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0676" y="603884"/>
            <a:ext cx="28826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5941" y="483234"/>
            <a:ext cx="2450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49" y="1365326"/>
            <a:ext cx="8115300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46939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Sunday, </a:t>
            </a:r>
            <a:r>
              <a:rPr dirty="0"/>
              <a:t>July </a:t>
            </a:r>
            <a:r>
              <a:rPr spc="-5" dirty="0"/>
              <a:t>08,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types-user-defined-functions" TargetMode="External"/><Relationship Id="rId2" Type="http://schemas.openxmlformats.org/officeDocument/2006/relationships/hyperlink" Target="http://www.tutorialspoint.com/cprogramming/c_functions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791" rIns="0" bIns="0" rtlCol="0">
            <a:spAutoFit/>
          </a:bodyPr>
          <a:lstStyle/>
          <a:p>
            <a:pPr marL="1853564" marR="5080" indent="-399415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cs typeface="Arial"/>
              </a:rPr>
              <a:t>Top-Down</a:t>
            </a:r>
            <a:r>
              <a:rPr sz="5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Arial"/>
                <a:cs typeface="Arial"/>
              </a:rPr>
              <a:t>Design  </a:t>
            </a:r>
            <a:r>
              <a:rPr sz="54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5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5" y="4739004"/>
            <a:ext cx="33635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5380" marR="5080" indent="-1123315">
              <a:lnSpc>
                <a:spcPct val="150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  Comp 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972" y="1061564"/>
            <a:ext cx="8702675" cy="536765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800" spc="-5" dirty="0">
                <a:latin typeface="Arial"/>
                <a:cs typeface="Arial"/>
              </a:rPr>
              <a:t>How to write 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prototype</a:t>
            </a:r>
            <a:endParaRPr sz="2800">
              <a:latin typeface="Arial"/>
              <a:cs typeface="Arial"/>
            </a:endParaRPr>
          </a:p>
          <a:p>
            <a:pPr marL="59690" marR="676910" indent="-47625">
              <a:lnSpc>
                <a:spcPct val="103299"/>
              </a:lnSpc>
              <a:spcBef>
                <a:spcPts val="980"/>
              </a:spcBef>
            </a:pPr>
            <a:r>
              <a:rPr sz="2400" spc="-5" dirty="0">
                <a:latin typeface="Arial"/>
                <a:cs typeface="Arial"/>
              </a:rPr>
              <a:t>Tells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compiler about a function's name, </a:t>
            </a:r>
            <a:r>
              <a:rPr sz="2400" dirty="0">
                <a:latin typeface="Arial"/>
                <a:cs typeface="Arial"/>
              </a:rPr>
              <a:t>return type, </a:t>
            </a:r>
            <a:r>
              <a:rPr sz="2400" spc="-5" dirty="0">
                <a:latin typeface="Arial"/>
                <a:cs typeface="Arial"/>
              </a:rPr>
              <a:t>and  parameters.</a:t>
            </a:r>
            <a:endParaRPr sz="2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113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return_type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function_name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 parameter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list</a:t>
            </a:r>
            <a:r>
              <a:rPr sz="2800" spc="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55244" marR="558800">
              <a:lnSpc>
                <a:spcPct val="137200"/>
              </a:lnSpc>
              <a:tabLst>
                <a:tab pos="628015" algn="l"/>
                <a:tab pos="509905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	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sum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(int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,int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);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with parameters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return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value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printNum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(int</a:t>
            </a:r>
            <a:r>
              <a:rPr sz="2000" dirty="0">
                <a:latin typeface="Arial"/>
                <a:cs typeface="Arial"/>
              </a:rPr>
              <a:t>);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parameters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no return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value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float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area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(); </a:t>
            </a:r>
            <a:r>
              <a:rPr sz="2800" spc="-5" dirty="0"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2400" spc="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parameters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return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value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circumference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(double);//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parameters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return value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void	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printChar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(char); 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with parameters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return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value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void	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printSquare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();//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return</a:t>
            </a:r>
            <a:r>
              <a:rPr sz="24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9105"/>
            <a:ext cx="8049259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939165" indent="-29591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Provides </a:t>
            </a:r>
            <a:r>
              <a:rPr sz="2800" dirty="0">
                <a:latin typeface="Arial"/>
                <a:cs typeface="Arial"/>
              </a:rPr>
              <a:t>the actual body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tabLst>
                <a:tab pos="230759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return_type	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function_name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660066"/>
                </a:solidFill>
                <a:latin typeface="Arial"/>
                <a:cs typeface="Arial"/>
              </a:rPr>
              <a:t>parameter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list</a:t>
            </a:r>
            <a:r>
              <a:rPr sz="3200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39001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body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568" y="1365326"/>
            <a:ext cx="7115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2297818"/>
            <a:ext cx="3576954" cy="31781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58547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int	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sum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660066"/>
                </a:solidFill>
                <a:latin typeface="Arial"/>
                <a:cs typeface="Arial"/>
              </a:rPr>
              <a:t>int </a:t>
            </a:r>
            <a:r>
              <a:rPr sz="3200" spc="5" dirty="0">
                <a:solidFill>
                  <a:srgbClr val="660066"/>
                </a:solidFill>
                <a:latin typeface="Arial"/>
                <a:cs typeface="Arial"/>
              </a:rPr>
              <a:t>x, </a:t>
            </a:r>
            <a:r>
              <a:rPr sz="3200" spc="-5" dirty="0">
                <a:solidFill>
                  <a:srgbClr val="660066"/>
                </a:solidFill>
                <a:latin typeface="Arial"/>
                <a:cs typeface="Arial"/>
              </a:rPr>
              <a:t>int</a:t>
            </a:r>
            <a:r>
              <a:rPr sz="3200" spc="-11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y)</a:t>
            </a:r>
            <a:endParaRPr sz="32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897890" marR="670560">
              <a:lnSpc>
                <a:spcPct val="120000"/>
              </a:lnSpc>
            </a:pPr>
            <a:r>
              <a:rPr sz="2800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result;  </a:t>
            </a:r>
            <a:r>
              <a:rPr sz="2800" dirty="0">
                <a:latin typeface="Arial"/>
                <a:cs typeface="Arial"/>
              </a:rPr>
              <a:t>result= </a:t>
            </a:r>
            <a:r>
              <a:rPr sz="2800" spc="-5" dirty="0">
                <a:latin typeface="Arial"/>
                <a:cs typeface="Arial"/>
              </a:rPr>
              <a:t>x+y;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result;</a:t>
            </a:r>
            <a:endParaRPr sz="28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3308" y="3329952"/>
            <a:ext cx="1889760" cy="1012190"/>
            <a:chOff x="5893308" y="3329952"/>
            <a:chExt cx="1889760" cy="1012190"/>
          </a:xfrm>
        </p:grpSpPr>
        <p:sp>
          <p:nvSpPr>
            <p:cNvPr id="9" name="object 9"/>
            <p:cNvSpPr/>
            <p:nvPr/>
          </p:nvSpPr>
          <p:spPr>
            <a:xfrm>
              <a:off x="5893308" y="3329952"/>
              <a:ext cx="1889760" cy="1011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0552" y="3357371"/>
              <a:ext cx="1799844" cy="922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0552" y="3357371"/>
              <a:ext cx="1800225" cy="922019"/>
            </a:xfrm>
            <a:custGeom>
              <a:avLst/>
              <a:gdLst/>
              <a:ahLst/>
              <a:cxnLst/>
              <a:rect l="l" t="t" r="r" b="b"/>
              <a:pathLst>
                <a:path w="1800225" h="922020">
                  <a:moveTo>
                    <a:pt x="0" y="922019"/>
                  </a:moveTo>
                  <a:lnTo>
                    <a:pt x="1799844" y="922019"/>
                  </a:lnTo>
                  <a:lnTo>
                    <a:pt x="1799844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144">
              <a:solidFill>
                <a:srgbClr val="2929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80072" y="3659885"/>
            <a:ext cx="38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+y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45735" y="3456381"/>
            <a:ext cx="4300855" cy="722630"/>
            <a:chOff x="4745735" y="3456381"/>
            <a:chExt cx="4300855" cy="722630"/>
          </a:xfrm>
        </p:grpSpPr>
        <p:sp>
          <p:nvSpPr>
            <p:cNvPr id="14" name="object 14"/>
            <p:cNvSpPr/>
            <p:nvPr/>
          </p:nvSpPr>
          <p:spPr>
            <a:xfrm>
              <a:off x="4745735" y="3456381"/>
              <a:ext cx="1403603" cy="420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9169" y="3560591"/>
              <a:ext cx="1153160" cy="171450"/>
            </a:xfrm>
            <a:custGeom>
              <a:avLst/>
              <a:gdLst/>
              <a:ahLst/>
              <a:cxnLst/>
              <a:rect l="l" t="t" r="r" b="b"/>
              <a:pathLst>
                <a:path w="1153160" h="171450">
                  <a:moveTo>
                    <a:pt x="1076851" y="85578"/>
                  </a:moveTo>
                  <a:lnTo>
                    <a:pt x="990853" y="135743"/>
                  </a:lnTo>
                  <a:lnTo>
                    <a:pt x="985246" y="140795"/>
                  </a:lnTo>
                  <a:lnTo>
                    <a:pt x="982090" y="147395"/>
                  </a:lnTo>
                  <a:lnTo>
                    <a:pt x="981602" y="154709"/>
                  </a:lnTo>
                  <a:lnTo>
                    <a:pt x="983995" y="161905"/>
                  </a:lnTo>
                  <a:lnTo>
                    <a:pt x="989048" y="167512"/>
                  </a:lnTo>
                  <a:lnTo>
                    <a:pt x="995648" y="170668"/>
                  </a:lnTo>
                  <a:lnTo>
                    <a:pt x="1002962" y="171156"/>
                  </a:lnTo>
                  <a:lnTo>
                    <a:pt x="1010157" y="168763"/>
                  </a:lnTo>
                  <a:lnTo>
                    <a:pt x="1120019" y="104628"/>
                  </a:lnTo>
                  <a:lnTo>
                    <a:pt x="1114805" y="104628"/>
                  </a:lnTo>
                  <a:lnTo>
                    <a:pt x="1114805" y="102088"/>
                  </a:lnTo>
                  <a:lnTo>
                    <a:pt x="1105153" y="102088"/>
                  </a:lnTo>
                  <a:lnTo>
                    <a:pt x="1076851" y="85578"/>
                  </a:lnTo>
                  <a:close/>
                </a:path>
                <a:path w="1153160" h="171450">
                  <a:moveTo>
                    <a:pt x="1044193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44194" y="104628"/>
                  </a:lnTo>
                  <a:lnTo>
                    <a:pt x="1076851" y="85578"/>
                  </a:lnTo>
                  <a:lnTo>
                    <a:pt x="1044193" y="66528"/>
                  </a:lnTo>
                  <a:close/>
                </a:path>
                <a:path w="1153160" h="171450">
                  <a:moveTo>
                    <a:pt x="1120019" y="66528"/>
                  </a:moveTo>
                  <a:lnTo>
                    <a:pt x="1114805" y="66528"/>
                  </a:lnTo>
                  <a:lnTo>
                    <a:pt x="1114805" y="104628"/>
                  </a:lnTo>
                  <a:lnTo>
                    <a:pt x="1120019" y="104628"/>
                  </a:lnTo>
                  <a:lnTo>
                    <a:pt x="1152652" y="85578"/>
                  </a:lnTo>
                  <a:lnTo>
                    <a:pt x="1120019" y="66528"/>
                  </a:lnTo>
                  <a:close/>
                </a:path>
                <a:path w="1153160" h="171450">
                  <a:moveTo>
                    <a:pt x="1105153" y="69068"/>
                  </a:moveTo>
                  <a:lnTo>
                    <a:pt x="1076851" y="85578"/>
                  </a:lnTo>
                  <a:lnTo>
                    <a:pt x="1105153" y="102088"/>
                  </a:lnTo>
                  <a:lnTo>
                    <a:pt x="1105153" y="69068"/>
                  </a:lnTo>
                  <a:close/>
                </a:path>
                <a:path w="1153160" h="171450">
                  <a:moveTo>
                    <a:pt x="1114805" y="69068"/>
                  </a:moveTo>
                  <a:lnTo>
                    <a:pt x="1105153" y="69068"/>
                  </a:lnTo>
                  <a:lnTo>
                    <a:pt x="1105153" y="102088"/>
                  </a:lnTo>
                  <a:lnTo>
                    <a:pt x="1114805" y="102088"/>
                  </a:lnTo>
                  <a:lnTo>
                    <a:pt x="1114805" y="69068"/>
                  </a:lnTo>
                  <a:close/>
                </a:path>
                <a:path w="1153160" h="171450">
                  <a:moveTo>
                    <a:pt x="1002962" y="0"/>
                  </a:moveTo>
                  <a:lnTo>
                    <a:pt x="995648" y="488"/>
                  </a:lnTo>
                  <a:lnTo>
                    <a:pt x="989048" y="3643"/>
                  </a:lnTo>
                  <a:lnTo>
                    <a:pt x="983995" y="9251"/>
                  </a:lnTo>
                  <a:lnTo>
                    <a:pt x="981602" y="16446"/>
                  </a:lnTo>
                  <a:lnTo>
                    <a:pt x="982090" y="23760"/>
                  </a:lnTo>
                  <a:lnTo>
                    <a:pt x="985246" y="30360"/>
                  </a:lnTo>
                  <a:lnTo>
                    <a:pt x="990853" y="35413"/>
                  </a:lnTo>
                  <a:lnTo>
                    <a:pt x="1076851" y="85578"/>
                  </a:lnTo>
                  <a:lnTo>
                    <a:pt x="1105153" y="69068"/>
                  </a:lnTo>
                  <a:lnTo>
                    <a:pt x="1114805" y="69068"/>
                  </a:lnTo>
                  <a:lnTo>
                    <a:pt x="1114805" y="66528"/>
                  </a:lnTo>
                  <a:lnTo>
                    <a:pt x="1120019" y="66528"/>
                  </a:lnTo>
                  <a:lnTo>
                    <a:pt x="1010157" y="2393"/>
                  </a:lnTo>
                  <a:lnTo>
                    <a:pt x="1002962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5735" y="3867975"/>
              <a:ext cx="1348739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9169" y="3945763"/>
              <a:ext cx="1152525" cy="120650"/>
            </a:xfrm>
            <a:custGeom>
              <a:avLst/>
              <a:gdLst/>
              <a:ahLst/>
              <a:cxnLst/>
              <a:rect l="l" t="t" r="r" b="b"/>
              <a:pathLst>
                <a:path w="1152525" h="120650">
                  <a:moveTo>
                    <a:pt x="1101235" y="60071"/>
                  </a:moveTo>
                  <a:lnTo>
                    <a:pt x="1042669" y="94234"/>
                  </a:lnTo>
                  <a:lnTo>
                    <a:pt x="1036446" y="97789"/>
                  </a:lnTo>
                  <a:lnTo>
                    <a:pt x="1034414" y="105791"/>
                  </a:lnTo>
                  <a:lnTo>
                    <a:pt x="1037970" y="111887"/>
                  </a:lnTo>
                  <a:lnTo>
                    <a:pt x="1041526" y="118110"/>
                  </a:lnTo>
                  <a:lnTo>
                    <a:pt x="1049527" y="120142"/>
                  </a:lnTo>
                  <a:lnTo>
                    <a:pt x="1130314" y="73025"/>
                  </a:lnTo>
                  <a:lnTo>
                    <a:pt x="1126870" y="73025"/>
                  </a:lnTo>
                  <a:lnTo>
                    <a:pt x="1126870" y="71247"/>
                  </a:lnTo>
                  <a:lnTo>
                    <a:pt x="1120393" y="71247"/>
                  </a:lnTo>
                  <a:lnTo>
                    <a:pt x="1101235" y="60071"/>
                  </a:lnTo>
                  <a:close/>
                </a:path>
                <a:path w="1152525" h="120650">
                  <a:moveTo>
                    <a:pt x="107902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079028" y="73025"/>
                  </a:lnTo>
                  <a:lnTo>
                    <a:pt x="1101235" y="60071"/>
                  </a:lnTo>
                  <a:lnTo>
                    <a:pt x="1079028" y="47117"/>
                  </a:lnTo>
                  <a:close/>
                </a:path>
                <a:path w="1152525" h="120650">
                  <a:moveTo>
                    <a:pt x="1130313" y="47117"/>
                  </a:moveTo>
                  <a:lnTo>
                    <a:pt x="1126870" y="47117"/>
                  </a:lnTo>
                  <a:lnTo>
                    <a:pt x="1126870" y="73025"/>
                  </a:lnTo>
                  <a:lnTo>
                    <a:pt x="1130314" y="73025"/>
                  </a:lnTo>
                  <a:lnTo>
                    <a:pt x="1152524" y="60071"/>
                  </a:lnTo>
                  <a:lnTo>
                    <a:pt x="1130313" y="47117"/>
                  </a:lnTo>
                  <a:close/>
                </a:path>
                <a:path w="1152525" h="120650">
                  <a:moveTo>
                    <a:pt x="1120393" y="48894"/>
                  </a:moveTo>
                  <a:lnTo>
                    <a:pt x="1101235" y="60071"/>
                  </a:lnTo>
                  <a:lnTo>
                    <a:pt x="1120393" y="71247"/>
                  </a:lnTo>
                  <a:lnTo>
                    <a:pt x="1120393" y="48894"/>
                  </a:lnTo>
                  <a:close/>
                </a:path>
                <a:path w="1152525" h="120650">
                  <a:moveTo>
                    <a:pt x="1126870" y="48894"/>
                  </a:moveTo>
                  <a:lnTo>
                    <a:pt x="1120393" y="48894"/>
                  </a:lnTo>
                  <a:lnTo>
                    <a:pt x="1120393" y="71247"/>
                  </a:lnTo>
                  <a:lnTo>
                    <a:pt x="1126870" y="71247"/>
                  </a:lnTo>
                  <a:lnTo>
                    <a:pt x="1126870" y="48894"/>
                  </a:lnTo>
                  <a:close/>
                </a:path>
                <a:path w="1152525" h="120650">
                  <a:moveTo>
                    <a:pt x="1049527" y="0"/>
                  </a:moveTo>
                  <a:lnTo>
                    <a:pt x="1041526" y="2031"/>
                  </a:lnTo>
                  <a:lnTo>
                    <a:pt x="1037970" y="8255"/>
                  </a:lnTo>
                  <a:lnTo>
                    <a:pt x="1034414" y="14350"/>
                  </a:lnTo>
                  <a:lnTo>
                    <a:pt x="1036446" y="22351"/>
                  </a:lnTo>
                  <a:lnTo>
                    <a:pt x="1042669" y="25907"/>
                  </a:lnTo>
                  <a:lnTo>
                    <a:pt x="1101235" y="60071"/>
                  </a:lnTo>
                  <a:lnTo>
                    <a:pt x="1120393" y="48894"/>
                  </a:lnTo>
                  <a:lnTo>
                    <a:pt x="1126870" y="48894"/>
                  </a:lnTo>
                  <a:lnTo>
                    <a:pt x="1126870" y="47117"/>
                  </a:lnTo>
                  <a:lnTo>
                    <a:pt x="1130313" y="47117"/>
                  </a:lnTo>
                  <a:lnTo>
                    <a:pt x="1049527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7723" y="3651567"/>
              <a:ext cx="1348740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1157" y="3729355"/>
              <a:ext cx="1152525" cy="120650"/>
            </a:xfrm>
            <a:custGeom>
              <a:avLst/>
              <a:gdLst/>
              <a:ahLst/>
              <a:cxnLst/>
              <a:rect l="l" t="t" r="r" b="b"/>
              <a:pathLst>
                <a:path w="1152525" h="120650">
                  <a:moveTo>
                    <a:pt x="1101235" y="60071"/>
                  </a:moveTo>
                  <a:lnTo>
                    <a:pt x="1042670" y="94234"/>
                  </a:lnTo>
                  <a:lnTo>
                    <a:pt x="1036447" y="97790"/>
                  </a:lnTo>
                  <a:lnTo>
                    <a:pt x="1034415" y="105791"/>
                  </a:lnTo>
                  <a:lnTo>
                    <a:pt x="1037971" y="111887"/>
                  </a:lnTo>
                  <a:lnTo>
                    <a:pt x="1041526" y="118110"/>
                  </a:lnTo>
                  <a:lnTo>
                    <a:pt x="1049527" y="120142"/>
                  </a:lnTo>
                  <a:lnTo>
                    <a:pt x="1130314" y="73025"/>
                  </a:lnTo>
                  <a:lnTo>
                    <a:pt x="1126871" y="73025"/>
                  </a:lnTo>
                  <a:lnTo>
                    <a:pt x="1126871" y="71247"/>
                  </a:lnTo>
                  <a:lnTo>
                    <a:pt x="1120394" y="71247"/>
                  </a:lnTo>
                  <a:lnTo>
                    <a:pt x="1101235" y="60071"/>
                  </a:lnTo>
                  <a:close/>
                </a:path>
                <a:path w="1152525" h="120650">
                  <a:moveTo>
                    <a:pt x="107902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079028" y="73025"/>
                  </a:lnTo>
                  <a:lnTo>
                    <a:pt x="1101235" y="60071"/>
                  </a:lnTo>
                  <a:lnTo>
                    <a:pt x="1079028" y="47117"/>
                  </a:lnTo>
                  <a:close/>
                </a:path>
                <a:path w="1152525" h="120650">
                  <a:moveTo>
                    <a:pt x="1130313" y="47117"/>
                  </a:moveTo>
                  <a:lnTo>
                    <a:pt x="1126871" y="47117"/>
                  </a:lnTo>
                  <a:lnTo>
                    <a:pt x="1126871" y="73025"/>
                  </a:lnTo>
                  <a:lnTo>
                    <a:pt x="1130314" y="73025"/>
                  </a:lnTo>
                  <a:lnTo>
                    <a:pt x="1152525" y="60071"/>
                  </a:lnTo>
                  <a:lnTo>
                    <a:pt x="1130313" y="47117"/>
                  </a:lnTo>
                  <a:close/>
                </a:path>
                <a:path w="1152525" h="120650">
                  <a:moveTo>
                    <a:pt x="1120394" y="48895"/>
                  </a:moveTo>
                  <a:lnTo>
                    <a:pt x="1101235" y="60071"/>
                  </a:lnTo>
                  <a:lnTo>
                    <a:pt x="1120394" y="71247"/>
                  </a:lnTo>
                  <a:lnTo>
                    <a:pt x="1120394" y="48895"/>
                  </a:lnTo>
                  <a:close/>
                </a:path>
                <a:path w="1152525" h="120650">
                  <a:moveTo>
                    <a:pt x="1126871" y="48895"/>
                  </a:moveTo>
                  <a:lnTo>
                    <a:pt x="1120394" y="48895"/>
                  </a:lnTo>
                  <a:lnTo>
                    <a:pt x="1120394" y="71247"/>
                  </a:lnTo>
                  <a:lnTo>
                    <a:pt x="1126871" y="71247"/>
                  </a:lnTo>
                  <a:lnTo>
                    <a:pt x="1126871" y="48895"/>
                  </a:lnTo>
                  <a:close/>
                </a:path>
                <a:path w="1152525" h="120650">
                  <a:moveTo>
                    <a:pt x="1049527" y="0"/>
                  </a:moveTo>
                  <a:lnTo>
                    <a:pt x="1041526" y="2032"/>
                  </a:lnTo>
                  <a:lnTo>
                    <a:pt x="1037971" y="8255"/>
                  </a:lnTo>
                  <a:lnTo>
                    <a:pt x="1034415" y="14351"/>
                  </a:lnTo>
                  <a:lnTo>
                    <a:pt x="1036447" y="22352"/>
                  </a:lnTo>
                  <a:lnTo>
                    <a:pt x="1042670" y="25908"/>
                  </a:lnTo>
                  <a:lnTo>
                    <a:pt x="1101235" y="60071"/>
                  </a:lnTo>
                  <a:lnTo>
                    <a:pt x="1120394" y="48895"/>
                  </a:lnTo>
                  <a:lnTo>
                    <a:pt x="1126871" y="48895"/>
                  </a:lnTo>
                  <a:lnTo>
                    <a:pt x="1126871" y="47117"/>
                  </a:lnTo>
                  <a:lnTo>
                    <a:pt x="1130313" y="47117"/>
                  </a:lnTo>
                  <a:lnTo>
                    <a:pt x="1049527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99101" y="3308003"/>
            <a:ext cx="165735" cy="7283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6432" y="3456813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2432" y="3096259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5326"/>
            <a:ext cx="7114540" cy="308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tabLst>
                <a:tab pos="115887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void	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printNum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660066"/>
                </a:solidFill>
                <a:latin typeface="Arial"/>
                <a:cs typeface="Arial"/>
              </a:rPr>
              <a:t>int</a:t>
            </a:r>
            <a:r>
              <a:rPr sz="32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x)</a:t>
            </a:r>
            <a:endParaRPr sz="32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printf(“%d”,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x);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5326"/>
            <a:ext cx="7114540" cy="154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circumference </a:t>
            </a:r>
            <a:r>
              <a:rPr sz="3200" spc="-5" dirty="0">
                <a:solidFill>
                  <a:srgbClr val="660066"/>
                </a:solidFill>
                <a:latin typeface="Arial"/>
                <a:cs typeface="Arial"/>
              </a:rPr>
              <a:t>(double</a:t>
            </a:r>
            <a:r>
              <a:rPr sz="3200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r)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124" y="2984754"/>
            <a:ext cx="161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177" y="3472789"/>
            <a:ext cx="360299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double </a:t>
            </a:r>
            <a:r>
              <a:rPr sz="3200" dirty="0">
                <a:latin typeface="Arial"/>
                <a:cs typeface="Arial"/>
              </a:rPr>
              <a:t>circum;  circum= 2 * </a:t>
            </a:r>
            <a:r>
              <a:rPr sz="3200" spc="-5" dirty="0">
                <a:latin typeface="Arial"/>
                <a:cs typeface="Arial"/>
              </a:rPr>
              <a:t>3.14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r;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circum;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124" y="5326176"/>
            <a:ext cx="161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93308" y="3329952"/>
            <a:ext cx="1889760" cy="1012190"/>
            <a:chOff x="5893308" y="3329952"/>
            <a:chExt cx="1889760" cy="1012190"/>
          </a:xfrm>
        </p:grpSpPr>
        <p:sp>
          <p:nvSpPr>
            <p:cNvPr id="11" name="object 11"/>
            <p:cNvSpPr/>
            <p:nvPr/>
          </p:nvSpPr>
          <p:spPr>
            <a:xfrm>
              <a:off x="5893308" y="3329952"/>
              <a:ext cx="1889760" cy="1011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0552" y="3357371"/>
              <a:ext cx="1799844" cy="922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0552" y="3357371"/>
              <a:ext cx="1800225" cy="922019"/>
            </a:xfrm>
            <a:custGeom>
              <a:avLst/>
              <a:gdLst/>
              <a:ahLst/>
              <a:cxnLst/>
              <a:rect l="l" t="t" r="r" b="b"/>
              <a:pathLst>
                <a:path w="1800225" h="922020">
                  <a:moveTo>
                    <a:pt x="0" y="922019"/>
                  </a:moveTo>
                  <a:lnTo>
                    <a:pt x="1799844" y="922019"/>
                  </a:lnTo>
                  <a:lnTo>
                    <a:pt x="1799844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144">
              <a:solidFill>
                <a:srgbClr val="2929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88404" y="3659885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 * 3.14 *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45735" y="3671265"/>
            <a:ext cx="4300855" cy="421005"/>
            <a:chOff x="4745735" y="3671265"/>
            <a:chExt cx="4300855" cy="421005"/>
          </a:xfrm>
        </p:grpSpPr>
        <p:sp>
          <p:nvSpPr>
            <p:cNvPr id="16" name="object 16"/>
            <p:cNvSpPr/>
            <p:nvPr/>
          </p:nvSpPr>
          <p:spPr>
            <a:xfrm>
              <a:off x="4745735" y="3671265"/>
              <a:ext cx="1403603" cy="420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9169" y="3775475"/>
              <a:ext cx="1153160" cy="171450"/>
            </a:xfrm>
            <a:custGeom>
              <a:avLst/>
              <a:gdLst/>
              <a:ahLst/>
              <a:cxnLst/>
              <a:rect l="l" t="t" r="r" b="b"/>
              <a:pathLst>
                <a:path w="1153160" h="171450">
                  <a:moveTo>
                    <a:pt x="1076851" y="85578"/>
                  </a:moveTo>
                  <a:lnTo>
                    <a:pt x="990853" y="135743"/>
                  </a:lnTo>
                  <a:lnTo>
                    <a:pt x="985246" y="140795"/>
                  </a:lnTo>
                  <a:lnTo>
                    <a:pt x="982090" y="147395"/>
                  </a:lnTo>
                  <a:lnTo>
                    <a:pt x="981602" y="154709"/>
                  </a:lnTo>
                  <a:lnTo>
                    <a:pt x="983995" y="161905"/>
                  </a:lnTo>
                  <a:lnTo>
                    <a:pt x="989048" y="167513"/>
                  </a:lnTo>
                  <a:lnTo>
                    <a:pt x="995648" y="170668"/>
                  </a:lnTo>
                  <a:lnTo>
                    <a:pt x="1002962" y="171156"/>
                  </a:lnTo>
                  <a:lnTo>
                    <a:pt x="1010157" y="168763"/>
                  </a:lnTo>
                  <a:lnTo>
                    <a:pt x="1120019" y="104628"/>
                  </a:lnTo>
                  <a:lnTo>
                    <a:pt x="1114805" y="104628"/>
                  </a:lnTo>
                  <a:lnTo>
                    <a:pt x="1114805" y="102088"/>
                  </a:lnTo>
                  <a:lnTo>
                    <a:pt x="1105153" y="102088"/>
                  </a:lnTo>
                  <a:lnTo>
                    <a:pt x="1076851" y="85578"/>
                  </a:lnTo>
                  <a:close/>
                </a:path>
                <a:path w="1153160" h="171450">
                  <a:moveTo>
                    <a:pt x="1044194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44193" y="104628"/>
                  </a:lnTo>
                  <a:lnTo>
                    <a:pt x="1076851" y="85578"/>
                  </a:lnTo>
                  <a:lnTo>
                    <a:pt x="1044194" y="66528"/>
                  </a:lnTo>
                  <a:close/>
                </a:path>
                <a:path w="1153160" h="171450">
                  <a:moveTo>
                    <a:pt x="1120019" y="66528"/>
                  </a:moveTo>
                  <a:lnTo>
                    <a:pt x="1114805" y="66528"/>
                  </a:lnTo>
                  <a:lnTo>
                    <a:pt x="1114805" y="104628"/>
                  </a:lnTo>
                  <a:lnTo>
                    <a:pt x="1120019" y="104628"/>
                  </a:lnTo>
                  <a:lnTo>
                    <a:pt x="1152652" y="85578"/>
                  </a:lnTo>
                  <a:lnTo>
                    <a:pt x="1120019" y="66528"/>
                  </a:lnTo>
                  <a:close/>
                </a:path>
                <a:path w="1153160" h="171450">
                  <a:moveTo>
                    <a:pt x="1105153" y="69068"/>
                  </a:moveTo>
                  <a:lnTo>
                    <a:pt x="1076851" y="85578"/>
                  </a:lnTo>
                  <a:lnTo>
                    <a:pt x="1105153" y="102088"/>
                  </a:lnTo>
                  <a:lnTo>
                    <a:pt x="1105153" y="69068"/>
                  </a:lnTo>
                  <a:close/>
                </a:path>
                <a:path w="1153160" h="171450">
                  <a:moveTo>
                    <a:pt x="1114805" y="69068"/>
                  </a:moveTo>
                  <a:lnTo>
                    <a:pt x="1105153" y="69068"/>
                  </a:lnTo>
                  <a:lnTo>
                    <a:pt x="1105153" y="102088"/>
                  </a:lnTo>
                  <a:lnTo>
                    <a:pt x="1114805" y="102088"/>
                  </a:lnTo>
                  <a:lnTo>
                    <a:pt x="1114805" y="69068"/>
                  </a:lnTo>
                  <a:close/>
                </a:path>
                <a:path w="1153160" h="171450">
                  <a:moveTo>
                    <a:pt x="1002962" y="0"/>
                  </a:moveTo>
                  <a:lnTo>
                    <a:pt x="995648" y="488"/>
                  </a:lnTo>
                  <a:lnTo>
                    <a:pt x="989048" y="3643"/>
                  </a:lnTo>
                  <a:lnTo>
                    <a:pt x="983995" y="9251"/>
                  </a:lnTo>
                  <a:lnTo>
                    <a:pt x="981602" y="16446"/>
                  </a:lnTo>
                  <a:lnTo>
                    <a:pt x="982090" y="23760"/>
                  </a:lnTo>
                  <a:lnTo>
                    <a:pt x="985246" y="30360"/>
                  </a:lnTo>
                  <a:lnTo>
                    <a:pt x="990853" y="35413"/>
                  </a:lnTo>
                  <a:lnTo>
                    <a:pt x="1076851" y="85578"/>
                  </a:lnTo>
                  <a:lnTo>
                    <a:pt x="1105153" y="69068"/>
                  </a:lnTo>
                  <a:lnTo>
                    <a:pt x="1114805" y="69068"/>
                  </a:lnTo>
                  <a:lnTo>
                    <a:pt x="1114805" y="66528"/>
                  </a:lnTo>
                  <a:lnTo>
                    <a:pt x="1120019" y="66528"/>
                  </a:lnTo>
                  <a:lnTo>
                    <a:pt x="1010157" y="2393"/>
                  </a:lnTo>
                  <a:lnTo>
                    <a:pt x="1002962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7723" y="3723195"/>
              <a:ext cx="1348740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1157" y="3800982"/>
              <a:ext cx="1152525" cy="120650"/>
            </a:xfrm>
            <a:custGeom>
              <a:avLst/>
              <a:gdLst/>
              <a:ahLst/>
              <a:cxnLst/>
              <a:rect l="l" t="t" r="r" b="b"/>
              <a:pathLst>
                <a:path w="1152525" h="120650">
                  <a:moveTo>
                    <a:pt x="1101235" y="60071"/>
                  </a:moveTo>
                  <a:lnTo>
                    <a:pt x="1042670" y="94234"/>
                  </a:lnTo>
                  <a:lnTo>
                    <a:pt x="1036447" y="97790"/>
                  </a:lnTo>
                  <a:lnTo>
                    <a:pt x="1034415" y="105791"/>
                  </a:lnTo>
                  <a:lnTo>
                    <a:pt x="1037971" y="111887"/>
                  </a:lnTo>
                  <a:lnTo>
                    <a:pt x="1041526" y="118110"/>
                  </a:lnTo>
                  <a:lnTo>
                    <a:pt x="1049527" y="120142"/>
                  </a:lnTo>
                  <a:lnTo>
                    <a:pt x="1130314" y="73025"/>
                  </a:lnTo>
                  <a:lnTo>
                    <a:pt x="1126871" y="73025"/>
                  </a:lnTo>
                  <a:lnTo>
                    <a:pt x="1126871" y="71247"/>
                  </a:lnTo>
                  <a:lnTo>
                    <a:pt x="1120394" y="71247"/>
                  </a:lnTo>
                  <a:lnTo>
                    <a:pt x="1101235" y="60071"/>
                  </a:lnTo>
                  <a:close/>
                </a:path>
                <a:path w="1152525" h="120650">
                  <a:moveTo>
                    <a:pt x="107902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079028" y="73025"/>
                  </a:lnTo>
                  <a:lnTo>
                    <a:pt x="1101235" y="60071"/>
                  </a:lnTo>
                  <a:lnTo>
                    <a:pt x="1079028" y="47117"/>
                  </a:lnTo>
                  <a:close/>
                </a:path>
                <a:path w="1152525" h="120650">
                  <a:moveTo>
                    <a:pt x="1130313" y="47117"/>
                  </a:moveTo>
                  <a:lnTo>
                    <a:pt x="1126871" y="47117"/>
                  </a:lnTo>
                  <a:lnTo>
                    <a:pt x="1126871" y="73025"/>
                  </a:lnTo>
                  <a:lnTo>
                    <a:pt x="1130314" y="73025"/>
                  </a:lnTo>
                  <a:lnTo>
                    <a:pt x="1152525" y="60071"/>
                  </a:lnTo>
                  <a:lnTo>
                    <a:pt x="1130313" y="47117"/>
                  </a:lnTo>
                  <a:close/>
                </a:path>
                <a:path w="1152525" h="120650">
                  <a:moveTo>
                    <a:pt x="1120394" y="48895"/>
                  </a:moveTo>
                  <a:lnTo>
                    <a:pt x="1101235" y="60071"/>
                  </a:lnTo>
                  <a:lnTo>
                    <a:pt x="1120394" y="71247"/>
                  </a:lnTo>
                  <a:lnTo>
                    <a:pt x="1120394" y="48895"/>
                  </a:lnTo>
                  <a:close/>
                </a:path>
                <a:path w="1152525" h="120650">
                  <a:moveTo>
                    <a:pt x="1126871" y="48895"/>
                  </a:moveTo>
                  <a:lnTo>
                    <a:pt x="1120394" y="48895"/>
                  </a:lnTo>
                  <a:lnTo>
                    <a:pt x="1120394" y="71247"/>
                  </a:lnTo>
                  <a:lnTo>
                    <a:pt x="1126871" y="71247"/>
                  </a:lnTo>
                  <a:lnTo>
                    <a:pt x="1126871" y="48895"/>
                  </a:lnTo>
                  <a:close/>
                </a:path>
                <a:path w="1152525" h="120650">
                  <a:moveTo>
                    <a:pt x="1049527" y="0"/>
                  </a:moveTo>
                  <a:lnTo>
                    <a:pt x="1041526" y="2032"/>
                  </a:lnTo>
                  <a:lnTo>
                    <a:pt x="1037971" y="8255"/>
                  </a:lnTo>
                  <a:lnTo>
                    <a:pt x="1034415" y="14351"/>
                  </a:lnTo>
                  <a:lnTo>
                    <a:pt x="1036447" y="22352"/>
                  </a:lnTo>
                  <a:lnTo>
                    <a:pt x="1042670" y="25908"/>
                  </a:lnTo>
                  <a:lnTo>
                    <a:pt x="1101235" y="60071"/>
                  </a:lnTo>
                  <a:lnTo>
                    <a:pt x="1120394" y="48895"/>
                  </a:lnTo>
                  <a:lnTo>
                    <a:pt x="1126871" y="48895"/>
                  </a:lnTo>
                  <a:lnTo>
                    <a:pt x="1126871" y="47117"/>
                  </a:lnTo>
                  <a:lnTo>
                    <a:pt x="1130313" y="47117"/>
                  </a:lnTo>
                  <a:lnTo>
                    <a:pt x="1049527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69153" y="3591814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20659" y="3591814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ci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cum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0180" y="3096259"/>
            <a:ext cx="158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circumference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9105"/>
            <a:ext cx="7012940" cy="36728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endParaRPr sz="2800">
              <a:latin typeface="Arial"/>
              <a:cs typeface="Arial"/>
            </a:endParaRPr>
          </a:p>
          <a:p>
            <a:pPr marL="355600" marR="5080" indent="-4762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function, </a:t>
            </a:r>
            <a:r>
              <a:rPr sz="2800" spc="-5" dirty="0">
                <a:latin typeface="Arial"/>
                <a:cs typeface="Arial"/>
              </a:rPr>
              <a:t>you 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call that  function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perform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defined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mySum =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sum</a:t>
            </a:r>
            <a:r>
              <a:rPr sz="32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60066"/>
                </a:solidFill>
                <a:latin typeface="Arial"/>
                <a:cs typeface="Arial"/>
              </a:rPr>
              <a:t>(x,y);</a:t>
            </a:r>
            <a:endParaRPr sz="3200">
              <a:latin typeface="Arial"/>
              <a:cs typeface="Arial"/>
            </a:endParaRPr>
          </a:p>
          <a:p>
            <a:pPr marL="405765" marR="1235710" indent="-55244">
              <a:lnSpc>
                <a:spcPct val="122900"/>
              </a:lnSpc>
              <a:spcBef>
                <a:spcPts val="400"/>
              </a:spcBef>
            </a:pPr>
            <a:r>
              <a:rPr sz="2800" dirty="0">
                <a:latin typeface="Arial"/>
                <a:cs typeface="Arial"/>
              </a:rPr>
              <a:t>double circum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circumference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(r); 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printNum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(x);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5326"/>
            <a:ext cx="803719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Terminology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47625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b="1" spc="-5" dirty="0">
                <a:latin typeface="Arial"/>
                <a:cs typeface="Arial"/>
              </a:rPr>
              <a:t>return_type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type of the value the  </a:t>
            </a:r>
            <a:r>
              <a:rPr sz="2800" dirty="0">
                <a:latin typeface="Arial"/>
                <a:cs typeface="Arial"/>
              </a:rPr>
              <a:t>function returns. </a:t>
            </a:r>
            <a:r>
              <a:rPr sz="2800" spc="-5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functions perform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desired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operations without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value.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 this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case,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return_type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keyword</a:t>
            </a:r>
            <a:r>
              <a:rPr sz="2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5326"/>
            <a:ext cx="7856855" cy="233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Terminology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50165" algn="just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 Name: </a:t>
            </a:r>
            <a:r>
              <a:rPr sz="2800" spc="-5" dirty="0">
                <a:latin typeface="Arial"/>
                <a:cs typeface="Arial"/>
              </a:rPr>
              <a:t>This is the </a:t>
            </a:r>
            <a:r>
              <a:rPr sz="2800" dirty="0">
                <a:latin typeface="Arial"/>
                <a:cs typeface="Arial"/>
              </a:rPr>
              <a:t>actual </a:t>
            </a:r>
            <a:r>
              <a:rPr sz="2800" spc="-5" dirty="0">
                <a:latin typeface="Arial"/>
                <a:cs typeface="Arial"/>
              </a:rPr>
              <a:t>name of the  </a:t>
            </a:r>
            <a:r>
              <a:rPr sz="2800" dirty="0">
                <a:latin typeface="Arial"/>
                <a:cs typeface="Arial"/>
              </a:rPr>
              <a:t>function.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name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parameter  list together constitute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signature.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76555" algn="l"/>
                <a:tab pos="377190" algn="l"/>
              </a:tabLst>
            </a:pPr>
            <a:r>
              <a:rPr spc="-5" dirty="0"/>
              <a:t>How to </a:t>
            </a:r>
            <a:r>
              <a:rPr dirty="0"/>
              <a:t>write </a:t>
            </a:r>
            <a:r>
              <a:rPr spc="-5" dirty="0"/>
              <a:t>a </a:t>
            </a:r>
            <a:r>
              <a:rPr dirty="0"/>
              <a:t>function:</a:t>
            </a:r>
            <a:r>
              <a:rPr spc="30" dirty="0"/>
              <a:t> </a:t>
            </a:r>
            <a:r>
              <a:rPr spc="-5" dirty="0">
                <a:solidFill>
                  <a:srgbClr val="FF0000"/>
                </a:solidFill>
              </a:rPr>
              <a:t>Terminology</a:t>
            </a:r>
          </a:p>
          <a:p>
            <a:pPr marL="21590">
              <a:lnSpc>
                <a:spcPct val="100000"/>
              </a:lnSpc>
              <a:spcBef>
                <a:spcPts val="50"/>
              </a:spcBef>
            </a:pPr>
            <a:endParaRPr sz="4050"/>
          </a:p>
          <a:p>
            <a:pPr marL="377190" marR="5080" indent="50165">
              <a:lnSpc>
                <a:spcPct val="100000"/>
              </a:lnSpc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Parameters: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spc="-5" dirty="0"/>
              <a:t>A parameter is like a </a:t>
            </a:r>
            <a:r>
              <a:rPr dirty="0"/>
              <a:t>placeholder.  </a:t>
            </a:r>
            <a:r>
              <a:rPr spc="-5" dirty="0"/>
              <a:t>When a </a:t>
            </a:r>
            <a:r>
              <a:rPr dirty="0"/>
              <a:t>function </a:t>
            </a:r>
            <a:r>
              <a:rPr spc="-5" dirty="0"/>
              <a:t>is </a:t>
            </a:r>
            <a:r>
              <a:rPr dirty="0"/>
              <a:t>invoked, you pass </a:t>
            </a:r>
            <a:r>
              <a:rPr spc="-5" dirty="0"/>
              <a:t>a value to  the </a:t>
            </a:r>
            <a:r>
              <a:rPr dirty="0"/>
              <a:t>parameter. </a:t>
            </a:r>
            <a:r>
              <a:rPr spc="-5" dirty="0"/>
              <a:t>This value is </a:t>
            </a:r>
            <a:r>
              <a:rPr dirty="0"/>
              <a:t>referred </a:t>
            </a:r>
            <a:r>
              <a:rPr spc="-5" dirty="0"/>
              <a:t>to </a:t>
            </a:r>
            <a:r>
              <a:rPr dirty="0"/>
              <a:t>as actual  parameter </a:t>
            </a:r>
            <a:r>
              <a:rPr spc="-5" dirty="0"/>
              <a:t>or </a:t>
            </a:r>
            <a:r>
              <a:rPr dirty="0"/>
              <a:t>argument. </a:t>
            </a:r>
            <a:r>
              <a:rPr spc="-5" dirty="0"/>
              <a:t>The </a:t>
            </a:r>
            <a:r>
              <a:rPr dirty="0"/>
              <a:t>parameter list refers  </a:t>
            </a:r>
            <a:r>
              <a:rPr spc="-5" dirty="0"/>
              <a:t>to the </a:t>
            </a:r>
            <a:r>
              <a:rPr dirty="0"/>
              <a:t>type, order, and number </a:t>
            </a:r>
            <a:r>
              <a:rPr spc="-5" dirty="0"/>
              <a:t>of </a:t>
            </a:r>
            <a:r>
              <a:rPr dirty="0"/>
              <a:t>the parameters  </a:t>
            </a:r>
            <a:r>
              <a:rPr spc="-5" dirty="0"/>
              <a:t>of a </a:t>
            </a:r>
            <a:r>
              <a:rPr dirty="0"/>
              <a:t>function. </a:t>
            </a:r>
            <a:r>
              <a:rPr spc="-5" dirty="0">
                <a:solidFill>
                  <a:srgbClr val="FF0000"/>
                </a:solidFill>
              </a:rPr>
              <a:t>Parameters are </a:t>
            </a:r>
            <a:r>
              <a:rPr dirty="0">
                <a:solidFill>
                  <a:srgbClr val="FF0000"/>
                </a:solidFill>
              </a:rPr>
              <a:t>optional</a:t>
            </a:r>
            <a:r>
              <a:rPr dirty="0"/>
              <a:t>; that is, </a:t>
            </a:r>
            <a:r>
              <a:rPr spc="-5" dirty="0"/>
              <a:t>a  </a:t>
            </a:r>
            <a:r>
              <a:rPr dirty="0">
                <a:solidFill>
                  <a:srgbClr val="FF0000"/>
                </a:solidFill>
              </a:rPr>
              <a:t>function </a:t>
            </a:r>
            <a:r>
              <a:rPr spc="-5" dirty="0">
                <a:solidFill>
                  <a:srgbClr val="FF0000"/>
                </a:solidFill>
              </a:rPr>
              <a:t>may </a:t>
            </a:r>
            <a:r>
              <a:rPr dirty="0">
                <a:solidFill>
                  <a:srgbClr val="FF0000"/>
                </a:solidFill>
              </a:rPr>
              <a:t>contain </a:t>
            </a:r>
            <a:r>
              <a:rPr spc="-5" dirty="0">
                <a:solidFill>
                  <a:srgbClr val="FF0000"/>
                </a:solidFill>
              </a:rPr>
              <a:t>no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parameters.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5326"/>
            <a:ext cx="7581900" cy="233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to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function: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Terminology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47625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Body: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body </a:t>
            </a:r>
            <a:r>
              <a:rPr sz="2800" dirty="0">
                <a:latin typeface="Arial"/>
                <a:cs typeface="Arial"/>
              </a:rPr>
              <a:t>contains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collection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statements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define what the  function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24736"/>
            <a:ext cx="8502650" cy="31476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Definition:</a:t>
            </a:r>
            <a:endParaRPr sz="3200">
              <a:latin typeface="Arial"/>
              <a:cs typeface="Arial"/>
            </a:endParaRPr>
          </a:p>
          <a:p>
            <a:pPr marL="748665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A function is a group of </a:t>
            </a:r>
            <a:r>
              <a:rPr sz="3200" spc="-5" dirty="0">
                <a:latin typeface="Arial"/>
                <a:cs typeface="Arial"/>
              </a:rPr>
              <a:t>statements </a:t>
            </a:r>
            <a:r>
              <a:rPr sz="3200" dirty="0">
                <a:latin typeface="Arial"/>
                <a:cs typeface="Arial"/>
              </a:rPr>
              <a:t>that  </a:t>
            </a:r>
            <a:r>
              <a:rPr sz="3200" spc="-5" dirty="0">
                <a:latin typeface="Arial"/>
                <a:cs typeface="Arial"/>
              </a:rPr>
              <a:t>together perform </a:t>
            </a:r>
            <a:r>
              <a:rPr sz="3200" dirty="0">
                <a:latin typeface="Arial"/>
                <a:cs typeface="Arial"/>
              </a:rPr>
              <a:t>a task.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Every C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program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has at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least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function,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which is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main()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,  </a:t>
            </a:r>
            <a:r>
              <a:rPr sz="3200" spc="-5" dirty="0">
                <a:latin typeface="Arial"/>
                <a:cs typeface="Arial"/>
              </a:rPr>
              <a:t>and all the </a:t>
            </a:r>
            <a:r>
              <a:rPr sz="3200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trivial </a:t>
            </a:r>
            <a:r>
              <a:rPr sz="3200" dirty="0">
                <a:latin typeface="Arial"/>
                <a:cs typeface="Arial"/>
              </a:rPr>
              <a:t>programs can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define  additional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329" y="483234"/>
            <a:ext cx="5403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  <a:r>
              <a:rPr spc="-55" dirty="0"/>
              <a:t> </a:t>
            </a:r>
            <a:r>
              <a:rPr dirty="0"/>
              <a:t>(Exercises)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581658"/>
            <a:ext cx="81673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Write a C program to compute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area </a:t>
            </a:r>
            <a:r>
              <a:rPr sz="2800" spc="-5" dirty="0">
                <a:latin typeface="Arial"/>
                <a:cs typeface="Arial"/>
              </a:rPr>
              <a:t>of a </a:t>
            </a:r>
            <a:r>
              <a:rPr sz="2800" dirty="0">
                <a:latin typeface="Arial"/>
                <a:cs typeface="Arial"/>
              </a:rPr>
              <a:t>circle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radius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3544646"/>
            <a:ext cx="82746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043545" algn="l"/>
              </a:tabLst>
            </a:pPr>
            <a:r>
              <a:rPr sz="2800" spc="-5" dirty="0">
                <a:latin typeface="Arial"/>
                <a:cs typeface="Arial"/>
              </a:rPr>
              <a:t>Write a C </a:t>
            </a:r>
            <a:r>
              <a:rPr sz="2800" dirty="0">
                <a:latin typeface="Arial"/>
                <a:cs typeface="Arial"/>
              </a:rPr>
              <a:t>program </a:t>
            </a:r>
            <a:r>
              <a:rPr sz="2800" spc="-5" dirty="0">
                <a:latin typeface="Arial"/>
                <a:cs typeface="Arial"/>
              </a:rPr>
              <a:t>to compute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circumference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a 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ir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r. (Re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 cir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um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039" y="1988820"/>
            <a:ext cx="3048000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1583" y="4076700"/>
            <a:ext cx="446531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638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8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38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0168" y="1510030"/>
            <a:ext cx="7868284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91869" algn="l"/>
              </a:tabLst>
            </a:pPr>
            <a:r>
              <a:rPr sz="2000" b="1" spc="-10" dirty="0">
                <a:latin typeface="Arial"/>
                <a:cs typeface="Arial"/>
              </a:rPr>
              <a:t>Write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	complete c program that asks the user to enter </a:t>
            </a:r>
            <a:r>
              <a:rPr sz="2000" b="1" spc="5" dirty="0">
                <a:latin typeface="Arial"/>
                <a:cs typeface="Arial"/>
              </a:rPr>
              <a:t>two  </a:t>
            </a:r>
            <a:r>
              <a:rPr sz="2000" b="1" dirty="0">
                <a:latin typeface="Arial"/>
                <a:cs typeface="Arial"/>
              </a:rPr>
              <a:t>numbers, finds and prints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them. </a:t>
            </a:r>
            <a:r>
              <a:rPr sz="2000" b="1" spc="-40" dirty="0">
                <a:latin typeface="Arial"/>
                <a:cs typeface="Arial"/>
              </a:rPr>
              <a:t>Your </a:t>
            </a:r>
            <a:r>
              <a:rPr sz="2000" b="1" dirty="0">
                <a:latin typeface="Arial"/>
                <a:cs typeface="Arial"/>
              </a:rPr>
              <a:t>program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  include at least one function called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2000" b="1" dirty="0">
                <a:latin typeface="Arial"/>
                <a:cs typeface="Arial"/>
              </a:rPr>
              <a:t>to return the sum of the  </a:t>
            </a:r>
            <a:r>
              <a:rPr sz="2000" b="1" spc="5" dirty="0">
                <a:latin typeface="Arial"/>
                <a:cs typeface="Arial"/>
              </a:rPr>
              <a:t>two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5530215">
              <a:lnSpc>
                <a:spcPct val="200000"/>
              </a:lnSpc>
            </a:pPr>
            <a:r>
              <a:rPr sz="2000" b="1" dirty="0">
                <a:latin typeface="Arial"/>
                <a:cs typeface="Arial"/>
              </a:rPr>
              <a:t>Function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prototype  </a:t>
            </a:r>
            <a:r>
              <a:rPr sz="2000" b="1" dirty="0">
                <a:latin typeface="Arial"/>
                <a:cs typeface="Arial"/>
              </a:rPr>
              <a:t>int sum (int x, int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7259"/>
            <a:ext cx="8227695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14350" indent="-285115">
              <a:lnSpc>
                <a:spcPct val="100000"/>
              </a:lnSpc>
              <a:spcBef>
                <a:spcPts val="95"/>
              </a:spcBef>
              <a:buChar char="•"/>
              <a:tabLst>
                <a:tab pos="297180" algn="l"/>
                <a:tab pos="297815" algn="l"/>
                <a:tab pos="3821429" algn="l"/>
              </a:tabLst>
            </a:pPr>
            <a:r>
              <a:rPr sz="2800" spc="-5" dirty="0">
                <a:latin typeface="Arial"/>
                <a:cs typeface="Arial"/>
              </a:rPr>
              <a:t>write 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prototype</a:t>
            </a:r>
            <a:r>
              <a:rPr sz="2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	</a:t>
            </a:r>
            <a:r>
              <a:rPr sz="2800" dirty="0">
                <a:latin typeface="Arial"/>
                <a:cs typeface="Arial"/>
              </a:rPr>
              <a:t>average,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 that  returns the average </a:t>
            </a:r>
            <a:r>
              <a:rPr sz="2800" spc="-5" dirty="0">
                <a:latin typeface="Arial"/>
                <a:cs typeface="Arial"/>
              </a:rPr>
              <a:t>of its two </a:t>
            </a:r>
            <a:r>
              <a:rPr sz="2800" dirty="0">
                <a:latin typeface="Arial"/>
                <a:cs typeface="Arial"/>
              </a:rPr>
              <a:t>type double input  parameters.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average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(double, double</a:t>
            </a:r>
            <a:r>
              <a:rPr sz="2800" spc="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07975" marR="5080" indent="-295910">
              <a:lnSpc>
                <a:spcPts val="4029"/>
              </a:lnSpc>
              <a:spcBef>
                <a:spcPts val="245"/>
              </a:spcBef>
              <a:buChar char="•"/>
              <a:tabLst>
                <a:tab pos="332105" algn="l"/>
                <a:tab pos="332740" algn="l"/>
                <a:tab pos="1578610" algn="l"/>
              </a:tabLst>
            </a:pPr>
            <a:r>
              <a:rPr sz="2800" spc="-5" dirty="0">
                <a:latin typeface="Arial"/>
                <a:cs typeface="Arial"/>
              </a:rPr>
              <a:t>write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	</a:t>
            </a:r>
            <a:r>
              <a:rPr sz="2800" dirty="0">
                <a:latin typeface="Arial"/>
                <a:cs typeface="Arial"/>
              </a:rPr>
              <a:t>definition for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above function prototype.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double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average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(double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n1,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double </a:t>
            </a:r>
            <a:r>
              <a:rPr sz="2800" dirty="0">
                <a:solidFill>
                  <a:srgbClr val="660066"/>
                </a:solidFill>
                <a:latin typeface="Arial"/>
                <a:cs typeface="Arial"/>
              </a:rPr>
              <a:t>n2</a:t>
            </a:r>
            <a:r>
              <a:rPr sz="2800" spc="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5868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return ((n1 </a:t>
            </a:r>
            <a:r>
              <a:rPr sz="2800" spc="-5" dirty="0">
                <a:latin typeface="Arial"/>
                <a:cs typeface="Arial"/>
              </a:rPr>
              <a:t>+ n2)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2.0);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255138"/>
            <a:ext cx="7541895" cy="21659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Write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function call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each function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prototype.</a:t>
            </a:r>
            <a:endParaRPr sz="28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#include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&lt;stdio.h&gt;</a:t>
            </a:r>
            <a:endParaRPr sz="2000">
              <a:latin typeface="Arial"/>
              <a:cs typeface="Arial"/>
            </a:endParaRPr>
          </a:p>
          <a:p>
            <a:pPr marL="166370" marR="4208145" indent="69850">
              <a:lnSpc>
                <a:spcPct val="100000"/>
              </a:lnSpc>
              <a:tabLst>
                <a:tab pos="1760220" algn="l"/>
              </a:tabLst>
            </a:pPr>
            <a:r>
              <a:rPr sz="2000" b="1" dirty="0">
                <a:latin typeface="Arial"/>
                <a:cs typeface="Arial"/>
              </a:rPr>
              <a:t>/*Functions	</a:t>
            </a:r>
            <a:r>
              <a:rPr sz="2000" b="1" spc="-5" dirty="0">
                <a:latin typeface="Arial"/>
                <a:cs typeface="Arial"/>
              </a:rPr>
              <a:t>Prototypes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*/  </a:t>
            </a:r>
            <a:r>
              <a:rPr sz="2000" b="1" spc="-5" dirty="0">
                <a:latin typeface="Arial"/>
                <a:cs typeface="Arial"/>
              </a:rPr>
              <a:t>void</a:t>
            </a:r>
            <a:r>
              <a:rPr sz="2000" b="1" dirty="0">
                <a:latin typeface="Arial"/>
                <a:cs typeface="Arial"/>
              </a:rPr>
              <a:t> draw_top();</a:t>
            </a:r>
            <a:endParaRPr sz="20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void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draw_sides(void);</a:t>
            </a:r>
            <a:endParaRPr sz="20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void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draw_bottom(void);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3699764"/>
            <a:ext cx="24904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280" algn="l"/>
              </a:tabLst>
            </a:pPr>
            <a:r>
              <a:rPr sz="2000" b="1" dirty="0">
                <a:latin typeface="Arial"/>
                <a:cs typeface="Arial"/>
              </a:rPr>
              <a:t>int	</a:t>
            </a:r>
            <a:r>
              <a:rPr sz="2000" b="1" spc="-5" dirty="0">
                <a:latin typeface="Arial"/>
                <a:cs typeface="Arial"/>
              </a:rPr>
              <a:t>main(void)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/*Functions </a:t>
            </a:r>
            <a:r>
              <a:rPr sz="2000" b="1" spc="-5" dirty="0">
                <a:latin typeface="Arial"/>
                <a:cs typeface="Arial"/>
              </a:rPr>
              <a:t>calls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164" y="4919217"/>
            <a:ext cx="1226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return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(0);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5223713"/>
            <a:ext cx="32385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/* Functions Definitions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…….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6845" y="4665090"/>
            <a:ext cx="3600450" cy="120650"/>
          </a:xfrm>
          <a:custGeom>
            <a:avLst/>
            <a:gdLst/>
            <a:ahLst/>
            <a:cxnLst/>
            <a:rect l="l" t="t" r="r" b="b"/>
            <a:pathLst>
              <a:path w="3600450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4" y="111886"/>
                </a:lnTo>
                <a:lnTo>
                  <a:pt x="118110" y="105790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4"/>
                </a:lnTo>
                <a:lnTo>
                  <a:pt x="25654" y="73024"/>
                </a:lnTo>
                <a:lnTo>
                  <a:pt x="25654" y="47116"/>
                </a:lnTo>
                <a:lnTo>
                  <a:pt x="73496" y="47116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4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3600450" h="120650">
                <a:moveTo>
                  <a:pt x="73496" y="47116"/>
                </a:moveTo>
                <a:lnTo>
                  <a:pt x="25654" y="47116"/>
                </a:lnTo>
                <a:lnTo>
                  <a:pt x="25654" y="73024"/>
                </a:lnTo>
                <a:lnTo>
                  <a:pt x="73496" y="73024"/>
                </a:lnTo>
                <a:lnTo>
                  <a:pt x="70448" y="71246"/>
                </a:lnTo>
                <a:lnTo>
                  <a:pt x="32131" y="71246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3600450" h="120650">
                <a:moveTo>
                  <a:pt x="3600450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4"/>
                </a:lnTo>
                <a:lnTo>
                  <a:pt x="3600450" y="73024"/>
                </a:lnTo>
                <a:lnTo>
                  <a:pt x="3600450" y="47116"/>
                </a:lnTo>
                <a:close/>
              </a:path>
              <a:path w="3600450" h="120650">
                <a:moveTo>
                  <a:pt x="32131" y="48894"/>
                </a:moveTo>
                <a:lnTo>
                  <a:pt x="32131" y="71246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3600450" h="120650">
                <a:moveTo>
                  <a:pt x="51289" y="60070"/>
                </a:moveTo>
                <a:lnTo>
                  <a:pt x="32131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3600450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6534" y="4234434"/>
            <a:ext cx="2880360" cy="92392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11315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draw_top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(); 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draw_sides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(); 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dra</a:t>
            </a:r>
            <a:r>
              <a:rPr sz="1800" b="1" spc="2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_botto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665" y="1510029"/>
            <a:ext cx="7471409" cy="2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30480" indent="-64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Rewrite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mathematical expression using </a:t>
            </a:r>
            <a:r>
              <a:rPr sz="2400" b="1" spc="-5" dirty="0">
                <a:latin typeface="Arial"/>
                <a:cs typeface="Arial"/>
              </a:rPr>
              <a:t>C  functions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x=b</a:t>
            </a:r>
            <a:r>
              <a:rPr sz="2775" b="1" spc="-7" baseline="25525" dirty="0">
                <a:latin typeface="Arial"/>
                <a:cs typeface="Arial"/>
              </a:rPr>
              <a:t>2</a:t>
            </a:r>
            <a:r>
              <a:rPr sz="2800" b="1" spc="-5" dirty="0">
                <a:latin typeface="Arial"/>
                <a:cs typeface="Arial"/>
              </a:rPr>
              <a:t>+c</a:t>
            </a:r>
            <a:r>
              <a:rPr sz="2775" b="1" spc="-7" baseline="25525" dirty="0">
                <a:latin typeface="Arial"/>
                <a:cs typeface="Arial"/>
              </a:rPr>
              <a:t>2</a:t>
            </a:r>
            <a:r>
              <a:rPr sz="2800" b="1" spc="-5" dirty="0">
                <a:latin typeface="Arial"/>
                <a:cs typeface="Arial"/>
              </a:rPr>
              <a:t>-2bc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x, b,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c;</a:t>
            </a:r>
            <a:endParaRPr sz="2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x=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pow(b,2)+pow(c,2)-2*b*c;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890" y="1510029"/>
            <a:ext cx="8548370" cy="2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975994" indent="-64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Rewrite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mathematical expression using </a:t>
            </a:r>
            <a:r>
              <a:rPr sz="2400" b="1" spc="-5" dirty="0">
                <a:latin typeface="Arial"/>
                <a:cs typeface="Arial"/>
              </a:rPr>
              <a:t>C  functions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"/>
              <a:cs typeface="Arial"/>
            </a:endParaRPr>
          </a:p>
          <a:p>
            <a:pPr marL="688975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150" b="1" baseline="25132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=b</a:t>
            </a:r>
            <a:r>
              <a:rPr sz="3150" b="1" baseline="25132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+c</a:t>
            </a:r>
            <a:r>
              <a:rPr sz="3150" b="1" baseline="25132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-2bc </a:t>
            </a:r>
            <a:r>
              <a:rPr sz="3200" b="1" spc="-5" dirty="0">
                <a:latin typeface="Arial"/>
                <a:cs typeface="Arial"/>
              </a:rPr>
              <a:t>cosα </a:t>
            </a:r>
            <a:r>
              <a:rPr sz="3200" b="1" dirty="0">
                <a:latin typeface="Arial"/>
                <a:cs typeface="Arial"/>
              </a:rPr>
              <a:t>, </a:t>
            </a:r>
            <a:r>
              <a:rPr sz="3200" b="1" spc="-5" dirty="0"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α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degree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95"/>
              </a:spcBef>
            </a:pP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b="1" dirty="0">
                <a:latin typeface="Arial"/>
                <a:cs typeface="Arial"/>
              </a:rPr>
              <a:t>a, b, c,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alpha;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a=sqrt(pow(b,2)+pow(c,2)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2 * </a:t>
            </a:r>
            <a:r>
              <a:rPr sz="2400" b="1" spc="-10" dirty="0">
                <a:latin typeface="Arial"/>
                <a:cs typeface="Arial"/>
              </a:rPr>
              <a:t>b* c* </a:t>
            </a:r>
            <a:r>
              <a:rPr sz="2400" b="1" spc="-5" dirty="0">
                <a:latin typeface="Arial"/>
                <a:cs typeface="Arial"/>
              </a:rPr>
              <a:t>cos(alpha * </a:t>
            </a:r>
            <a:r>
              <a:rPr sz="2400" b="1" dirty="0">
                <a:latin typeface="Arial"/>
                <a:cs typeface="Arial"/>
              </a:rPr>
              <a:t>PI /</a:t>
            </a:r>
            <a:r>
              <a:rPr sz="2400" b="1" spc="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180.0));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5029155"/>
            <a:ext cx="770953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</a:pPr>
            <a:r>
              <a:rPr sz="1900" b="1" i="1" spc="-60" dirty="0">
                <a:solidFill>
                  <a:srgbClr val="FF0000"/>
                </a:solidFill>
                <a:latin typeface="Arial"/>
                <a:cs typeface="Arial"/>
              </a:rPr>
              <a:t>converting from degrees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00" b="1" i="1" spc="-55" dirty="0">
                <a:solidFill>
                  <a:srgbClr val="FF0000"/>
                </a:solidFill>
                <a:latin typeface="Arial"/>
                <a:cs typeface="Arial"/>
              </a:rPr>
              <a:t>radians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simply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multiply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1800" b="1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sz="1900" b="1" i="1" spc="-60" dirty="0">
                <a:solidFill>
                  <a:srgbClr val="FF0000"/>
                </a:solidFill>
                <a:latin typeface="Arial"/>
                <a:cs typeface="Arial"/>
              </a:rPr>
              <a:t>degree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by Π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/180°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83234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192" y="1798777"/>
            <a:ext cx="8142605" cy="4380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6870" algn="l"/>
              </a:tabLst>
            </a:pPr>
            <a:r>
              <a:rPr sz="2000" b="1" spc="-10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a complete c program to do the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following.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200">
              <a:latin typeface="Arial"/>
              <a:cs typeface="Arial"/>
            </a:endParaRPr>
          </a:p>
          <a:p>
            <a:pPr marL="1925320">
              <a:lnSpc>
                <a:spcPct val="100000"/>
              </a:lnSpc>
              <a:spcBef>
                <a:spcPts val="1835"/>
              </a:spcBef>
              <a:tabLst>
                <a:tab pos="3149600" algn="l"/>
                <a:tab pos="3613785" algn="l"/>
                <a:tab pos="4566285" algn="l"/>
              </a:tabLst>
            </a:pPr>
            <a:r>
              <a:rPr sz="3200" b="1" dirty="0">
                <a:latin typeface="Arial"/>
                <a:cs typeface="Arial"/>
              </a:rPr>
              <a:t>Y=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</a:t>
            </a:r>
            <a:r>
              <a:rPr sz="3150" b="1" baseline="25132" dirty="0">
                <a:latin typeface="Arial"/>
                <a:cs typeface="Arial"/>
              </a:rPr>
              <a:t>3	</a:t>
            </a:r>
            <a:r>
              <a:rPr sz="3200" b="1" dirty="0">
                <a:latin typeface="Arial"/>
                <a:cs typeface="Arial"/>
              </a:rPr>
              <a:t>+	x</a:t>
            </a:r>
            <a:r>
              <a:rPr sz="3150" b="1" baseline="25132" dirty="0">
                <a:latin typeface="Arial"/>
                <a:cs typeface="Arial"/>
              </a:rPr>
              <a:t>2</a:t>
            </a:r>
            <a:r>
              <a:rPr sz="3150" b="1" spc="457" baseline="25132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	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Your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include </a:t>
            </a:r>
            <a:r>
              <a:rPr sz="1800" b="1" spc="10" dirty="0">
                <a:latin typeface="Arial"/>
                <a:cs typeface="Arial"/>
              </a:rPr>
              <a:t>two </a:t>
            </a:r>
            <a:r>
              <a:rPr sz="1800" b="1" dirty="0">
                <a:latin typeface="Arial"/>
                <a:cs typeface="Arial"/>
              </a:rPr>
              <a:t>functions,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cubic 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return x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tabLst>
                <a:tab pos="1840864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power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three	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square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x to the power of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1800" b="1" spc="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"/>
              <a:cs typeface="Arial"/>
            </a:endParaRPr>
          </a:p>
          <a:p>
            <a:pPr marL="211454" marR="46990" indent="-64135">
              <a:lnSpc>
                <a:spcPct val="100000"/>
              </a:lnSpc>
              <a:buAutoNum type="arabicPeriod" startAt="2"/>
              <a:tabLst>
                <a:tab pos="427990" algn="l"/>
              </a:tabLst>
            </a:pPr>
            <a:r>
              <a:rPr sz="2000" b="1" spc="-10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a complete c program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a function that takes a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  and prints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it..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2"/>
            </a:pPr>
            <a:endParaRPr sz="2200">
              <a:latin typeface="Arial"/>
              <a:cs typeface="Arial"/>
            </a:endParaRPr>
          </a:p>
          <a:p>
            <a:pPr marL="426084" indent="-280670">
              <a:lnSpc>
                <a:spcPct val="100000"/>
              </a:lnSpc>
              <a:buAutoNum type="arabicPeriod" startAt="2"/>
              <a:tabLst>
                <a:tab pos="426720" algn="l"/>
              </a:tabLst>
            </a:pPr>
            <a:r>
              <a:rPr sz="2000" b="1" spc="-10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a complete c program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a function that reads a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  <a:tabLst>
                <a:tab pos="1339850" algn="l"/>
              </a:tabLst>
            </a:pP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	prints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24736"/>
            <a:ext cx="891413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Two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types:</a:t>
            </a:r>
            <a:endParaRPr sz="3200">
              <a:latin typeface="Arial"/>
              <a:cs typeface="Arial"/>
            </a:endParaRPr>
          </a:p>
          <a:p>
            <a:pPr marL="1027430" lvl="1" indent="-4514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28065" algn="l"/>
              </a:tabLst>
            </a:pPr>
            <a:r>
              <a:rPr sz="3200" dirty="0">
                <a:latin typeface="Arial"/>
                <a:cs typeface="Arial"/>
              </a:rPr>
              <a:t>C </a:t>
            </a:r>
            <a:r>
              <a:rPr sz="3200" spc="-5" dirty="0">
                <a:latin typeface="Arial"/>
                <a:cs typeface="Arial"/>
              </a:rPr>
              <a:t>library functions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sqrt (x), abs</a:t>
            </a:r>
            <a:r>
              <a:rPr sz="3200" b="1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(x),…)</a:t>
            </a:r>
            <a:endParaRPr sz="3200">
              <a:latin typeface="Arial"/>
              <a:cs typeface="Arial"/>
            </a:endParaRPr>
          </a:p>
          <a:p>
            <a:pPr marL="1028065" lvl="1" indent="-4521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28700" algn="l"/>
              </a:tabLst>
            </a:pPr>
            <a:r>
              <a:rPr sz="3200" dirty="0">
                <a:latin typeface="Arial"/>
                <a:cs typeface="Arial"/>
              </a:rPr>
              <a:t>User </a:t>
            </a:r>
            <a:r>
              <a:rPr sz="3200" spc="-5" dirty="0">
                <a:latin typeface="Arial"/>
                <a:cs typeface="Arial"/>
              </a:rPr>
              <a:t>defined </a:t>
            </a:r>
            <a:r>
              <a:rPr sz="3200" dirty="0">
                <a:latin typeface="Arial"/>
                <a:cs typeface="Arial"/>
              </a:rPr>
              <a:t>functions </a:t>
            </a:r>
            <a:r>
              <a:rPr sz="3200" spc="-10" dirty="0">
                <a:latin typeface="Arial"/>
                <a:cs typeface="Arial"/>
              </a:rPr>
              <a:t>(Your </a:t>
            </a:r>
            <a:r>
              <a:rPr sz="3200" dirty="0">
                <a:latin typeface="Arial"/>
                <a:cs typeface="Arial"/>
              </a:rPr>
              <a:t>own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8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42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83"/>
            <a:ext cx="9144000" cy="635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68883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" y="1487551"/>
            <a:ext cx="8074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output if </a:t>
            </a:r>
            <a:r>
              <a:rPr sz="2400" spc="-5" dirty="0">
                <a:latin typeface="Arial"/>
                <a:cs typeface="Arial"/>
              </a:rPr>
              <a:t>you execute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C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1" y="1915667"/>
            <a:ext cx="4428744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17541" y="5182361"/>
            <a:ext cx="3240405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(screen):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 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7541" y="2565654"/>
            <a:ext cx="3240405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 marR="17830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Main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function  </a:t>
            </a:r>
            <a:r>
              <a:rPr sz="1800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541" y="3885438"/>
            <a:ext cx="3240405" cy="119951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q=3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b=3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c=4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p=??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468883"/>
            <a:ext cx="6365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(more</a:t>
            </a:r>
            <a:r>
              <a:rPr spc="-70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" y="1487551"/>
            <a:ext cx="8074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output if </a:t>
            </a:r>
            <a:r>
              <a:rPr sz="2400" spc="-5" dirty="0">
                <a:latin typeface="Arial"/>
                <a:cs typeface="Arial"/>
              </a:rPr>
              <a:t>you execute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C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1" y="1915667"/>
            <a:ext cx="4428744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17541" y="5182361"/>
            <a:ext cx="3240405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(screen):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 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7541" y="2565654"/>
            <a:ext cx="3240405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 marR="17830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Main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function  </a:t>
            </a:r>
            <a:r>
              <a:rPr sz="1800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541" y="3885438"/>
            <a:ext cx="3240405" cy="119951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q=3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b=3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c=4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p=??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487792"/>
            <a:ext cx="66846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sz="4200" b="1" i="1" spc="-120" dirty="0">
                <a:solidFill>
                  <a:srgbClr val="C00000"/>
                </a:solidFill>
                <a:latin typeface="Arial"/>
                <a:cs typeface="Arial"/>
              </a:rPr>
              <a:t>us </a:t>
            </a: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review the</a:t>
            </a:r>
            <a:r>
              <a:rPr sz="4200" b="1" i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concepts: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370" y="1088516"/>
            <a:ext cx="6658609" cy="53340"/>
          </a:xfrm>
          <a:custGeom>
            <a:avLst/>
            <a:gdLst/>
            <a:ahLst/>
            <a:cxnLst/>
            <a:rect l="l" t="t" r="r" b="b"/>
            <a:pathLst>
              <a:path w="6658609" h="53340">
                <a:moveTo>
                  <a:pt x="6658356" y="0"/>
                </a:moveTo>
                <a:lnTo>
                  <a:pt x="0" y="0"/>
                </a:lnTo>
                <a:lnTo>
                  <a:pt x="0" y="53340"/>
                </a:lnTo>
                <a:lnTo>
                  <a:pt x="6658356" y="53340"/>
                </a:lnTo>
                <a:lnTo>
                  <a:pt x="66583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510029"/>
            <a:ext cx="8648065" cy="435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Choose the best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79450" indent="-343535">
              <a:lnSpc>
                <a:spcPts val="2380"/>
              </a:lnSpc>
              <a:buAutoNum type="arabicPeriod"/>
              <a:tabLst>
                <a:tab pos="679450" algn="l"/>
                <a:tab pos="680085" algn="l"/>
              </a:tabLst>
            </a:pPr>
            <a:r>
              <a:rPr sz="2000" b="1" dirty="0">
                <a:latin typeface="Arial"/>
                <a:cs typeface="Arial"/>
              </a:rPr>
              <a:t>When using a function,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is the first thing </a:t>
            </a:r>
            <a:r>
              <a:rPr sz="2000" b="1" spc="-10" dirty="0">
                <a:latin typeface="Arial"/>
                <a:cs typeface="Arial"/>
              </a:rPr>
              <a:t>you </a:t>
            </a:r>
            <a:r>
              <a:rPr sz="2000" b="1" dirty="0">
                <a:latin typeface="Arial"/>
                <a:cs typeface="Arial"/>
              </a:rPr>
              <a:t>must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do?</a:t>
            </a:r>
            <a:endParaRPr sz="2000">
              <a:latin typeface="Arial"/>
              <a:cs typeface="Arial"/>
            </a:endParaRPr>
          </a:p>
          <a:p>
            <a:pPr marL="1050925" lvl="1" indent="-295910">
              <a:lnSpc>
                <a:spcPct val="100000"/>
              </a:lnSpc>
              <a:buAutoNum type="alphaLcParenR"/>
              <a:tabLst>
                <a:tab pos="1051560" algn="l"/>
              </a:tabLst>
            </a:pPr>
            <a:r>
              <a:rPr sz="2000" b="1" spc="-5" dirty="0">
                <a:latin typeface="Arial"/>
                <a:cs typeface="Arial"/>
              </a:rPr>
              <a:t>prototype</a:t>
            </a:r>
            <a:endParaRPr sz="2000">
              <a:latin typeface="Arial"/>
              <a:cs typeface="Arial"/>
            </a:endParaRPr>
          </a:p>
          <a:p>
            <a:pPr marL="1064895" lvl="1" indent="-309880">
              <a:lnSpc>
                <a:spcPct val="100000"/>
              </a:lnSpc>
              <a:buAutoNum type="alphaLcParenR"/>
              <a:tabLst>
                <a:tab pos="1065530" algn="l"/>
              </a:tabLst>
            </a:pPr>
            <a:r>
              <a:rPr sz="2000" b="1" dirty="0">
                <a:latin typeface="Arial"/>
                <a:cs typeface="Arial"/>
              </a:rPr>
              <a:t>declare</a:t>
            </a:r>
            <a:endParaRPr sz="2000">
              <a:latin typeface="Arial"/>
              <a:cs typeface="Arial"/>
            </a:endParaRPr>
          </a:p>
          <a:p>
            <a:pPr marL="1050925" lvl="1" indent="-295910">
              <a:lnSpc>
                <a:spcPct val="100000"/>
              </a:lnSpc>
              <a:buAutoNum type="alphaLcParenR"/>
              <a:tabLst>
                <a:tab pos="1051560" algn="l"/>
              </a:tabLst>
            </a:pPr>
            <a:r>
              <a:rPr sz="2000" b="1" spc="-5" dirty="0">
                <a:latin typeface="Arial"/>
                <a:cs typeface="Arial"/>
              </a:rPr>
              <a:t>initialize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1658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Where should the </a:t>
            </a:r>
            <a:r>
              <a:rPr sz="2000" b="1" spc="-5" dirty="0">
                <a:latin typeface="Arial"/>
                <a:cs typeface="Arial"/>
              </a:rPr>
              <a:t>prototype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be?</a:t>
            </a:r>
            <a:endParaRPr sz="2000">
              <a:latin typeface="Arial"/>
              <a:cs typeface="Arial"/>
            </a:endParaRPr>
          </a:p>
          <a:p>
            <a:pPr marL="980440" lvl="1" indent="-295910">
              <a:lnSpc>
                <a:spcPct val="100000"/>
              </a:lnSpc>
              <a:buAutoNum type="alphaLcParenR"/>
              <a:tabLst>
                <a:tab pos="981075" algn="l"/>
              </a:tabLst>
            </a:pPr>
            <a:r>
              <a:rPr sz="2000" b="1" dirty="0">
                <a:latin typeface="Arial"/>
                <a:cs typeface="Arial"/>
              </a:rPr>
              <a:t>after int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995044" lvl="1" indent="-310515">
              <a:lnSpc>
                <a:spcPct val="100000"/>
              </a:lnSpc>
              <a:buAutoNum type="alphaLcParenR"/>
              <a:tabLst>
                <a:tab pos="995680" algn="l"/>
              </a:tabLst>
            </a:pPr>
            <a:r>
              <a:rPr sz="2000" b="1" dirty="0">
                <a:latin typeface="Arial"/>
                <a:cs typeface="Arial"/>
              </a:rPr>
              <a:t>before </a:t>
            </a:r>
            <a:r>
              <a:rPr sz="2000" b="1" spc="-5" dirty="0">
                <a:latin typeface="Arial"/>
                <a:cs typeface="Arial"/>
              </a:rPr>
              <a:t>int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980440" lvl="1" indent="-295910">
              <a:lnSpc>
                <a:spcPct val="100000"/>
              </a:lnSpc>
              <a:buAutoNum type="alphaLcParenR"/>
              <a:tabLst>
                <a:tab pos="981075" algn="l"/>
              </a:tabLst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prototype </a:t>
            </a:r>
            <a:r>
              <a:rPr sz="2000" b="1" dirty="0">
                <a:latin typeface="Arial"/>
                <a:cs typeface="Arial"/>
              </a:rPr>
              <a:t>isn't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1658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Here is a function, double numbers (int x),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is the name of</a:t>
            </a:r>
            <a:r>
              <a:rPr sz="2000" b="1" spc="-2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6794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function?</a:t>
            </a:r>
            <a:endParaRPr sz="2000">
              <a:latin typeface="Arial"/>
              <a:cs typeface="Arial"/>
            </a:endParaRPr>
          </a:p>
          <a:p>
            <a:pPr marL="910590" lvl="1" indent="-295910">
              <a:lnSpc>
                <a:spcPct val="100000"/>
              </a:lnSpc>
              <a:buAutoNum type="alphaLcParenR"/>
              <a:tabLst>
                <a:tab pos="911225" algn="l"/>
                <a:tab pos="2164080" algn="l"/>
                <a:tab pos="3622675" algn="l"/>
              </a:tabLst>
            </a:pPr>
            <a:r>
              <a:rPr sz="2000" b="1" dirty="0">
                <a:latin typeface="Arial"/>
                <a:cs typeface="Arial"/>
              </a:rPr>
              <a:t>double	b)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	c)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487792"/>
            <a:ext cx="66846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sz="4200" b="1" i="1" spc="-120" dirty="0">
                <a:solidFill>
                  <a:srgbClr val="C00000"/>
                </a:solidFill>
                <a:latin typeface="Arial"/>
                <a:cs typeface="Arial"/>
              </a:rPr>
              <a:t>us </a:t>
            </a: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review the</a:t>
            </a:r>
            <a:r>
              <a:rPr sz="4200" b="1" i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concepts: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370" y="1088516"/>
            <a:ext cx="6658609" cy="53340"/>
          </a:xfrm>
          <a:custGeom>
            <a:avLst/>
            <a:gdLst/>
            <a:ahLst/>
            <a:cxnLst/>
            <a:rect l="l" t="t" r="r" b="b"/>
            <a:pathLst>
              <a:path w="6658609" h="53340">
                <a:moveTo>
                  <a:pt x="6658356" y="0"/>
                </a:moveTo>
                <a:lnTo>
                  <a:pt x="0" y="0"/>
                </a:lnTo>
                <a:lnTo>
                  <a:pt x="0" y="53340"/>
                </a:lnTo>
                <a:lnTo>
                  <a:pt x="6658356" y="53340"/>
                </a:lnTo>
                <a:lnTo>
                  <a:pt x="66583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510029"/>
            <a:ext cx="8801100" cy="487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Choose the best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16585" indent="-280670">
              <a:lnSpc>
                <a:spcPct val="100000"/>
              </a:lnSpc>
              <a:spcBef>
                <a:spcPts val="1660"/>
              </a:spcBef>
              <a:buAutoNum type="arabicPeriod" startAt="4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From question 3,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data </a:t>
            </a:r>
            <a:r>
              <a:rPr sz="2000" b="1" spc="-10" dirty="0">
                <a:latin typeface="Arial"/>
                <a:cs typeface="Arial"/>
              </a:rPr>
              <a:t>type </a:t>
            </a:r>
            <a:r>
              <a:rPr sz="2000" b="1" spc="5" dirty="0">
                <a:latin typeface="Arial"/>
                <a:cs typeface="Arial"/>
              </a:rPr>
              <a:t>will </a:t>
            </a:r>
            <a:r>
              <a:rPr sz="2000" b="1" dirty="0">
                <a:latin typeface="Arial"/>
                <a:cs typeface="Arial"/>
              </a:rPr>
              <a:t>this function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return?</a:t>
            </a:r>
            <a:endParaRPr sz="2000">
              <a:latin typeface="Arial"/>
              <a:cs typeface="Arial"/>
            </a:endParaRPr>
          </a:p>
          <a:p>
            <a:pPr marL="910590" lvl="1" indent="-29591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911225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924560" lvl="1" indent="-309880">
              <a:lnSpc>
                <a:spcPct val="100000"/>
              </a:lnSpc>
              <a:buAutoNum type="alphaLcParenR"/>
              <a:tabLst>
                <a:tab pos="925194" algn="l"/>
              </a:tabLst>
            </a:pPr>
            <a:r>
              <a:rPr sz="2000" b="1" dirty="0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910590" lvl="1" indent="-295910">
              <a:lnSpc>
                <a:spcPct val="100000"/>
              </a:lnSpc>
              <a:buAutoNum type="alphaLcParenR"/>
              <a:tabLst>
                <a:tab pos="911225" algn="l"/>
              </a:tabLst>
            </a:pPr>
            <a:r>
              <a:rPr sz="2000" b="1" dirty="0"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16585" indent="-280670">
              <a:lnSpc>
                <a:spcPct val="100000"/>
              </a:lnSpc>
              <a:buAutoNum type="arabicPeriod" startAt="4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From question 4, </a:t>
            </a:r>
            <a:r>
              <a:rPr sz="2000" b="1" spc="10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data </a:t>
            </a:r>
            <a:r>
              <a:rPr sz="2000" b="1" spc="-10" dirty="0">
                <a:latin typeface="Arial"/>
                <a:cs typeface="Arial"/>
              </a:rPr>
              <a:t>type </a:t>
            </a:r>
            <a:r>
              <a:rPr sz="2000" b="1" spc="5" dirty="0">
                <a:latin typeface="Arial"/>
                <a:cs typeface="Arial"/>
              </a:rPr>
              <a:t>will </a:t>
            </a:r>
            <a:r>
              <a:rPr sz="2000" b="1" dirty="0">
                <a:latin typeface="Arial"/>
                <a:cs typeface="Arial"/>
              </a:rPr>
              <a:t>this function take</a:t>
            </a:r>
            <a:r>
              <a:rPr sz="2000" b="1" spc="-2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in?</a:t>
            </a:r>
            <a:endParaRPr sz="2000">
              <a:latin typeface="Arial"/>
              <a:cs typeface="Arial"/>
            </a:endParaRPr>
          </a:p>
          <a:p>
            <a:pPr marL="770255" lvl="1" indent="-2940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770890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786130" lvl="1" indent="-309880">
              <a:lnSpc>
                <a:spcPct val="100000"/>
              </a:lnSpc>
              <a:buAutoNum type="alphaLcParenR"/>
              <a:tabLst>
                <a:tab pos="786765" algn="l"/>
              </a:tabLst>
            </a:pPr>
            <a:r>
              <a:rPr sz="2000" b="1" dirty="0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770255" lvl="1" indent="-294005">
              <a:lnSpc>
                <a:spcPct val="100000"/>
              </a:lnSpc>
              <a:buAutoNum type="alphaLcParenR"/>
              <a:tabLst>
                <a:tab pos="770890" algn="l"/>
              </a:tabLst>
            </a:pPr>
            <a:r>
              <a:rPr sz="2000" b="1" dirty="0"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79450" marR="5080" indent="-342900">
              <a:lnSpc>
                <a:spcPct val="100000"/>
              </a:lnSpc>
              <a:buAutoNum type="arabicPeriod" startAt="4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int </a:t>
            </a:r>
            <a:r>
              <a:rPr sz="2000" b="1" spc="-5" dirty="0">
                <a:latin typeface="Arial"/>
                <a:cs typeface="Arial"/>
              </a:rPr>
              <a:t>my_function </a:t>
            </a:r>
            <a:r>
              <a:rPr sz="2000" b="1" dirty="0">
                <a:latin typeface="Arial"/>
                <a:cs typeface="Arial"/>
              </a:rPr>
              <a:t>(double a),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spc="-10" dirty="0">
                <a:latin typeface="Arial"/>
                <a:cs typeface="Arial"/>
              </a:rPr>
              <a:t>type </a:t>
            </a:r>
            <a:r>
              <a:rPr sz="2000" b="1" dirty="0">
                <a:latin typeface="Arial"/>
                <a:cs typeface="Arial"/>
              </a:rPr>
              <a:t>of data will this functions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take  in?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050">
              <a:latin typeface="Arial"/>
              <a:cs typeface="Arial"/>
            </a:endParaRPr>
          </a:p>
          <a:p>
            <a:pPr marL="770890" lvl="1" indent="-294640">
              <a:lnSpc>
                <a:spcPct val="100000"/>
              </a:lnSpc>
              <a:buAutoNum type="alphaLcParenR"/>
              <a:tabLst>
                <a:tab pos="771525" algn="l"/>
                <a:tab pos="2092960" algn="l"/>
                <a:tab pos="4916805" algn="l"/>
              </a:tabLst>
            </a:pPr>
            <a:r>
              <a:rPr sz="2000" b="1" dirty="0">
                <a:latin typeface="Arial"/>
                <a:cs typeface="Arial"/>
              </a:rPr>
              <a:t>double	b) </a:t>
            </a:r>
            <a:r>
              <a:rPr sz="2000" b="1" spc="-5" dirty="0">
                <a:latin typeface="Arial"/>
                <a:cs typeface="Arial"/>
              </a:rPr>
              <a:t>int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double	c)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487792"/>
            <a:ext cx="66846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sz="4200" b="1" i="1" spc="-120" dirty="0">
                <a:solidFill>
                  <a:srgbClr val="C00000"/>
                </a:solidFill>
                <a:latin typeface="Arial"/>
                <a:cs typeface="Arial"/>
              </a:rPr>
              <a:t>us </a:t>
            </a: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review the</a:t>
            </a:r>
            <a:r>
              <a:rPr sz="4200" b="1" i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concepts: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370" y="1088516"/>
            <a:ext cx="6658609" cy="53340"/>
          </a:xfrm>
          <a:custGeom>
            <a:avLst/>
            <a:gdLst/>
            <a:ahLst/>
            <a:cxnLst/>
            <a:rect l="l" t="t" r="r" b="b"/>
            <a:pathLst>
              <a:path w="6658609" h="53340">
                <a:moveTo>
                  <a:pt x="6658356" y="0"/>
                </a:moveTo>
                <a:lnTo>
                  <a:pt x="0" y="0"/>
                </a:lnTo>
                <a:lnTo>
                  <a:pt x="0" y="53340"/>
                </a:lnTo>
                <a:lnTo>
                  <a:pt x="6658356" y="53340"/>
                </a:lnTo>
                <a:lnTo>
                  <a:pt x="66583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306981"/>
            <a:ext cx="8954135" cy="472821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b="1" spc="-5" dirty="0">
                <a:latin typeface="Arial"/>
                <a:cs typeface="Arial"/>
              </a:rPr>
              <a:t>Choose the best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79450" marR="26034" indent="-342900">
              <a:lnSpc>
                <a:spcPct val="100000"/>
              </a:lnSpc>
              <a:spcBef>
                <a:spcPts val="1340"/>
              </a:spcBef>
              <a:buAutoNum type="arabicPeriod" startAt="7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Say </a:t>
            </a:r>
            <a:r>
              <a:rPr sz="2000" b="1" spc="2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a function, double subtract (double x, double </a:t>
            </a:r>
            <a:r>
              <a:rPr sz="2000" b="1" spc="-15" dirty="0">
                <a:latin typeface="Arial"/>
                <a:cs typeface="Arial"/>
              </a:rPr>
              <a:t>y), </a:t>
            </a:r>
            <a:r>
              <a:rPr sz="2000" b="1" spc="10" dirty="0">
                <a:latin typeface="Arial"/>
                <a:cs typeface="Arial"/>
              </a:rPr>
              <a:t>what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  the correct </a:t>
            </a:r>
            <a:r>
              <a:rPr sz="2000" b="1" spc="5" dirty="0">
                <a:latin typeface="Arial"/>
                <a:cs typeface="Arial"/>
              </a:rPr>
              <a:t>way </a:t>
            </a:r>
            <a:r>
              <a:rPr sz="2000" b="1" dirty="0">
                <a:latin typeface="Arial"/>
                <a:cs typeface="Arial"/>
              </a:rPr>
              <a:t>to call this function in the </a:t>
            </a:r>
            <a:r>
              <a:rPr sz="2000" b="1" spc="-5" dirty="0">
                <a:latin typeface="Arial"/>
                <a:cs typeface="Arial"/>
              </a:rPr>
              <a:t>main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program?</a:t>
            </a:r>
            <a:endParaRPr sz="2000">
              <a:latin typeface="Arial"/>
              <a:cs typeface="Arial"/>
            </a:endParaRPr>
          </a:p>
          <a:p>
            <a:pPr marL="1329690" lvl="1" indent="-295910">
              <a:lnSpc>
                <a:spcPct val="100000"/>
              </a:lnSpc>
              <a:buAutoNum type="alphaLcParenR"/>
              <a:tabLst>
                <a:tab pos="1330325" algn="l"/>
                <a:tab pos="3128645" algn="l"/>
                <a:tab pos="5308600" algn="l"/>
              </a:tabLst>
            </a:pPr>
            <a:r>
              <a:rPr sz="2000" b="1" dirty="0">
                <a:latin typeface="Arial"/>
                <a:cs typeface="Arial"/>
              </a:rPr>
              <a:t>subtract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(x)	b)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subtract</a:t>
            </a:r>
            <a:r>
              <a:rPr sz="2000" b="1" spc="-15" dirty="0">
                <a:latin typeface="Arial"/>
                <a:cs typeface="Arial"/>
              </a:rPr>
              <a:t> (y)	</a:t>
            </a:r>
            <a:r>
              <a:rPr sz="2000" b="1" dirty="0">
                <a:latin typeface="Arial"/>
                <a:cs typeface="Arial"/>
              </a:rPr>
              <a:t>c) subtract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(x,y)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79450" marR="524510" indent="-342900">
              <a:lnSpc>
                <a:spcPct val="100000"/>
              </a:lnSpc>
              <a:buAutoNum type="arabicPeriod" startAt="7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If a </a:t>
            </a:r>
            <a:r>
              <a:rPr sz="2000" b="1" spc="-5" dirty="0">
                <a:latin typeface="Arial"/>
                <a:cs typeface="Arial"/>
              </a:rPr>
              <a:t>variable is </a:t>
            </a:r>
            <a:r>
              <a:rPr sz="2000" b="1" dirty="0">
                <a:latin typeface="Arial"/>
                <a:cs typeface="Arial"/>
              </a:rPr>
              <a:t>declared inside a function,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kind of </a:t>
            </a:r>
            <a:r>
              <a:rPr sz="2000" b="1" spc="-5" dirty="0">
                <a:latin typeface="Arial"/>
                <a:cs typeface="Arial"/>
              </a:rPr>
              <a:t>variable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  </a:t>
            </a:r>
            <a:r>
              <a:rPr sz="2000" b="1" dirty="0">
                <a:latin typeface="Arial"/>
                <a:cs typeface="Arial"/>
              </a:rPr>
              <a:t>this?</a:t>
            </a:r>
            <a:endParaRPr sz="2000">
              <a:latin typeface="Arial"/>
              <a:cs typeface="Arial"/>
            </a:endParaRPr>
          </a:p>
          <a:p>
            <a:pPr marL="1189355" lvl="1" indent="-294005">
              <a:lnSpc>
                <a:spcPct val="100000"/>
              </a:lnSpc>
              <a:buAutoNum type="alphaLcParenR"/>
              <a:tabLst>
                <a:tab pos="1189990" algn="l"/>
                <a:tab pos="3245485" algn="l"/>
                <a:tab pos="5441315" algn="l"/>
              </a:tabLst>
            </a:pPr>
            <a:r>
              <a:rPr sz="2000" b="1" dirty="0">
                <a:latin typeface="Arial"/>
                <a:cs typeface="Arial"/>
              </a:rPr>
              <a:t>global</a:t>
            </a:r>
            <a:r>
              <a:rPr sz="2000" b="1" spc="-5" dirty="0">
                <a:latin typeface="Arial"/>
                <a:cs typeface="Arial"/>
              </a:rPr>
              <a:t> variable	</a:t>
            </a:r>
            <a:r>
              <a:rPr sz="2000" b="1" dirty="0">
                <a:latin typeface="Arial"/>
                <a:cs typeface="Arial"/>
              </a:rPr>
              <a:t>b)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local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variable	</a:t>
            </a:r>
            <a:r>
              <a:rPr sz="2000" b="1" dirty="0">
                <a:latin typeface="Arial"/>
                <a:cs typeface="Arial"/>
              </a:rPr>
              <a:t>c) extended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lphaLcParenR"/>
            </a:pPr>
            <a:endParaRPr sz="2050">
              <a:latin typeface="Arial"/>
              <a:cs typeface="Arial"/>
            </a:endParaRPr>
          </a:p>
          <a:p>
            <a:pPr marL="679450" marR="5080" indent="-342900">
              <a:lnSpc>
                <a:spcPct val="100000"/>
              </a:lnSpc>
              <a:buAutoNum type="arabicPeriod" startAt="7"/>
              <a:tabLst>
                <a:tab pos="617220" algn="l"/>
              </a:tabLst>
            </a:pPr>
            <a:r>
              <a:rPr sz="2000" b="1" dirty="0">
                <a:latin typeface="Arial"/>
                <a:cs typeface="Arial"/>
              </a:rPr>
              <a:t>If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a function int stop (int n) , are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able to send </a:t>
            </a:r>
            <a:r>
              <a:rPr sz="2000" b="1" spc="-5" dirty="0">
                <a:latin typeface="Arial"/>
                <a:cs typeface="Arial"/>
              </a:rPr>
              <a:t>it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  </a:t>
            </a:r>
            <a:r>
              <a:rPr sz="2000" b="1" spc="-5" dirty="0">
                <a:latin typeface="Arial"/>
                <a:cs typeface="Arial"/>
              </a:rPr>
              <a:t>variable in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main </a:t>
            </a:r>
            <a:r>
              <a:rPr sz="2000" b="1" dirty="0">
                <a:latin typeface="Arial"/>
                <a:cs typeface="Arial"/>
              </a:rPr>
              <a:t>program or does </a:t>
            </a:r>
            <a:r>
              <a:rPr sz="2000" b="1" spc="-5" dirty="0">
                <a:latin typeface="Arial"/>
                <a:cs typeface="Arial"/>
              </a:rPr>
              <a:t>it have </a:t>
            </a:r>
            <a:r>
              <a:rPr sz="2000" b="1" dirty="0">
                <a:latin typeface="Arial"/>
                <a:cs typeface="Arial"/>
              </a:rPr>
              <a:t>to be n. For example,  stop (x)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7"/>
            </a:pPr>
            <a:endParaRPr sz="2050">
              <a:latin typeface="Arial"/>
              <a:cs typeface="Arial"/>
            </a:endParaRPr>
          </a:p>
          <a:p>
            <a:pPr marL="1189355" lvl="1" indent="-294005">
              <a:lnSpc>
                <a:spcPct val="100000"/>
              </a:lnSpc>
              <a:buAutoNum type="alphaLcParenR"/>
              <a:tabLst>
                <a:tab pos="1189990" algn="l"/>
                <a:tab pos="2453005" algn="l"/>
              </a:tabLst>
            </a:pPr>
            <a:r>
              <a:rPr sz="2000" b="1" spc="-10" dirty="0">
                <a:latin typeface="Arial"/>
                <a:cs typeface="Arial"/>
              </a:rPr>
              <a:t>yes	</a:t>
            </a:r>
            <a:r>
              <a:rPr sz="2000" b="1" dirty="0">
                <a:latin typeface="Arial"/>
                <a:cs typeface="Arial"/>
              </a:rPr>
              <a:t>b)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487792"/>
            <a:ext cx="66846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sz="4200" b="1" i="1" spc="-120" dirty="0">
                <a:solidFill>
                  <a:srgbClr val="C00000"/>
                </a:solidFill>
                <a:latin typeface="Arial"/>
                <a:cs typeface="Arial"/>
              </a:rPr>
              <a:t>us </a:t>
            </a: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review the</a:t>
            </a:r>
            <a:r>
              <a:rPr sz="4200" b="1" i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concepts: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370" y="1088516"/>
            <a:ext cx="6658609" cy="53340"/>
          </a:xfrm>
          <a:custGeom>
            <a:avLst/>
            <a:gdLst/>
            <a:ahLst/>
            <a:cxnLst/>
            <a:rect l="l" t="t" r="r" b="b"/>
            <a:pathLst>
              <a:path w="6658609" h="53340">
                <a:moveTo>
                  <a:pt x="6658356" y="0"/>
                </a:moveTo>
                <a:lnTo>
                  <a:pt x="0" y="0"/>
                </a:lnTo>
                <a:lnTo>
                  <a:pt x="0" y="53340"/>
                </a:lnTo>
                <a:lnTo>
                  <a:pt x="6658356" y="53340"/>
                </a:lnTo>
                <a:lnTo>
                  <a:pt x="66583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641" y="1436497"/>
            <a:ext cx="3391535" cy="4416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Arial"/>
                <a:cs typeface="Arial"/>
              </a:rPr>
              <a:t>Answers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a)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dirty="0">
                <a:latin typeface="Arial"/>
                <a:cs typeface="Arial"/>
              </a:rPr>
              <a:t>b) </a:t>
            </a:r>
            <a:r>
              <a:rPr sz="2400" b="1" spc="-5" dirty="0">
                <a:latin typeface="Arial"/>
                <a:cs typeface="Arial"/>
              </a:rPr>
              <a:t>before 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main()</a:t>
            </a:r>
            <a:endParaRPr sz="2400">
              <a:latin typeface="Arial"/>
              <a:cs typeface="Arial"/>
            </a:endParaRPr>
          </a:p>
          <a:p>
            <a:pPr marL="638810" indent="-62674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638810" algn="l"/>
                <a:tab pos="639445" algn="l"/>
              </a:tabLst>
            </a:pPr>
            <a:r>
              <a:rPr sz="2400" b="1" spc="-5" dirty="0">
                <a:latin typeface="Arial"/>
                <a:cs typeface="Arial"/>
              </a:rPr>
              <a:t>c) numbers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dirty="0">
                <a:latin typeface="Arial"/>
                <a:cs typeface="Arial"/>
              </a:rPr>
              <a:t>b)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a)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a)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c) subtract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(x,y)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dirty="0">
                <a:latin typeface="Arial"/>
                <a:cs typeface="Arial"/>
              </a:rPr>
              <a:t>b) </a:t>
            </a:r>
            <a:r>
              <a:rPr sz="2400" b="1" spc="-5" dirty="0">
                <a:latin typeface="Arial"/>
                <a:cs typeface="Arial"/>
              </a:rPr>
              <a:t>local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a)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452986"/>
            <a:ext cx="419481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7802" y="1114425"/>
            <a:ext cx="4166870" cy="59690"/>
          </a:xfrm>
          <a:custGeom>
            <a:avLst/>
            <a:gdLst/>
            <a:ahLst/>
            <a:cxnLst/>
            <a:rect l="l" t="t" r="r" b="b"/>
            <a:pathLst>
              <a:path w="4166870" h="59690">
                <a:moveTo>
                  <a:pt x="4166616" y="0"/>
                </a:moveTo>
                <a:lnTo>
                  <a:pt x="0" y="0"/>
                </a:lnTo>
                <a:lnTo>
                  <a:pt x="0" y="59436"/>
                </a:lnTo>
                <a:lnTo>
                  <a:pt x="4166616" y="59436"/>
                </a:lnTo>
                <a:lnTo>
                  <a:pt x="41666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436497"/>
            <a:ext cx="833056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declarations: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70116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x;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value is assigned </a:t>
            </a:r>
            <a:r>
              <a:rPr sz="2400" dirty="0">
                <a:latin typeface="Arial"/>
                <a:cs typeface="Arial"/>
              </a:rPr>
              <a:t>to 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023362"/>
            <a:ext cx="22542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1)  x= ceil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(34.234);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2)  x= ceil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(34.534);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3) x= ceil</a:t>
            </a:r>
            <a:r>
              <a:rPr sz="2000" b="1" spc="-2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(34.0);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4) x= ceil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5) </a:t>
            </a:r>
            <a:r>
              <a:rPr sz="2000" b="1" spc="-5" dirty="0">
                <a:latin typeface="Arial"/>
                <a:cs typeface="Arial"/>
              </a:rPr>
              <a:t>y=abs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(-345);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547742"/>
            <a:ext cx="27051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000" b="1" dirty="0">
                <a:latin typeface="Arial"/>
                <a:cs typeface="Arial"/>
              </a:rPr>
              <a:t>6)	x= floor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7) x= floor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(34.89);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5450" algn="l"/>
              </a:tabLst>
            </a:pPr>
            <a:r>
              <a:rPr sz="2000" b="1" dirty="0">
                <a:latin typeface="Arial"/>
                <a:cs typeface="Arial"/>
              </a:rPr>
              <a:t>8)	x=fabs(-</a:t>
            </a:r>
            <a:r>
              <a:rPr sz="2000" b="1" dirty="0">
                <a:latin typeface="Trebuchet MS"/>
                <a:cs typeface="Trebuchet MS"/>
              </a:rPr>
              <a:t>8.532</a:t>
            </a:r>
            <a:r>
              <a:rPr sz="2000" b="1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9)</a:t>
            </a:r>
            <a:r>
              <a:rPr sz="2000" b="1" spc="3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x=pow(2,4);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10) x=floor(21.8 +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0.8);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8776" y="3024885"/>
            <a:ext cx="3397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11) </a:t>
            </a:r>
            <a:r>
              <a:rPr sz="1800" b="1" spc="-5" dirty="0">
                <a:latin typeface="Arial"/>
                <a:cs typeface="Arial"/>
              </a:rPr>
              <a:t>x=floor(-7.5)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12) x=floor(-7.5) * </a:t>
            </a:r>
            <a:r>
              <a:rPr sz="1800" b="1" dirty="0">
                <a:latin typeface="Arial"/>
                <a:cs typeface="Arial"/>
              </a:rPr>
              <a:t>pow(3.0,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2.0);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13) x=ceil(-7.5)</a:t>
            </a:r>
            <a:r>
              <a:rPr sz="1800" b="1" dirty="0">
                <a:latin typeface="Arial"/>
                <a:cs typeface="Arial"/>
              </a:rPr>
              <a:t> 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14) x=ceil(-7.5) * </a:t>
            </a:r>
            <a:r>
              <a:rPr sz="1800" b="1" dirty="0">
                <a:latin typeface="Arial"/>
                <a:cs typeface="Arial"/>
              </a:rPr>
              <a:t>pow(3.0,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2.0);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573" y="545337"/>
            <a:ext cx="685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Some Mathematical</a:t>
            </a:r>
            <a:r>
              <a:rPr sz="4000" spc="2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512" y="1522412"/>
          <a:ext cx="8399145" cy="477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Sta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dard  Header 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Argument(s)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abs(x)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&lt;stdlib.h&gt;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x=-5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abs(x)=5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int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int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ceil(x)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x=45.23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ceil(x)=46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cos(x)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cos(x)=1.0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(radians)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1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exp(x)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x=1.0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exp(x)=2.71828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452986"/>
            <a:ext cx="419481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7802" y="1114425"/>
            <a:ext cx="4166870" cy="59690"/>
          </a:xfrm>
          <a:custGeom>
            <a:avLst/>
            <a:gdLst/>
            <a:ahLst/>
            <a:cxnLst/>
            <a:rect l="l" t="t" r="r" b="b"/>
            <a:pathLst>
              <a:path w="4166870" h="59690">
                <a:moveTo>
                  <a:pt x="4166616" y="0"/>
                </a:moveTo>
                <a:lnTo>
                  <a:pt x="0" y="0"/>
                </a:lnTo>
                <a:lnTo>
                  <a:pt x="0" y="59436"/>
                </a:lnTo>
                <a:lnTo>
                  <a:pt x="4166616" y="59436"/>
                </a:lnTo>
                <a:lnTo>
                  <a:pt x="41666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726184"/>
            <a:ext cx="897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Rewrite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mathematical expression using </a:t>
            </a: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spc="1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9397" y="2503356"/>
            <a:ext cx="1868170" cy="584835"/>
            <a:chOff x="4579397" y="2503356"/>
            <a:chExt cx="1868170" cy="584835"/>
          </a:xfrm>
        </p:grpSpPr>
        <p:sp>
          <p:nvSpPr>
            <p:cNvPr id="9" name="object 9"/>
            <p:cNvSpPr/>
            <p:nvPr/>
          </p:nvSpPr>
          <p:spPr>
            <a:xfrm>
              <a:off x="4594795" y="2526828"/>
              <a:ext cx="1852930" cy="558800"/>
            </a:xfrm>
            <a:custGeom>
              <a:avLst/>
              <a:gdLst/>
              <a:ahLst/>
              <a:cxnLst/>
              <a:rect l="l" t="t" r="r" b="b"/>
              <a:pathLst>
                <a:path w="1852929" h="558800">
                  <a:moveTo>
                    <a:pt x="0" y="377399"/>
                  </a:moveTo>
                  <a:lnTo>
                    <a:pt x="47128" y="347389"/>
                  </a:lnTo>
                </a:path>
                <a:path w="1852929" h="558800">
                  <a:moveTo>
                    <a:pt x="48064" y="347389"/>
                  </a:moveTo>
                  <a:lnTo>
                    <a:pt x="161500" y="557689"/>
                  </a:lnTo>
                </a:path>
                <a:path w="1852929" h="558800">
                  <a:moveTo>
                    <a:pt x="161500" y="558606"/>
                  </a:moveTo>
                  <a:lnTo>
                    <a:pt x="285539" y="1873"/>
                  </a:lnTo>
                </a:path>
                <a:path w="1852929" h="558800">
                  <a:moveTo>
                    <a:pt x="285539" y="0"/>
                  </a:moveTo>
                  <a:lnTo>
                    <a:pt x="1852479" y="0"/>
                  </a:lnTo>
                </a:path>
              </a:pathLst>
            </a:custGeom>
            <a:ln w="5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397" y="2503356"/>
              <a:ext cx="1856739" cy="570230"/>
            </a:xfrm>
            <a:custGeom>
              <a:avLst/>
              <a:gdLst/>
              <a:ahLst/>
              <a:cxnLst/>
              <a:rect l="l" t="t" r="r" b="b"/>
              <a:pathLst>
                <a:path w="1856739" h="570230">
                  <a:moveTo>
                    <a:pt x="1856572" y="0"/>
                  </a:moveTo>
                  <a:lnTo>
                    <a:pt x="279770" y="0"/>
                  </a:lnTo>
                  <a:lnTo>
                    <a:pt x="164424" y="520109"/>
                  </a:lnTo>
                  <a:lnTo>
                    <a:pt x="64436" y="342687"/>
                  </a:lnTo>
                  <a:lnTo>
                    <a:pt x="0" y="383057"/>
                  </a:lnTo>
                  <a:lnTo>
                    <a:pt x="6743" y="396208"/>
                  </a:lnTo>
                  <a:lnTo>
                    <a:pt x="38474" y="374609"/>
                  </a:lnTo>
                  <a:lnTo>
                    <a:pt x="152885" y="569884"/>
                  </a:lnTo>
                  <a:lnTo>
                    <a:pt x="175962" y="569884"/>
                  </a:lnTo>
                  <a:lnTo>
                    <a:pt x="297078" y="23472"/>
                  </a:lnTo>
                  <a:lnTo>
                    <a:pt x="1856572" y="23472"/>
                  </a:lnTo>
                  <a:lnTo>
                    <a:pt x="1856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26689" y="3205628"/>
            <a:ext cx="2847975" cy="0"/>
          </a:xfrm>
          <a:custGeom>
            <a:avLst/>
            <a:gdLst/>
            <a:ahLst/>
            <a:cxnLst/>
            <a:rect l="l" t="t" r="r" b="b"/>
            <a:pathLst>
              <a:path w="2847975">
                <a:moveTo>
                  <a:pt x="0" y="0"/>
                </a:moveTo>
                <a:lnTo>
                  <a:pt x="2847482" y="0"/>
                </a:lnTo>
              </a:path>
            </a:pathLst>
          </a:custGeom>
          <a:ln w="188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313" y="3205961"/>
            <a:ext cx="508000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45" dirty="0">
                <a:latin typeface="Times New Roman"/>
                <a:cs typeface="Times New Roman"/>
              </a:rPr>
              <a:t>2</a:t>
            </a:r>
            <a:r>
              <a:rPr sz="3700" i="1" spc="45" dirty="0">
                <a:latin typeface="Times New Roman"/>
                <a:cs typeface="Times New Roman"/>
              </a:rPr>
              <a:t>a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0320" y="2542189"/>
            <a:ext cx="284289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53490" algn="l"/>
              </a:tabLst>
            </a:pPr>
            <a:r>
              <a:rPr sz="3700" spc="10" dirty="0">
                <a:latin typeface="Symbol"/>
                <a:cs typeface="Symbol"/>
              </a:rPr>
              <a:t></a:t>
            </a:r>
            <a:r>
              <a:rPr sz="3700" i="1" spc="10" dirty="0">
                <a:latin typeface="Times New Roman"/>
                <a:cs typeface="Times New Roman"/>
              </a:rPr>
              <a:t>b</a:t>
            </a:r>
            <a:r>
              <a:rPr sz="3700" i="1" spc="-350" dirty="0">
                <a:latin typeface="Times New Roman"/>
                <a:cs typeface="Times New Roman"/>
              </a:rPr>
              <a:t> </a:t>
            </a:r>
            <a:r>
              <a:rPr sz="3700" spc="50" dirty="0">
                <a:latin typeface="Symbol"/>
                <a:cs typeface="Symbol"/>
              </a:rPr>
              <a:t></a:t>
            </a:r>
            <a:r>
              <a:rPr sz="3700" spc="50" dirty="0">
                <a:latin typeface="Times New Roman"/>
                <a:cs typeface="Times New Roman"/>
              </a:rPr>
              <a:t>	</a:t>
            </a:r>
            <a:r>
              <a:rPr sz="3700" i="1" spc="80" dirty="0">
                <a:latin typeface="Times New Roman"/>
                <a:cs typeface="Times New Roman"/>
              </a:rPr>
              <a:t>b</a:t>
            </a:r>
            <a:r>
              <a:rPr sz="3225" spc="120" baseline="42635" dirty="0">
                <a:latin typeface="Times New Roman"/>
                <a:cs typeface="Times New Roman"/>
              </a:rPr>
              <a:t>2 </a:t>
            </a:r>
            <a:r>
              <a:rPr sz="3700" spc="50" dirty="0">
                <a:latin typeface="Symbol"/>
                <a:cs typeface="Symbol"/>
              </a:rPr>
              <a:t></a:t>
            </a:r>
            <a:r>
              <a:rPr sz="3700" spc="-71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3700" i="1" spc="20" dirty="0">
                <a:latin typeface="Times New Roman"/>
                <a:cs typeface="Times New Roman"/>
              </a:rPr>
              <a:t>ac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6714" y="2838848"/>
            <a:ext cx="120459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i="1" spc="-5" dirty="0">
                <a:latin typeface="Times New Roman"/>
                <a:cs typeface="Times New Roman"/>
              </a:rPr>
              <a:t>root</a:t>
            </a:r>
            <a:r>
              <a:rPr sz="3700" i="1" spc="20" dirty="0">
                <a:latin typeface="Times New Roman"/>
                <a:cs typeface="Times New Roman"/>
              </a:rPr>
              <a:t> </a:t>
            </a:r>
            <a:r>
              <a:rPr sz="3700" spc="50" dirty="0">
                <a:latin typeface="Symbol"/>
                <a:cs typeface="Symbol"/>
              </a:rPr>
              <a:t>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477" y="4508753"/>
            <a:ext cx="7922259" cy="120269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91515" marR="5025390" indent="-600710">
              <a:lnSpc>
                <a:spcPct val="100000"/>
              </a:lnSpc>
              <a:spcBef>
                <a:spcPts val="315"/>
              </a:spcBef>
              <a:tabLst>
                <a:tab pos="1607185" algn="l"/>
              </a:tabLst>
            </a:pPr>
            <a:r>
              <a:rPr sz="1800" b="1" dirty="0">
                <a:latin typeface="Arial"/>
                <a:cs typeface="Arial"/>
              </a:rPr>
              <a:t>Hint: </a:t>
            </a:r>
            <a:r>
              <a:rPr sz="1800" b="1" spc="-5" dirty="0">
                <a:solidFill>
                  <a:srgbClr val="009999"/>
                </a:solidFill>
                <a:latin typeface="Tahoma"/>
                <a:cs typeface="Tahoma"/>
              </a:rPr>
              <a:t>Compute two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roots  </a:t>
            </a:r>
            <a:r>
              <a:rPr sz="1800" b="1" spc="-5" dirty="0">
                <a:solidFill>
                  <a:srgbClr val="009999"/>
                </a:solidFill>
                <a:latin typeface="Tahoma"/>
                <a:cs typeface="Tahoma"/>
              </a:rPr>
              <a:t>double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a, b, </a:t>
            </a:r>
            <a:r>
              <a:rPr sz="1800" b="1" spc="-5" dirty="0">
                <a:solidFill>
                  <a:srgbClr val="009999"/>
                </a:solidFill>
                <a:latin typeface="Tahoma"/>
                <a:cs typeface="Tahoma"/>
              </a:rPr>
              <a:t>c;  double	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root_1=  </a:t>
            </a:r>
            <a:r>
              <a:rPr sz="1800" b="1" spc="-5" dirty="0">
                <a:solidFill>
                  <a:srgbClr val="009999"/>
                </a:solidFill>
                <a:latin typeface="Tahoma"/>
                <a:cs typeface="Tahoma"/>
              </a:rPr>
              <a:t>double	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root_2=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452986"/>
            <a:ext cx="419481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7802" y="1114425"/>
            <a:ext cx="4166870" cy="59690"/>
          </a:xfrm>
          <a:custGeom>
            <a:avLst/>
            <a:gdLst/>
            <a:ahLst/>
            <a:cxnLst/>
            <a:rect l="l" t="t" r="r" b="b"/>
            <a:pathLst>
              <a:path w="4166870" h="59690">
                <a:moveTo>
                  <a:pt x="4166616" y="0"/>
                </a:moveTo>
                <a:lnTo>
                  <a:pt x="0" y="0"/>
                </a:lnTo>
                <a:lnTo>
                  <a:pt x="0" y="59436"/>
                </a:lnTo>
                <a:lnTo>
                  <a:pt x="4166616" y="59436"/>
                </a:lnTo>
                <a:lnTo>
                  <a:pt x="41666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63" y="1419775"/>
            <a:ext cx="9086850" cy="47351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latin typeface="Arial"/>
                <a:cs typeface="Arial"/>
              </a:rPr>
              <a:t>Choose the best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03530" indent="-25527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04165" algn="l"/>
              </a:tabLst>
            </a:pPr>
            <a:r>
              <a:rPr sz="1800" spc="-5" dirty="0">
                <a:latin typeface="Arial"/>
                <a:cs typeface="Arial"/>
              </a:rPr>
              <a:t>Which is not a proper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prototype?</a:t>
            </a:r>
            <a:endParaRPr sz="1800">
              <a:latin typeface="Arial"/>
              <a:cs typeface="Arial"/>
            </a:endParaRPr>
          </a:p>
          <a:p>
            <a:pPr marL="696595" lvl="1" indent="-279400">
              <a:lnSpc>
                <a:spcPct val="100000"/>
              </a:lnSpc>
              <a:buAutoNum type="alphaUcPeriod"/>
              <a:tabLst>
                <a:tab pos="697230" algn="l"/>
              </a:tabLst>
            </a:pPr>
            <a:r>
              <a:rPr sz="1800" spc="-5" dirty="0">
                <a:latin typeface="Arial"/>
                <a:cs typeface="Arial"/>
              </a:rPr>
              <a:t>int funct(char </a:t>
            </a:r>
            <a:r>
              <a:rPr sz="1800" spc="-10" dirty="0">
                <a:latin typeface="Arial"/>
                <a:cs typeface="Arial"/>
              </a:rPr>
              <a:t>x, </a:t>
            </a:r>
            <a:r>
              <a:rPr sz="1800" spc="-5" dirty="0">
                <a:latin typeface="Arial"/>
                <a:cs typeface="Arial"/>
              </a:rPr>
              <a:t>char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y);</a:t>
            </a:r>
            <a:endParaRPr sz="1800">
              <a:latin typeface="Arial"/>
              <a:cs typeface="Arial"/>
            </a:endParaRPr>
          </a:p>
          <a:p>
            <a:pPr marL="708660" lvl="1" indent="-2794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709295" algn="l"/>
              </a:tabLst>
            </a:pPr>
            <a:r>
              <a:rPr sz="1800" spc="-5" dirty="0">
                <a:latin typeface="Arial"/>
                <a:cs typeface="Arial"/>
              </a:rPr>
              <a:t>double funct(char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  <a:p>
            <a:pPr marL="721995" lvl="1" indent="-292735">
              <a:lnSpc>
                <a:spcPct val="100000"/>
              </a:lnSpc>
              <a:buAutoNum type="alphaUcPeriod"/>
              <a:tabLst>
                <a:tab pos="722630" algn="l"/>
              </a:tabLst>
            </a:pPr>
            <a:r>
              <a:rPr sz="1800" spc="-5" dirty="0">
                <a:latin typeface="Arial"/>
                <a:cs typeface="Arial"/>
              </a:rPr>
              <a:t>void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funct();</a:t>
            </a:r>
            <a:endParaRPr sz="1800">
              <a:latin typeface="Arial"/>
              <a:cs typeface="Arial"/>
            </a:endParaRPr>
          </a:p>
          <a:p>
            <a:pPr marL="721995" lvl="1" indent="-292735">
              <a:lnSpc>
                <a:spcPct val="100000"/>
              </a:lnSpc>
              <a:buAutoNum type="alphaUcPeriod"/>
              <a:tabLst>
                <a:tab pos="722630" algn="l"/>
              </a:tabLst>
            </a:pPr>
            <a:r>
              <a:rPr sz="1800" spc="-5" dirty="0">
                <a:latin typeface="Arial"/>
                <a:cs typeface="Arial"/>
              </a:rPr>
              <a:t>char x();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return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prototype: </a:t>
            </a:r>
            <a:r>
              <a:rPr sz="1800" spc="-5" dirty="0">
                <a:latin typeface="Arial"/>
                <a:cs typeface="Arial"/>
              </a:rPr>
              <a:t>"int func(char </a:t>
            </a:r>
            <a:r>
              <a:rPr sz="1800" spc="-10" dirty="0">
                <a:latin typeface="Arial"/>
                <a:cs typeface="Arial"/>
              </a:rPr>
              <a:t>x, </a:t>
            </a:r>
            <a:r>
              <a:rPr sz="1800" spc="-5" dirty="0">
                <a:latin typeface="Arial"/>
                <a:cs typeface="Arial"/>
              </a:rPr>
              <a:t>float </a:t>
            </a:r>
            <a:r>
              <a:rPr sz="1800" spc="-70" dirty="0">
                <a:latin typeface="Arial"/>
                <a:cs typeface="Arial"/>
              </a:rPr>
              <a:t>v, </a:t>
            </a:r>
            <a:r>
              <a:rPr sz="1800" spc="-10" dirty="0">
                <a:latin typeface="Arial"/>
                <a:cs typeface="Arial"/>
              </a:rPr>
              <a:t>double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t);"</a:t>
            </a:r>
            <a:endParaRPr sz="1800">
              <a:latin typeface="Arial"/>
              <a:cs typeface="Arial"/>
            </a:endParaRPr>
          </a:p>
          <a:p>
            <a:pPr marL="786765" lvl="1" indent="-279400">
              <a:lnSpc>
                <a:spcPct val="100000"/>
              </a:lnSpc>
              <a:buAutoNum type="alphaUcPeriod"/>
              <a:tabLst>
                <a:tab pos="787400" algn="l"/>
              </a:tabLst>
            </a:pPr>
            <a:r>
              <a:rPr sz="1800" spc="-5" dirty="0">
                <a:latin typeface="Arial"/>
                <a:cs typeface="Arial"/>
              </a:rPr>
              <a:t>char</a:t>
            </a:r>
            <a:endParaRPr sz="1800">
              <a:latin typeface="Arial"/>
              <a:cs typeface="Arial"/>
            </a:endParaRPr>
          </a:p>
          <a:p>
            <a:pPr marL="800735" lvl="1" indent="-281305">
              <a:lnSpc>
                <a:spcPct val="100000"/>
              </a:lnSpc>
              <a:buAutoNum type="alphaUcPeriod"/>
              <a:tabLst>
                <a:tab pos="801370" algn="l"/>
              </a:tabLst>
            </a:pPr>
            <a:r>
              <a:rPr sz="1800" spc="-5" dirty="0"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  <a:p>
            <a:pPr marL="812165" lvl="1" indent="-292735">
              <a:lnSpc>
                <a:spcPct val="100000"/>
              </a:lnSpc>
              <a:buAutoNum type="alphaUcPeriod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float</a:t>
            </a:r>
            <a:endParaRPr sz="1800">
              <a:latin typeface="Arial"/>
              <a:cs typeface="Arial"/>
            </a:endParaRPr>
          </a:p>
          <a:p>
            <a:pPr marL="812165" lvl="1" indent="-292735">
              <a:lnSpc>
                <a:spcPct val="100000"/>
              </a:lnSpc>
              <a:buAutoNum type="alphaUcPeriod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is a valid function call (assuming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exists)?</a:t>
            </a:r>
            <a:endParaRPr sz="1800">
              <a:latin typeface="Arial"/>
              <a:cs typeface="Arial"/>
            </a:endParaRPr>
          </a:p>
          <a:p>
            <a:pPr marL="786765" lvl="1" indent="-279400">
              <a:lnSpc>
                <a:spcPct val="100000"/>
              </a:lnSpc>
              <a:buAutoNum type="alphaUcPeriod"/>
              <a:tabLst>
                <a:tab pos="787400" algn="l"/>
              </a:tabLst>
            </a:pPr>
            <a:r>
              <a:rPr sz="1800" spc="-5" dirty="0">
                <a:latin typeface="Arial"/>
                <a:cs typeface="Arial"/>
              </a:rPr>
              <a:t>funct;</a:t>
            </a:r>
            <a:endParaRPr sz="1800">
              <a:latin typeface="Arial"/>
              <a:cs typeface="Arial"/>
            </a:endParaRPr>
          </a:p>
          <a:p>
            <a:pPr marL="800735" lvl="1" indent="-281305">
              <a:lnSpc>
                <a:spcPct val="100000"/>
              </a:lnSpc>
              <a:buAutoNum type="alphaUcPeriod"/>
              <a:tabLst>
                <a:tab pos="801370" algn="l"/>
              </a:tabLst>
            </a:pPr>
            <a:r>
              <a:rPr sz="1800" spc="-5" dirty="0">
                <a:latin typeface="Arial"/>
                <a:cs typeface="Arial"/>
              </a:rPr>
              <a:t>funct </a:t>
            </a:r>
            <a:r>
              <a:rPr sz="1800" spc="-10" dirty="0">
                <a:latin typeface="Arial"/>
                <a:cs typeface="Arial"/>
              </a:rPr>
              <a:t>x,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y;</a:t>
            </a:r>
            <a:endParaRPr sz="1800">
              <a:latin typeface="Arial"/>
              <a:cs typeface="Arial"/>
            </a:endParaRPr>
          </a:p>
          <a:p>
            <a:pPr marL="812165" lvl="1" indent="-292735">
              <a:lnSpc>
                <a:spcPct val="100000"/>
              </a:lnSpc>
              <a:buAutoNum type="alphaUcPeriod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funct();</a:t>
            </a:r>
            <a:endParaRPr sz="1800">
              <a:latin typeface="Arial"/>
              <a:cs typeface="Arial"/>
            </a:endParaRPr>
          </a:p>
          <a:p>
            <a:pPr marL="812800" lvl="1" indent="-293370">
              <a:lnSpc>
                <a:spcPct val="100000"/>
              </a:lnSpc>
              <a:buAutoNum type="alphaUcPeriod"/>
              <a:tabLst>
                <a:tab pos="813435" algn="l"/>
              </a:tabLst>
            </a:pPr>
            <a:r>
              <a:rPr sz="1800" spc="-5" dirty="0">
                <a:latin typeface="Arial"/>
                <a:cs typeface="Arial"/>
              </a:rPr>
              <a:t>int funct();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452986"/>
            <a:ext cx="419481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7802" y="1114425"/>
            <a:ext cx="4166870" cy="59690"/>
          </a:xfrm>
          <a:custGeom>
            <a:avLst/>
            <a:gdLst/>
            <a:ahLst/>
            <a:cxnLst/>
            <a:rect l="l" t="t" r="r" b="b"/>
            <a:pathLst>
              <a:path w="4166870" h="59690">
                <a:moveTo>
                  <a:pt x="4166616" y="0"/>
                </a:moveTo>
                <a:lnTo>
                  <a:pt x="0" y="0"/>
                </a:lnTo>
                <a:lnTo>
                  <a:pt x="0" y="59436"/>
                </a:lnTo>
                <a:lnTo>
                  <a:pt x="4166616" y="59436"/>
                </a:lnTo>
                <a:lnTo>
                  <a:pt x="41666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419775"/>
            <a:ext cx="6574155" cy="27444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latin typeface="Arial"/>
                <a:cs typeface="Arial"/>
              </a:rPr>
              <a:t>Choose the best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267335" algn="l"/>
              </a:tabLst>
            </a:pP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is a correct function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definition?</a:t>
            </a:r>
            <a:endParaRPr sz="1800">
              <a:latin typeface="Arial"/>
              <a:cs typeface="Arial"/>
            </a:endParaRPr>
          </a:p>
          <a:p>
            <a:pPr marL="786765" lvl="1" indent="-279400">
              <a:lnSpc>
                <a:spcPct val="100000"/>
              </a:lnSpc>
              <a:buAutoNum type="alphaUcPeriod"/>
              <a:tabLst>
                <a:tab pos="787400" algn="l"/>
              </a:tabLst>
            </a:pPr>
            <a:r>
              <a:rPr sz="1800" spc="-5" dirty="0">
                <a:latin typeface="Arial"/>
                <a:cs typeface="Arial"/>
              </a:rPr>
              <a:t>int funct();</a:t>
            </a:r>
            <a:endParaRPr sz="1800">
              <a:latin typeface="Arial"/>
              <a:cs typeface="Arial"/>
            </a:endParaRPr>
          </a:p>
          <a:p>
            <a:pPr marL="800100" lvl="1" indent="-28067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800735" algn="l"/>
              </a:tabLst>
            </a:pPr>
            <a:r>
              <a:rPr sz="1800" spc="-5" dirty="0">
                <a:latin typeface="Arial"/>
                <a:cs typeface="Arial"/>
              </a:rPr>
              <a:t>int funct(int x) </a:t>
            </a:r>
            <a:r>
              <a:rPr sz="1800" dirty="0">
                <a:latin typeface="Arial"/>
                <a:cs typeface="Arial"/>
              </a:rPr>
              <a:t>{return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x=x+1;}</a:t>
            </a:r>
            <a:endParaRPr sz="1800">
              <a:latin typeface="Arial"/>
              <a:cs typeface="Arial"/>
            </a:endParaRPr>
          </a:p>
          <a:p>
            <a:pPr marL="812165" lvl="1" indent="-292735">
              <a:lnSpc>
                <a:spcPct val="100000"/>
              </a:lnSpc>
              <a:buAutoNum type="alphaUcPeriod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void funct(int)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{printf("Hello");}</a:t>
            </a:r>
            <a:endParaRPr sz="1800">
              <a:latin typeface="Arial"/>
              <a:cs typeface="Arial"/>
            </a:endParaRPr>
          </a:p>
          <a:p>
            <a:pPr marL="812165" lvl="1" indent="-292735">
              <a:lnSpc>
                <a:spcPct val="100000"/>
              </a:lnSpc>
              <a:buAutoNum type="alphaUcPeriod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void funct(x)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{printf("Hello")}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function to </a:t>
            </a: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square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an </a:t>
            </a:r>
            <a:r>
              <a:rPr sz="1800" b="1" dirty="0">
                <a:latin typeface="Arial"/>
                <a:cs typeface="Arial"/>
              </a:rPr>
              <a:t>integer number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676" y="603884"/>
            <a:ext cx="2576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Quest</a:t>
            </a:r>
            <a:r>
              <a:rPr sz="4400" spc="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on?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1" y="1621663"/>
            <a:ext cx="742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good question </a:t>
            </a:r>
            <a:r>
              <a:rPr sz="3200" dirty="0">
                <a:latin typeface="Arial"/>
                <a:cs typeface="Arial"/>
              </a:rPr>
              <a:t>deserve a </a:t>
            </a:r>
            <a:r>
              <a:rPr sz="3200" spc="-5" dirty="0">
                <a:latin typeface="Arial"/>
                <a:cs typeface="Arial"/>
              </a:rPr>
              <a:t>good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grade…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1639" y="2564892"/>
            <a:ext cx="5766816" cy="349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96" y="4694171"/>
            <a:ext cx="8715375" cy="14325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12700" marR="5080" indent="68580">
              <a:lnSpc>
                <a:spcPts val="2400"/>
              </a:lnSpc>
              <a:spcBef>
                <a:spcPts val="520"/>
              </a:spcBef>
              <a:tabLst>
                <a:tab pos="5059680" algn="l"/>
              </a:tabLst>
            </a:pPr>
            <a:r>
              <a:rPr sz="2100" b="1" i="1" spc="-60" dirty="0">
                <a:latin typeface="Arial"/>
                <a:cs typeface="Arial"/>
              </a:rPr>
              <a:t>Problem </a:t>
            </a:r>
            <a:r>
              <a:rPr sz="2100" b="1" i="1" spc="-55" dirty="0">
                <a:latin typeface="Arial"/>
                <a:cs typeface="Arial"/>
              </a:rPr>
              <a:t>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95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35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 </a:t>
            </a:r>
            <a:r>
              <a:rPr sz="2100" b="1" i="1" spc="-50" dirty="0">
                <a:latin typeface="Arial"/>
                <a:cs typeface="Arial"/>
              </a:rPr>
              <a:t>reference)  </a:t>
            </a:r>
            <a:r>
              <a:rPr sz="2100" b="1" i="1" u="heavy" spc="-5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http://www.tutorialspoint.com/cprogramming/c_functions.htm </a:t>
            </a:r>
            <a:r>
              <a:rPr sz="2100" b="1" i="1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00" b="1" i="1" u="heavy" spc="-5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http://www.programiz.com/c-programming/types-user-defined-functions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9004" y="620268"/>
            <a:ext cx="3528060" cy="417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562" y="1481200"/>
          <a:ext cx="8571229" cy="4817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Standard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Argument(s)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fabs(x)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x=-8.432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fab(x)=8.432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floor(x)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x=45.23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floor(x)=45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log(x)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x=2.71828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log(x)=1.0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5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log10(x)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x=100.0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log10(x)=2.0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5573" y="545337"/>
            <a:ext cx="685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Some Mathematical</a:t>
            </a:r>
            <a:r>
              <a:rPr sz="4000" spc="20" dirty="0"/>
              <a:t> </a:t>
            </a:r>
            <a:r>
              <a:rPr sz="4000" spc="-5" dirty="0"/>
              <a:t>Functions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0512" y="1393825"/>
          <a:ext cx="8534400" cy="4711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Standard  Header</a:t>
                      </a:r>
                      <a:r>
                        <a:rPr sz="2400" spc="-8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Argument(s)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pow(x,y)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x=0.16</a:t>
                      </a:r>
                      <a:r>
                        <a:rPr sz="2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5" dirty="0">
                          <a:latin typeface="Trebuchet MS"/>
                          <a:cs typeface="Trebuchet MS"/>
                        </a:rPr>
                        <a:t>y=0.5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pow(x,y)=0.4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sin(x)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x=1.5708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sin(x)=1.0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(radians)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sqrt(x)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x=2.25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sqrt(x)=1.5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2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tan(x)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&lt;math.h&gt;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x=0.0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tan(x)=0.0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(radians)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5573" y="545337"/>
            <a:ext cx="685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Some Mathematical</a:t>
            </a:r>
            <a:r>
              <a:rPr sz="4000" spc="20" dirty="0"/>
              <a:t> </a:t>
            </a:r>
            <a:r>
              <a:rPr sz="4000" spc="-5" dirty="0"/>
              <a:t>Functions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355952"/>
            <a:ext cx="8400415" cy="5100320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Functions:</a:t>
            </a:r>
            <a:endParaRPr sz="3200">
              <a:latin typeface="Arial"/>
              <a:cs typeface="Arial"/>
            </a:endParaRPr>
          </a:p>
          <a:p>
            <a:pPr marL="643255" marR="5080" lvl="1" indent="-405765">
              <a:lnSpc>
                <a:spcPct val="103400"/>
              </a:lnSpc>
              <a:spcBef>
                <a:spcPts val="1470"/>
              </a:spcBef>
              <a:buAutoNum type="arabicParenR"/>
              <a:tabLst>
                <a:tab pos="593725" algn="l"/>
              </a:tabLst>
            </a:pPr>
            <a:r>
              <a:rPr sz="2400" spc="-5" dirty="0">
                <a:latin typeface="Arial"/>
                <a:cs typeface="Arial"/>
              </a:rPr>
              <a:t>Useful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 programmers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divide their programs into  separate functions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instead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big “chunk‘” </a:t>
            </a:r>
            <a:r>
              <a:rPr sz="2400" dirty="0">
                <a:latin typeface="Arial"/>
                <a:cs typeface="Arial"/>
              </a:rPr>
              <a:t>).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make it 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debug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code and handling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  <a:p>
            <a:pPr marL="706120" lvl="1" indent="-356235">
              <a:lnSpc>
                <a:spcPct val="100000"/>
              </a:lnSpc>
              <a:spcBef>
                <a:spcPts val="1535"/>
              </a:spcBef>
              <a:buAutoNum type="arabicParenR"/>
              <a:tabLst>
                <a:tab pos="706755" algn="l"/>
              </a:tabLst>
            </a:pPr>
            <a:r>
              <a:rPr sz="2400" spc="-5" dirty="0">
                <a:latin typeface="Arial"/>
                <a:cs typeface="Arial"/>
              </a:rPr>
              <a:t>reusability:</a:t>
            </a:r>
            <a:endParaRPr sz="24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770"/>
              </a:spcBef>
              <a:buChar char="•"/>
              <a:tabLst>
                <a:tab pos="1383665" algn="l"/>
                <a:tab pos="1384300" algn="l"/>
              </a:tabLst>
            </a:pPr>
            <a:r>
              <a:rPr sz="2400" dirty="0">
                <a:latin typeface="Arial"/>
                <a:cs typeface="Arial"/>
              </a:rPr>
              <a:t>Once a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defined, </a:t>
            </a:r>
            <a:r>
              <a:rPr sz="2400" dirty="0">
                <a:latin typeface="Arial"/>
                <a:cs typeface="Arial"/>
              </a:rPr>
              <a:t>it can be </a:t>
            </a:r>
            <a:r>
              <a:rPr sz="2400" spc="-5" dirty="0">
                <a:latin typeface="Arial"/>
                <a:cs typeface="Arial"/>
              </a:rPr>
              <a:t>used over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over and over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again.</a:t>
            </a:r>
            <a:endParaRPr sz="2400">
              <a:latin typeface="Arial"/>
              <a:cs typeface="Arial"/>
            </a:endParaRPr>
          </a:p>
          <a:p>
            <a:pPr marL="1320165" marR="532130" indent="-457200">
              <a:lnSpc>
                <a:spcPct val="100000"/>
              </a:lnSpc>
              <a:spcBef>
                <a:spcPts val="580"/>
              </a:spcBef>
              <a:buChar char="•"/>
              <a:tabLst>
                <a:tab pos="1320165" algn="l"/>
                <a:tab pos="1320800" algn="l"/>
              </a:tabLst>
            </a:pPr>
            <a:r>
              <a:rPr sz="2400" spc="-5" dirty="0">
                <a:latin typeface="Arial"/>
                <a:cs typeface="Arial"/>
              </a:rPr>
              <a:t>You can invoke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function many times in  your</a:t>
            </a:r>
            <a:r>
              <a:rPr sz="2400" dirty="0">
                <a:latin typeface="Arial"/>
                <a:cs typeface="Arial"/>
              </a:rPr>
              <a:t> program.</a:t>
            </a:r>
            <a:endParaRPr sz="2400">
              <a:latin typeface="Arial"/>
              <a:cs typeface="Arial"/>
            </a:endParaRPr>
          </a:p>
          <a:p>
            <a:pPr marL="1320165" marR="1276350" indent="-457200">
              <a:lnSpc>
                <a:spcPct val="100000"/>
              </a:lnSpc>
              <a:spcBef>
                <a:spcPts val="575"/>
              </a:spcBef>
              <a:buChar char="•"/>
              <a:tabLst>
                <a:tab pos="1320165" algn="l"/>
                <a:tab pos="1320800" algn="l"/>
              </a:tabLst>
            </a:pPr>
            <a:r>
              <a:rPr sz="2400" spc="-5" dirty="0">
                <a:latin typeface="Arial"/>
                <a:cs typeface="Arial"/>
              </a:rPr>
              <a:t>Use same function in several different (and  separate)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7969884" cy="4415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Types of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functions:</a:t>
            </a:r>
            <a:endParaRPr sz="3200">
              <a:latin typeface="Arial"/>
              <a:cs typeface="Arial"/>
            </a:endParaRPr>
          </a:p>
          <a:p>
            <a:pPr marL="355600" marR="1268730" indent="-342900">
              <a:lnSpc>
                <a:spcPct val="100000"/>
              </a:lnSpc>
              <a:spcBef>
                <a:spcPts val="770"/>
              </a:spcBef>
              <a:buSzPct val="96875"/>
              <a:buAutoNum type="arabicPeriod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Function with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arguments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no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355600" marR="770890" indent="-342900">
              <a:lnSpc>
                <a:spcPct val="100000"/>
              </a:lnSpc>
              <a:spcBef>
                <a:spcPts val="770"/>
              </a:spcBef>
              <a:buSzPct val="96875"/>
              <a:buAutoNum type="arabicPeriod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Function with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arguments </a:t>
            </a:r>
            <a:r>
              <a:rPr sz="3200" spc="-5" dirty="0">
                <a:latin typeface="Arial"/>
                <a:cs typeface="Arial"/>
              </a:rPr>
              <a:t>but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return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marR="659765" indent="-342900">
              <a:lnSpc>
                <a:spcPct val="100000"/>
              </a:lnSpc>
              <a:spcBef>
                <a:spcPts val="770"/>
              </a:spcBef>
              <a:buSzPct val="96875"/>
              <a:buAutoNum type="arabicPeriod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Function with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arguments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return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96875"/>
              <a:buAutoNum type="arabicPeriod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Function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argument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32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459105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write 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function:</a:t>
            </a:r>
            <a:endParaRPr sz="3200">
              <a:latin typeface="Arial"/>
              <a:cs typeface="Arial"/>
            </a:endParaRPr>
          </a:p>
          <a:p>
            <a:pPr marL="915669" lvl="1" indent="-4527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16305" algn="l"/>
              </a:tabLst>
            </a:pP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prototype</a:t>
            </a:r>
            <a:endParaRPr sz="3200">
              <a:latin typeface="Arial"/>
              <a:cs typeface="Arial"/>
            </a:endParaRPr>
          </a:p>
          <a:p>
            <a:pPr marL="915669" lvl="1" indent="-4527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16305" algn="l"/>
              </a:tabLst>
            </a:pP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Definition</a:t>
            </a:r>
            <a:endParaRPr sz="3200">
              <a:latin typeface="Arial"/>
              <a:cs typeface="Arial"/>
            </a:endParaRPr>
          </a:p>
          <a:p>
            <a:pPr marL="915669" lvl="1" indent="-45275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916305" algn="l"/>
              </a:tabLst>
            </a:pP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1466</Words>
  <Application>Microsoft Office PowerPoint</Application>
  <PresentationFormat>On-screen Show (4:3)</PresentationFormat>
  <Paragraphs>367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Symbol</vt:lpstr>
      <vt:lpstr>Tahoma</vt:lpstr>
      <vt:lpstr>Times New Roman</vt:lpstr>
      <vt:lpstr>Trebuchet MS</vt:lpstr>
      <vt:lpstr>Office Theme</vt:lpstr>
      <vt:lpstr>PowerPoint Presentation</vt:lpstr>
      <vt:lpstr>Functions</vt:lpstr>
      <vt:lpstr>Functions</vt:lpstr>
      <vt:lpstr>Some Mathematical Functions</vt:lpstr>
      <vt:lpstr>Some Mathematical Functions</vt:lpstr>
      <vt:lpstr>Some Mathematical 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 (Exercises)</vt:lpstr>
      <vt:lpstr>PowerPoint Presentation</vt:lpstr>
      <vt:lpstr>PowerPoint Presentation</vt:lpstr>
      <vt:lpstr>PowerPoint Presentation</vt:lpstr>
      <vt:lpstr>Functions (more practice)</vt:lpstr>
      <vt:lpstr>Functions (more practice)</vt:lpstr>
      <vt:lpstr>Functions (more practice)</vt:lpstr>
      <vt:lpstr>Functions (more practice)</vt:lpstr>
      <vt:lpstr>Functions (more practice)</vt:lpstr>
      <vt:lpstr>Functions (more practice)</vt:lpstr>
      <vt:lpstr>PowerPoint Presentation</vt:lpstr>
      <vt:lpstr>PowerPoint Presentation</vt:lpstr>
      <vt:lpstr>PowerPoint Presentation</vt:lpstr>
      <vt:lpstr>Functions (more practice)</vt:lpstr>
      <vt:lpstr>Functions (more practice)</vt:lpstr>
      <vt:lpstr>Let us review the concepts:</vt:lpstr>
      <vt:lpstr>Let us review the concepts:</vt:lpstr>
      <vt:lpstr>Let us review the concepts:</vt:lpstr>
      <vt:lpstr>Let us review the concepts:</vt:lpstr>
      <vt:lpstr>Extra Exercises</vt:lpstr>
      <vt:lpstr>Extra Exercises</vt:lpstr>
      <vt:lpstr>Extra Exercises</vt:lpstr>
      <vt:lpstr>Extra Exercises</vt:lpstr>
      <vt:lpstr>PowerPoint Presentation</vt:lpstr>
      <vt:lpstr>References: Problem Solving &amp; Program Design in C (main reference)  http://www.tutorialspoint.com/cprogramming/c_functions.htm  http://www.programiz.com/c-programming/types-user-defined-functions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3</cp:revision>
  <dcterms:created xsi:type="dcterms:W3CDTF">2020-11-01T18:34:21Z</dcterms:created>
  <dcterms:modified xsi:type="dcterms:W3CDTF">2021-02-25T04:25:19Z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