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4047" y="531952"/>
            <a:ext cx="48359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8239" y="563371"/>
            <a:ext cx="328752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3167" y="1923669"/>
            <a:ext cx="6217665" cy="139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03675" y="6550990"/>
            <a:ext cx="1486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94929"/>
            <a:ext cx="15608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ogrammingsimplified.com/c-program-print-stars-pyrami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659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Repetition</a:t>
            </a:r>
          </a:p>
          <a:p>
            <a:pPr marL="506730" algn="ctr">
              <a:lnSpc>
                <a:spcPct val="100000"/>
              </a:lnSpc>
              <a:spcBef>
                <a:spcPts val="225"/>
              </a:spcBef>
            </a:pPr>
            <a:r>
              <a:rPr dirty="0"/>
              <a:t>and </a:t>
            </a:r>
            <a:r>
              <a:rPr spc="-5" dirty="0"/>
              <a:t>Loop</a:t>
            </a:r>
            <a:r>
              <a:rPr spc="-70" dirty="0"/>
              <a:t> </a:t>
            </a:r>
            <a:r>
              <a:rPr dirty="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5845" y="4738577"/>
            <a:ext cx="3362325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Computer Science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sz="18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085"/>
              </a:spcBef>
            </a:pPr>
            <a:r>
              <a:rPr sz="1800" b="1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1800" b="1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b="1" spc="-10" smtClean="0">
                <a:solidFill>
                  <a:srgbClr val="FFFFFF"/>
                </a:solidFill>
                <a:latin typeface="Arial"/>
                <a:cs typeface="Arial"/>
              </a:rPr>
              <a:t>133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6576" y="836675"/>
            <a:ext cx="1732788" cy="589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563371"/>
            <a:ext cx="684466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190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Post-Increment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  <a:tab pos="1260475" algn="l"/>
              </a:tabLst>
            </a:pPr>
            <a:r>
              <a:rPr sz="3200" dirty="0">
                <a:latin typeface="Arial"/>
                <a:cs typeface="Arial"/>
              </a:rPr>
              <a:t>•	++x	// </a:t>
            </a:r>
            <a:r>
              <a:rPr sz="3200" spc="-5" dirty="0">
                <a:latin typeface="Arial"/>
                <a:cs typeface="Arial"/>
              </a:rPr>
              <a:t>Pre-increment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  <a:tab pos="1260475" algn="l"/>
              </a:tabLst>
            </a:pPr>
            <a:r>
              <a:rPr sz="3200" dirty="0">
                <a:latin typeface="Arial"/>
                <a:cs typeface="Arial"/>
              </a:rPr>
              <a:t>x++	// </a:t>
            </a:r>
            <a:r>
              <a:rPr sz="3200" spc="-5" dirty="0">
                <a:latin typeface="Arial"/>
                <a:cs typeface="Arial"/>
              </a:rPr>
              <a:t>Post-increment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Example </a:t>
            </a:r>
            <a:r>
              <a:rPr sz="3200" dirty="0">
                <a:latin typeface="Arial"/>
                <a:cs typeface="Arial"/>
              </a:rPr>
              <a:t>(Post-increment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4548377"/>
            <a:ext cx="251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 = x++ *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b;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96917"/>
            <a:ext cx="417766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0601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a = x * b;  x = x +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563371"/>
            <a:ext cx="693610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23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Post-Decrement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--x // Pre-decrement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x-- // </a:t>
            </a:r>
            <a:r>
              <a:rPr sz="3200" spc="-5" dirty="0">
                <a:latin typeface="Arial"/>
                <a:cs typeface="Arial"/>
              </a:rPr>
              <a:t>Post-decrement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Example (Pre-decrement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4548377"/>
            <a:ext cx="2421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 = --x * b;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96917"/>
            <a:ext cx="417766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6316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x = x - </a:t>
            </a:r>
            <a:r>
              <a:rPr sz="3200" spc="-5" dirty="0">
                <a:latin typeface="Arial"/>
                <a:cs typeface="Arial"/>
              </a:rPr>
              <a:t>1;  </a:t>
            </a:r>
            <a:r>
              <a:rPr sz="3200" dirty="0">
                <a:latin typeface="Arial"/>
                <a:cs typeface="Arial"/>
              </a:rPr>
              <a:t>a = x *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63371"/>
            <a:ext cx="693610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23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Post-Decrement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--x // Pre-decrement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x-- // </a:t>
            </a:r>
            <a:r>
              <a:rPr sz="3200" spc="-5" dirty="0">
                <a:latin typeface="Arial"/>
                <a:cs typeface="Arial"/>
              </a:rPr>
              <a:t>Post-decrement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Example </a:t>
            </a:r>
            <a:r>
              <a:rPr sz="3200" dirty="0">
                <a:latin typeface="Arial"/>
                <a:cs typeface="Arial"/>
              </a:rPr>
              <a:t>(Post-decrement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48377"/>
            <a:ext cx="2421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 = x-- * b;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96917"/>
            <a:ext cx="417766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6316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a = x *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b;  x = x -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63371"/>
            <a:ext cx="693610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237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Post-Decrement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--x // Pre-decrement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x-- // </a:t>
            </a:r>
            <a:r>
              <a:rPr sz="3200" spc="-5" dirty="0">
                <a:latin typeface="Arial"/>
                <a:cs typeface="Arial"/>
              </a:rPr>
              <a:t>Post-decrement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Example </a:t>
            </a:r>
            <a:r>
              <a:rPr sz="3200" dirty="0">
                <a:latin typeface="Arial"/>
                <a:cs typeface="Arial"/>
              </a:rPr>
              <a:t>(Post-decrement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48377"/>
            <a:ext cx="2421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 = x-- * b;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96917"/>
            <a:ext cx="417766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6316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a = x *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b;  x = x -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6833" y="1916429"/>
            <a:ext cx="3491865" cy="206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704850">
              <a:lnSpc>
                <a:spcPct val="100000"/>
              </a:lnSpc>
              <a:spcBef>
                <a:spcPts val="265"/>
              </a:spcBef>
            </a:pPr>
            <a:r>
              <a:rPr sz="3200" spc="-5" dirty="0">
                <a:latin typeface="Arial"/>
                <a:cs typeface="Arial"/>
              </a:rPr>
              <a:t>int a=2, b=3,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c;  c = ++a *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b++;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Find </a:t>
            </a:r>
            <a:r>
              <a:rPr sz="3200" dirty="0">
                <a:latin typeface="Arial"/>
                <a:cs typeface="Arial"/>
              </a:rPr>
              <a:t>a,b,c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7373" y="1916429"/>
            <a:ext cx="1043940" cy="58674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3200" b="1" spc="-5" dirty="0">
                <a:latin typeface="Arial"/>
                <a:cs typeface="Arial"/>
              </a:rPr>
              <a:t>a=2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4297" y="1916429"/>
            <a:ext cx="1042669" cy="58674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b=3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697" y="1916429"/>
            <a:ext cx="1043940" cy="58674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latin typeface="Arial"/>
                <a:cs typeface="Arial"/>
              </a:rPr>
              <a:t>c=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797" y="2708910"/>
            <a:ext cx="1043940" cy="585470"/>
          </a:xfrm>
          <a:prstGeom prst="rect">
            <a:avLst/>
          </a:prstGeom>
          <a:solidFill>
            <a:srgbClr val="FF0000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a=3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7826" y="2708910"/>
            <a:ext cx="1045844" cy="58547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b=3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6273" y="2708910"/>
            <a:ext cx="1042669" cy="58547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c=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0797" y="3429761"/>
            <a:ext cx="1043940" cy="58420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a=3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7826" y="3429761"/>
            <a:ext cx="1045844" cy="58420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b=3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6273" y="3429761"/>
            <a:ext cx="1042669" cy="584200"/>
          </a:xfrm>
          <a:prstGeom prst="rect">
            <a:avLst/>
          </a:prstGeom>
          <a:solidFill>
            <a:srgbClr val="FF0000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5" dirty="0">
                <a:latin typeface="Arial"/>
                <a:cs typeface="Arial"/>
              </a:rPr>
              <a:t>c=9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0797" y="4150614"/>
            <a:ext cx="1043940" cy="58420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a=3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7826" y="4150614"/>
            <a:ext cx="1045844" cy="584200"/>
          </a:xfrm>
          <a:prstGeom prst="rect">
            <a:avLst/>
          </a:prstGeom>
          <a:solidFill>
            <a:srgbClr val="FF0000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3200" b="1" dirty="0">
                <a:latin typeface="Arial"/>
                <a:cs typeface="Arial"/>
              </a:rPr>
              <a:t>b=4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6273" y="4150614"/>
            <a:ext cx="1042669" cy="58420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5" dirty="0">
                <a:latin typeface="Arial"/>
                <a:cs typeface="Arial"/>
              </a:rPr>
              <a:t>c=9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294" y="5517641"/>
            <a:ext cx="7560945" cy="58547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200" spc="-5" dirty="0">
                <a:latin typeface="Arial"/>
                <a:cs typeface="Arial"/>
              </a:rPr>
              <a:t>a=3 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b=4, and </a:t>
            </a:r>
            <a:r>
              <a:rPr sz="3200" dirty="0">
                <a:latin typeface="Arial"/>
                <a:cs typeface="Arial"/>
              </a:rPr>
              <a:t>c =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6833" y="1916429"/>
            <a:ext cx="3491865" cy="206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466725">
              <a:lnSpc>
                <a:spcPct val="100000"/>
              </a:lnSpc>
              <a:spcBef>
                <a:spcPts val="265"/>
              </a:spcBef>
            </a:pPr>
            <a:r>
              <a:rPr sz="3200" spc="-5" dirty="0">
                <a:latin typeface="Arial"/>
                <a:cs typeface="Arial"/>
              </a:rPr>
              <a:t>int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a=2,b=3,c=0;  </a:t>
            </a:r>
            <a:r>
              <a:rPr sz="3200" dirty="0">
                <a:latin typeface="Arial"/>
                <a:cs typeface="Arial"/>
              </a:rPr>
              <a:t>c += --a *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b++;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Find </a:t>
            </a:r>
            <a:r>
              <a:rPr sz="3200" dirty="0">
                <a:latin typeface="Arial"/>
                <a:cs typeface="Arial"/>
              </a:rPr>
              <a:t>a,b,c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294" y="5293614"/>
            <a:ext cx="7560945" cy="58420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a=1 , </a:t>
            </a:r>
            <a:r>
              <a:rPr sz="3200" spc="-5" dirty="0">
                <a:latin typeface="Arial"/>
                <a:cs typeface="Arial"/>
              </a:rPr>
              <a:t>b=4, and </a:t>
            </a:r>
            <a:r>
              <a:rPr sz="3200" dirty="0">
                <a:latin typeface="Arial"/>
                <a:cs typeface="Arial"/>
              </a:rPr>
              <a:t>c 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6833" y="1916429"/>
            <a:ext cx="3491865" cy="157162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1300">
              <a:lnSpc>
                <a:spcPct val="100000"/>
              </a:lnSpc>
              <a:spcBef>
                <a:spcPts val="265"/>
              </a:spcBef>
            </a:pPr>
            <a:r>
              <a:rPr sz="3200" spc="-5" dirty="0">
                <a:latin typeface="Arial"/>
                <a:cs typeface="Arial"/>
              </a:rPr>
              <a:t>int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a=4,b=3,c=20; 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0" dirty="0">
                <a:latin typeface="Arial"/>
                <a:cs typeface="Arial"/>
              </a:rPr>
              <a:t>/=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++a;</a:t>
            </a:r>
            <a:endParaRPr sz="3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Find </a:t>
            </a:r>
            <a:r>
              <a:rPr sz="3200" spc="-10" dirty="0">
                <a:latin typeface="Arial"/>
                <a:cs typeface="Arial"/>
              </a:rPr>
              <a:t>a, </a:t>
            </a:r>
            <a:r>
              <a:rPr sz="3200" dirty="0">
                <a:latin typeface="Arial"/>
                <a:cs typeface="Arial"/>
              </a:rPr>
              <a:t>b, 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294" y="5293614"/>
            <a:ext cx="7560945" cy="58420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a=5 , </a:t>
            </a:r>
            <a:r>
              <a:rPr sz="3200" spc="-5" dirty="0">
                <a:latin typeface="Arial"/>
                <a:cs typeface="Arial"/>
              </a:rPr>
              <a:t>b=3, and </a:t>
            </a:r>
            <a:r>
              <a:rPr sz="3200" dirty="0">
                <a:latin typeface="Arial"/>
                <a:cs typeface="Arial"/>
              </a:rPr>
              <a:t>c 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6833" y="1916429"/>
            <a:ext cx="3491865" cy="157162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466725">
              <a:lnSpc>
                <a:spcPct val="100000"/>
              </a:lnSpc>
              <a:spcBef>
                <a:spcPts val="265"/>
              </a:spcBef>
            </a:pPr>
            <a:r>
              <a:rPr sz="3200" spc="-5" dirty="0">
                <a:latin typeface="Arial"/>
                <a:cs typeface="Arial"/>
              </a:rPr>
              <a:t>int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a=2,b=3,c=4;  </a:t>
            </a:r>
            <a:r>
              <a:rPr sz="3200" dirty="0">
                <a:latin typeface="Arial"/>
                <a:cs typeface="Arial"/>
              </a:rPr>
              <a:t>c *= ++a * </a:t>
            </a:r>
            <a:r>
              <a:rPr sz="3200" spc="-5" dirty="0">
                <a:latin typeface="Arial"/>
                <a:cs typeface="Arial"/>
              </a:rPr>
              <a:t>b++;  Find </a:t>
            </a:r>
            <a:r>
              <a:rPr sz="3200" spc="-10" dirty="0">
                <a:latin typeface="Arial"/>
                <a:cs typeface="Arial"/>
              </a:rPr>
              <a:t>a, </a:t>
            </a:r>
            <a:r>
              <a:rPr sz="3200" dirty="0">
                <a:latin typeface="Arial"/>
                <a:cs typeface="Arial"/>
              </a:rPr>
              <a:t>b, c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294" y="5293614"/>
            <a:ext cx="7560945" cy="58420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3200" spc="-5" dirty="0">
                <a:latin typeface="Arial"/>
                <a:cs typeface="Arial"/>
              </a:rPr>
              <a:t>a=3 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b=4, and </a:t>
            </a:r>
            <a:r>
              <a:rPr sz="3200" dirty="0">
                <a:latin typeface="Arial"/>
                <a:cs typeface="Arial"/>
              </a:rPr>
              <a:t>c =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36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2066" y="1268730"/>
            <a:ext cx="5834380" cy="304800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 marR="3647440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int i = </a:t>
            </a:r>
            <a:r>
              <a:rPr sz="3200" spc="-5" dirty="0">
                <a:latin typeface="Arial"/>
                <a:cs typeface="Arial"/>
              </a:rPr>
              <a:t>1;  </a:t>
            </a:r>
            <a:r>
              <a:rPr sz="3200" dirty="0">
                <a:latin typeface="Arial"/>
                <a:cs typeface="Arial"/>
              </a:rPr>
              <a:t>while </a:t>
            </a:r>
            <a:r>
              <a:rPr sz="3200" spc="-5" dirty="0">
                <a:latin typeface="Arial"/>
                <a:cs typeface="Arial"/>
              </a:rPr>
              <a:t>(i </a:t>
            </a:r>
            <a:r>
              <a:rPr sz="3200" dirty="0">
                <a:latin typeface="Arial"/>
                <a:cs typeface="Arial"/>
              </a:rPr>
              <a:t>&lt;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5)</a:t>
            </a:r>
            <a:endParaRPr sz="32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Arial"/>
                <a:cs typeface="Arial"/>
              </a:rPr>
              <a:t>printf </a:t>
            </a:r>
            <a:r>
              <a:rPr sz="3200" dirty="0">
                <a:latin typeface="Arial"/>
                <a:cs typeface="Arial"/>
              </a:rPr>
              <a:t>("%d " ,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i++);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346710" indent="-256540">
              <a:lnSpc>
                <a:spcPct val="100000"/>
              </a:lnSpc>
              <a:buChar char="•"/>
              <a:tabLst>
                <a:tab pos="346710" algn="l"/>
              </a:tabLst>
            </a:pPr>
            <a:r>
              <a:rPr sz="3200" dirty="0">
                <a:latin typeface="Arial"/>
                <a:cs typeface="Arial"/>
              </a:rPr>
              <a:t>What is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output?</a:t>
            </a:r>
            <a:endParaRPr sz="3200">
              <a:latin typeface="Arial"/>
              <a:cs typeface="Arial"/>
            </a:endParaRPr>
          </a:p>
          <a:p>
            <a:pPr marL="346710" indent="-256540">
              <a:lnSpc>
                <a:spcPct val="100000"/>
              </a:lnSpc>
              <a:spcBef>
                <a:spcPts val="5"/>
              </a:spcBef>
              <a:buChar char="•"/>
              <a:tabLst>
                <a:tab pos="346710" algn="l"/>
                <a:tab pos="4549140" algn="l"/>
              </a:tabLst>
            </a:pPr>
            <a:r>
              <a:rPr sz="3200" dirty="0">
                <a:latin typeface="Arial"/>
                <a:cs typeface="Arial"/>
              </a:rPr>
              <a:t>What is the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final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value	of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i?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0774" y="4653534"/>
            <a:ext cx="201485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9535" marR="673735">
              <a:lnSpc>
                <a:spcPct val="100000"/>
              </a:lnSpc>
              <a:spcBef>
                <a:spcPts val="275"/>
              </a:spcBef>
            </a:pPr>
            <a:r>
              <a:rPr sz="3200" dirty="0">
                <a:latin typeface="Arial"/>
                <a:cs typeface="Arial"/>
              </a:rPr>
              <a:t>Output  1 2 3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1470" y="4653534"/>
            <a:ext cx="439229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 marR="1677035">
              <a:lnSpc>
                <a:spcPct val="100000"/>
              </a:lnSpc>
              <a:spcBef>
                <a:spcPts val="275"/>
              </a:spcBef>
            </a:pPr>
            <a:r>
              <a:rPr sz="3200" spc="-5" dirty="0">
                <a:latin typeface="Arial"/>
                <a:cs typeface="Arial"/>
              </a:rPr>
              <a:t>Final </a:t>
            </a:r>
            <a:r>
              <a:rPr sz="3200" dirty="0">
                <a:latin typeface="Arial"/>
                <a:cs typeface="Arial"/>
              </a:rPr>
              <a:t>value of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  </a:t>
            </a:r>
            <a:r>
              <a:rPr sz="3200" spc="-5" dirty="0">
                <a:latin typeface="Arial"/>
                <a:cs typeface="Arial"/>
              </a:rPr>
              <a:t>i=5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4165" y="563371"/>
            <a:ext cx="181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015108"/>
            <a:ext cx="876427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2205" algn="l"/>
              </a:tabLst>
            </a:pPr>
            <a:r>
              <a:rPr sz="2000" b="1" spc="-5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	find if an entered number </a:t>
            </a:r>
            <a:r>
              <a:rPr sz="2000" b="1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perfect or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508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Hint: </a:t>
            </a:r>
            <a:r>
              <a:rPr sz="2000" dirty="0">
                <a:latin typeface="Arial"/>
                <a:cs typeface="Arial"/>
              </a:rPr>
              <a:t>perfect number is a positive integer that is equal to the sum of </a:t>
            </a:r>
            <a:r>
              <a:rPr sz="2000" spc="-5" dirty="0">
                <a:latin typeface="Arial"/>
                <a:cs typeface="Arial"/>
              </a:rPr>
              <a:t>its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  positive divisors, that is, the sum of its positive divisors excluding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number  itself.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Example </a:t>
            </a:r>
            <a:r>
              <a:rPr sz="2000" b="1" dirty="0">
                <a:latin typeface="Arial"/>
                <a:cs typeface="Arial"/>
              </a:rPr>
              <a:t>(1) : </a:t>
            </a:r>
            <a:r>
              <a:rPr sz="2000" dirty="0">
                <a:latin typeface="Arial"/>
                <a:cs typeface="Arial"/>
              </a:rPr>
              <a:t>The first perfect number is 6, because 1, 2, and 3 are </a:t>
            </a:r>
            <a:r>
              <a:rPr sz="2000" spc="-5" dirty="0">
                <a:latin typeface="Arial"/>
                <a:cs typeface="Arial"/>
              </a:rPr>
              <a:t>its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positive divisors, and 1 + 2 + 3 =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Example (2) </a:t>
            </a:r>
            <a:r>
              <a:rPr sz="2000" dirty="0">
                <a:latin typeface="Arial"/>
                <a:cs typeface="Arial"/>
              </a:rPr>
              <a:t>: The next perfect number is 28 = 1 + 2 + 4 + 7 +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2941" y="5732526"/>
            <a:ext cx="2231390" cy="370840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2009" y="563371"/>
            <a:ext cx="1245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90" y="1584705"/>
            <a:ext cx="570611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repetition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steps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a program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called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18440" indent="-205740">
              <a:lnSpc>
                <a:spcPts val="2050"/>
              </a:lnSpc>
              <a:buFont typeface="Arial"/>
              <a:buChar char="•"/>
              <a:tabLst>
                <a:tab pos="218440" algn="l"/>
              </a:tabLst>
            </a:pPr>
            <a:r>
              <a:rPr sz="1800" b="1" spc="-5" dirty="0">
                <a:latin typeface="Arial"/>
                <a:cs typeface="Arial"/>
              </a:rPr>
              <a:t>Three C </a:t>
            </a:r>
            <a:r>
              <a:rPr sz="1800" b="1" dirty="0">
                <a:latin typeface="Arial"/>
                <a:cs typeface="Arial"/>
              </a:rPr>
              <a:t>loop control</a:t>
            </a:r>
            <a:r>
              <a:rPr sz="1800" b="1" spc="-5" dirty="0">
                <a:latin typeface="Arial"/>
                <a:cs typeface="Arial"/>
              </a:rPr>
              <a:t> statement:</a:t>
            </a:r>
            <a:endParaRPr sz="1800">
              <a:latin typeface="Arial"/>
              <a:cs typeface="Arial"/>
            </a:endParaRPr>
          </a:p>
          <a:p>
            <a:pPr marL="675640" lvl="1" indent="-205740">
              <a:lnSpc>
                <a:spcPts val="1945"/>
              </a:lnSpc>
              <a:buFont typeface="Arial"/>
              <a:buChar char="•"/>
              <a:tabLst>
                <a:tab pos="675640" algn="l"/>
              </a:tabLst>
            </a:pPr>
            <a:r>
              <a:rPr sz="1800" b="1" spc="5" dirty="0">
                <a:latin typeface="Arial"/>
                <a:cs typeface="Arial"/>
              </a:rPr>
              <a:t>while</a:t>
            </a:r>
            <a:endParaRPr sz="1800">
              <a:latin typeface="Arial"/>
              <a:cs typeface="Arial"/>
            </a:endParaRPr>
          </a:p>
          <a:p>
            <a:pPr marL="675640" lvl="1" indent="-205740">
              <a:lnSpc>
                <a:spcPts val="1945"/>
              </a:lnSpc>
              <a:buFont typeface="Arial"/>
              <a:buChar char="•"/>
              <a:tabLst>
                <a:tab pos="675640" algn="l"/>
              </a:tabLst>
            </a:pPr>
            <a:r>
              <a:rPr sz="1800" b="1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675640" lvl="1" indent="-205740">
              <a:lnSpc>
                <a:spcPts val="2050"/>
              </a:lnSpc>
              <a:buFont typeface="Arial"/>
              <a:buChar char="•"/>
              <a:tabLst>
                <a:tab pos="675640" algn="l"/>
              </a:tabLst>
            </a:pPr>
            <a:r>
              <a:rPr sz="1800" b="1" dirty="0">
                <a:latin typeface="Arial"/>
                <a:cs typeface="Arial"/>
              </a:rPr>
              <a:t>do-while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4165" y="563371"/>
            <a:ext cx="181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1801825"/>
            <a:ext cx="3596004" cy="145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3370" algn="r">
              <a:lnSpc>
                <a:spcPts val="1805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85"/>
              </a:lnSpc>
              <a:tabLst>
                <a:tab pos="2402205" algn="l"/>
                <a:tab pos="3076575" algn="l"/>
                <a:tab pos="3427095" algn="l"/>
              </a:tabLst>
            </a:pP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rite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	find	x	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R="858519" algn="ctr">
              <a:lnSpc>
                <a:spcPts val="1750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30"/>
              </a:lnSpc>
              <a:tabLst>
                <a:tab pos="1492250" algn="l"/>
              </a:tabLst>
            </a:pPr>
            <a:r>
              <a:rPr sz="2000" b="1" dirty="0">
                <a:latin typeface="Arial"/>
                <a:cs typeface="Arial"/>
              </a:rPr>
              <a:t>Example: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	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0291" y="1565147"/>
            <a:ext cx="5283708" cy="484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4300" y="1629155"/>
            <a:ext cx="5184647" cy="4671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5250" y="1610105"/>
            <a:ext cx="5222875" cy="4709160"/>
          </a:xfrm>
          <a:custGeom>
            <a:avLst/>
            <a:gdLst/>
            <a:ahLst/>
            <a:cxnLst/>
            <a:rect l="l" t="t" r="r" b="b"/>
            <a:pathLst>
              <a:path w="5222875" h="4709160">
                <a:moveTo>
                  <a:pt x="0" y="4709160"/>
                </a:moveTo>
                <a:lnTo>
                  <a:pt x="5222748" y="4709160"/>
                </a:lnTo>
                <a:lnTo>
                  <a:pt x="5222748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4165" y="563371"/>
            <a:ext cx="181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1801825"/>
            <a:ext cx="3526790" cy="145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3520" algn="r">
              <a:lnSpc>
                <a:spcPts val="1805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85"/>
              </a:lnSpc>
              <a:tabLst>
                <a:tab pos="2402205" algn="l"/>
                <a:tab pos="3076575" algn="l"/>
                <a:tab pos="3357879" algn="l"/>
              </a:tabLst>
            </a:pP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rite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	find	x	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R="789305" algn="ctr">
              <a:lnSpc>
                <a:spcPts val="1750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230"/>
              </a:lnSpc>
              <a:tabLst>
                <a:tab pos="1492250" algn="l"/>
              </a:tabLst>
            </a:pPr>
            <a:r>
              <a:rPr sz="2000" b="1" dirty="0">
                <a:latin typeface="Arial"/>
                <a:cs typeface="Arial"/>
              </a:rPr>
              <a:t>Example: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	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7308" y="1565147"/>
            <a:ext cx="5536691" cy="494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1315" y="1629155"/>
            <a:ext cx="5437632" cy="4768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2265" y="1610105"/>
            <a:ext cx="5476240" cy="4806950"/>
          </a:xfrm>
          <a:custGeom>
            <a:avLst/>
            <a:gdLst/>
            <a:ahLst/>
            <a:cxnLst/>
            <a:rect l="l" t="t" r="r" b="b"/>
            <a:pathLst>
              <a:path w="5476240" h="4806950">
                <a:moveTo>
                  <a:pt x="0" y="4806696"/>
                </a:moveTo>
                <a:lnTo>
                  <a:pt x="5475732" y="4806696"/>
                </a:lnTo>
                <a:lnTo>
                  <a:pt x="5475732" y="0"/>
                </a:lnTo>
                <a:lnTo>
                  <a:pt x="0" y="0"/>
                </a:lnTo>
                <a:lnTo>
                  <a:pt x="0" y="48066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4165" y="563371"/>
            <a:ext cx="1811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</a:t>
            </a:r>
            <a:r>
              <a:rPr spc="-10" dirty="0"/>
              <a:t>p</a:t>
            </a:r>
            <a:r>
              <a:rPr dirty="0"/>
              <a:t>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2015108"/>
            <a:ext cx="36258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2205" algn="l"/>
                <a:tab pos="3076575" algn="l"/>
                <a:tab pos="3456940" algn="l"/>
              </a:tabLst>
            </a:pP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rite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program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	find	n!	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76705" algn="l"/>
              </a:tabLst>
            </a:pPr>
            <a:r>
              <a:rPr sz="2000" b="1" dirty="0">
                <a:latin typeface="Arial"/>
                <a:cs typeface="Arial"/>
              </a:rPr>
              <a:t>Example: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4!	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5511" y="1420367"/>
            <a:ext cx="5428487" cy="5097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9520" y="1484375"/>
            <a:ext cx="5364479" cy="4919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0470" y="6422897"/>
            <a:ext cx="5383530" cy="0"/>
          </a:xfrm>
          <a:custGeom>
            <a:avLst/>
            <a:gdLst/>
            <a:ahLst/>
            <a:cxnLst/>
            <a:rect l="l" t="t" r="r" b="b"/>
            <a:pathLst>
              <a:path w="5383530">
                <a:moveTo>
                  <a:pt x="0" y="0"/>
                </a:moveTo>
                <a:lnTo>
                  <a:pt x="538353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0470" y="1465325"/>
            <a:ext cx="5383530" cy="4958080"/>
          </a:xfrm>
          <a:custGeom>
            <a:avLst/>
            <a:gdLst/>
            <a:ahLst/>
            <a:cxnLst/>
            <a:rect l="l" t="t" r="r" b="b"/>
            <a:pathLst>
              <a:path w="5383530" h="4958080">
                <a:moveTo>
                  <a:pt x="5383530" y="0"/>
                </a:moveTo>
                <a:lnTo>
                  <a:pt x="0" y="0"/>
                </a:lnTo>
                <a:lnTo>
                  <a:pt x="0" y="49575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1576" y="563371"/>
            <a:ext cx="36150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</a:t>
            </a:r>
            <a:r>
              <a:rPr spc="-4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2376627"/>
            <a:ext cx="73367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0820" algn="l"/>
              </a:tabLst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break statement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takes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control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 of the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r>
              <a:rPr sz="1800" b="1" spc="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3825" marR="5080" indent="-111760">
              <a:lnSpc>
                <a:spcPct val="100000"/>
              </a:lnSpc>
              <a:buFont typeface="Arial"/>
              <a:buChar char="•"/>
              <a:tabLst>
                <a:tab pos="187960" algn="l"/>
                <a:tab pos="1304290" algn="l"/>
              </a:tabLst>
            </a:pPr>
            <a:r>
              <a:rPr dirty="0"/>
              <a:t>	</a:t>
            </a:r>
            <a:r>
              <a:rPr sz="1800" b="1" dirty="0">
                <a:latin typeface="Arial"/>
                <a:cs typeface="Arial"/>
              </a:rPr>
              <a:t>When </a:t>
            </a:r>
            <a:r>
              <a:rPr sz="1800" b="1" spc="-5" dirty="0">
                <a:latin typeface="Arial"/>
                <a:cs typeface="Arial"/>
              </a:rPr>
              <a:t>break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encountered </a:t>
            </a:r>
            <a:r>
              <a:rPr sz="1800" b="1" dirty="0">
                <a:latin typeface="Arial"/>
                <a:cs typeface="Arial"/>
              </a:rPr>
              <a:t>inside any loop, control  </a:t>
            </a:r>
            <a:r>
              <a:rPr sz="1800" b="1" spc="-5" dirty="0">
                <a:latin typeface="Arial"/>
                <a:cs typeface="Arial"/>
              </a:rPr>
              <a:t>automatically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passes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	the </a:t>
            </a:r>
            <a:r>
              <a:rPr sz="1800" b="1" spc="-5" dirty="0">
                <a:latin typeface="Arial"/>
                <a:cs typeface="Arial"/>
              </a:rPr>
              <a:t>first statement after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3825" indent="-111760">
              <a:lnSpc>
                <a:spcPct val="100000"/>
              </a:lnSpc>
              <a:buFont typeface="Arial"/>
              <a:buChar char="•"/>
              <a:tabLst>
                <a:tab pos="124460" algn="l"/>
              </a:tabLst>
            </a:pPr>
            <a:r>
              <a:rPr sz="1800" b="1" spc="-5" dirty="0">
                <a:latin typeface="Arial"/>
                <a:cs typeface="Arial"/>
              </a:rPr>
              <a:t>A break </a:t>
            </a:r>
            <a:r>
              <a:rPr sz="1800" b="1" dirty="0">
                <a:latin typeface="Arial"/>
                <a:cs typeface="Arial"/>
              </a:rPr>
              <a:t>is usually </a:t>
            </a:r>
            <a:r>
              <a:rPr sz="1800" b="1" spc="-5" dirty="0">
                <a:latin typeface="Arial"/>
                <a:cs typeface="Arial"/>
              </a:rPr>
              <a:t>associated </a:t>
            </a:r>
            <a:r>
              <a:rPr sz="1800" b="1" spc="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if.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608576"/>
            <a:ext cx="9144000" cy="26034"/>
          </a:xfrm>
          <a:custGeom>
            <a:avLst/>
            <a:gdLst/>
            <a:ahLst/>
            <a:cxnLst/>
            <a:rect l="l" t="t" r="r" b="b"/>
            <a:pathLst>
              <a:path w="9144000" h="26035">
                <a:moveTo>
                  <a:pt x="0" y="25908"/>
                </a:moveTo>
                <a:lnTo>
                  <a:pt x="9143999" y="25908"/>
                </a:lnTo>
                <a:lnTo>
                  <a:pt x="914399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222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209288"/>
            <a:ext cx="9144000" cy="26034"/>
          </a:xfrm>
          <a:custGeom>
            <a:avLst/>
            <a:gdLst/>
            <a:ahLst/>
            <a:cxnLst/>
            <a:rect l="l" t="t" r="r" b="b"/>
            <a:pathLst>
              <a:path w="9144000" h="26035">
                <a:moveTo>
                  <a:pt x="0" y="25908"/>
                </a:moveTo>
                <a:lnTo>
                  <a:pt x="9143999" y="25908"/>
                </a:lnTo>
                <a:lnTo>
                  <a:pt x="914399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2222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4235196"/>
            <a:ext cx="91440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54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0"/>
              </a:spcBef>
              <a:tabLst>
                <a:tab pos="125476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continue	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217" y="4787645"/>
            <a:ext cx="7447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690" algn="l"/>
              </a:tabLst>
            </a:pPr>
            <a:r>
              <a:rPr sz="1800" b="1" dirty="0">
                <a:latin typeface="Arial"/>
                <a:cs typeface="Arial"/>
              </a:rPr>
              <a:t>continue </a:t>
            </a:r>
            <a:r>
              <a:rPr sz="1800" b="1" spc="-5" dirty="0">
                <a:latin typeface="Arial"/>
                <a:cs typeface="Arial"/>
              </a:rPr>
              <a:t>statement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take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control to the beginning of the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r>
              <a:rPr sz="1800" b="1" spc="5" dirty="0">
                <a:latin typeface="Arial"/>
                <a:cs typeface="Arial"/>
              </a:rPr>
              <a:t>,  </a:t>
            </a:r>
            <a:r>
              <a:rPr sz="1800" b="1" spc="-5" dirty="0">
                <a:latin typeface="Arial"/>
                <a:cs typeface="Arial"/>
              </a:rPr>
              <a:t>bypassing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statements </a:t>
            </a:r>
            <a:r>
              <a:rPr sz="1800" b="1" dirty="0">
                <a:latin typeface="Arial"/>
                <a:cs typeface="Arial"/>
              </a:rPr>
              <a:t>inside the loop, </a:t>
            </a:r>
            <a:r>
              <a:rPr sz="1800" b="1" spc="5" dirty="0">
                <a:latin typeface="Arial"/>
                <a:cs typeface="Arial"/>
              </a:rPr>
              <a:t>which </a:t>
            </a:r>
            <a:r>
              <a:rPr sz="1800" b="1" spc="-15" dirty="0">
                <a:latin typeface="Arial"/>
                <a:cs typeface="Arial"/>
              </a:rPr>
              <a:t>have </a:t>
            </a:r>
            <a:r>
              <a:rPr sz="1800" b="1" dirty="0">
                <a:latin typeface="Arial"/>
                <a:cs typeface="Arial"/>
              </a:rPr>
              <a:t>not </a:t>
            </a:r>
            <a:r>
              <a:rPr sz="1800" b="1" spc="-10" dirty="0">
                <a:latin typeface="Arial"/>
                <a:cs typeface="Arial"/>
              </a:rPr>
              <a:t>yet </a:t>
            </a:r>
            <a:r>
              <a:rPr sz="1800" b="1" spc="-5" dirty="0">
                <a:latin typeface="Arial"/>
                <a:cs typeface="Arial"/>
              </a:rPr>
              <a:t>been  executed.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161159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59" y="2500883"/>
            <a:ext cx="4282440" cy="3922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2564892"/>
            <a:ext cx="4104131" cy="3744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18" y="2545842"/>
            <a:ext cx="4142740" cy="3782695"/>
          </a:xfrm>
          <a:custGeom>
            <a:avLst/>
            <a:gdLst/>
            <a:ahLst/>
            <a:cxnLst/>
            <a:rect l="l" t="t" r="r" b="b"/>
            <a:pathLst>
              <a:path w="4142740" h="3782695">
                <a:moveTo>
                  <a:pt x="0" y="3782567"/>
                </a:moveTo>
                <a:lnTo>
                  <a:pt x="4142231" y="3782567"/>
                </a:lnTo>
                <a:lnTo>
                  <a:pt x="4142231" y="0"/>
                </a:lnTo>
                <a:lnTo>
                  <a:pt x="0" y="0"/>
                </a:lnTo>
                <a:lnTo>
                  <a:pt x="0" y="378256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1314" y="4005834"/>
            <a:ext cx="1945005" cy="14770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1314" y="3574541"/>
            <a:ext cx="1945005" cy="36766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continue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232101"/>
            <a:ext cx="568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8161" y="3376421"/>
            <a:ext cx="1945005" cy="28625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161" y="2943605"/>
            <a:ext cx="1945005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904" y="2644139"/>
            <a:ext cx="4527804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912" y="2708148"/>
            <a:ext cx="4349496" cy="3529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862" y="2689098"/>
            <a:ext cx="4387850" cy="3568065"/>
          </a:xfrm>
          <a:custGeom>
            <a:avLst/>
            <a:gdLst/>
            <a:ahLst/>
            <a:cxnLst/>
            <a:rect l="l" t="t" r="r" b="b"/>
            <a:pathLst>
              <a:path w="4387850" h="3568065">
                <a:moveTo>
                  <a:pt x="0" y="3567683"/>
                </a:moveTo>
                <a:lnTo>
                  <a:pt x="4387596" y="3567683"/>
                </a:lnTo>
                <a:lnTo>
                  <a:pt x="4387596" y="0"/>
                </a:lnTo>
                <a:lnTo>
                  <a:pt x="0" y="0"/>
                </a:lnTo>
                <a:lnTo>
                  <a:pt x="0" y="356768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232101"/>
            <a:ext cx="5687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708" y="2500883"/>
            <a:ext cx="4500372" cy="3750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715" y="2564892"/>
            <a:ext cx="4322064" cy="3572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665" y="2545842"/>
            <a:ext cx="4360545" cy="3610610"/>
          </a:xfrm>
          <a:custGeom>
            <a:avLst/>
            <a:gdLst/>
            <a:ahLst/>
            <a:cxnLst/>
            <a:rect l="l" t="t" r="r" b="b"/>
            <a:pathLst>
              <a:path w="4360545" h="3610610">
                <a:moveTo>
                  <a:pt x="0" y="3610355"/>
                </a:moveTo>
                <a:lnTo>
                  <a:pt x="4360164" y="3610355"/>
                </a:lnTo>
                <a:lnTo>
                  <a:pt x="4360164" y="0"/>
                </a:lnTo>
                <a:lnTo>
                  <a:pt x="0" y="0"/>
                </a:lnTo>
                <a:lnTo>
                  <a:pt x="0" y="36103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1314" y="4005834"/>
            <a:ext cx="1945005" cy="120142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28651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10" dirty="0">
                <a:latin typeface="Arial"/>
                <a:cs typeface="Arial"/>
              </a:rPr>
              <a:t>Hi  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10" dirty="0">
                <a:latin typeface="Arial"/>
                <a:cs typeface="Arial"/>
              </a:rPr>
              <a:t>Bye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1314" y="3574541"/>
            <a:ext cx="1945005" cy="36766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continue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161159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1314" y="2966466"/>
            <a:ext cx="1945005" cy="3416935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128651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5" dirty="0">
                <a:latin typeface="Arial"/>
                <a:cs typeface="Arial"/>
              </a:rPr>
              <a:t>Hi  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llo  </a:t>
            </a:r>
            <a:r>
              <a:rPr sz="1800" b="1" spc="-5" dirty="0">
                <a:latin typeface="Arial"/>
                <a:cs typeface="Arial"/>
              </a:rPr>
              <a:t>Hi  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5" dirty="0">
                <a:latin typeface="Arial"/>
                <a:cs typeface="Arial"/>
              </a:rPr>
              <a:t>Hi 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llo  </a:t>
            </a:r>
            <a:r>
              <a:rPr sz="1800" b="1" spc="-5" dirty="0">
                <a:latin typeface="Arial"/>
                <a:cs typeface="Arial"/>
              </a:rPr>
              <a:t>Hi  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  </a:t>
            </a:r>
            <a:r>
              <a:rPr sz="1800" b="1" spc="-5" dirty="0">
                <a:latin typeface="Arial"/>
                <a:cs typeface="Arial"/>
              </a:rPr>
              <a:t>Hi  </a:t>
            </a:r>
            <a:r>
              <a:rPr sz="1800" b="1" spc="-10" dirty="0">
                <a:latin typeface="Arial"/>
                <a:cs typeface="Arial"/>
              </a:rPr>
              <a:t>Bye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1314" y="2535173"/>
            <a:ext cx="1945005" cy="36766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305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708" y="2500883"/>
            <a:ext cx="4931664" cy="3750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715" y="2564892"/>
            <a:ext cx="4753356" cy="3572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665" y="2545842"/>
            <a:ext cx="4791710" cy="3610610"/>
          </a:xfrm>
          <a:custGeom>
            <a:avLst/>
            <a:gdLst/>
            <a:ahLst/>
            <a:cxnLst/>
            <a:rect l="l" t="t" r="r" b="b"/>
            <a:pathLst>
              <a:path w="4791710" h="3610610">
                <a:moveTo>
                  <a:pt x="0" y="3610355"/>
                </a:moveTo>
                <a:lnTo>
                  <a:pt x="4791456" y="3610355"/>
                </a:lnTo>
                <a:lnTo>
                  <a:pt x="4791456" y="0"/>
                </a:lnTo>
                <a:lnTo>
                  <a:pt x="0" y="0"/>
                </a:lnTo>
                <a:lnTo>
                  <a:pt x="0" y="36103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161159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094" y="4077461"/>
            <a:ext cx="1943100" cy="64643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6094" y="3646170"/>
            <a:ext cx="1943100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568" y="2427732"/>
            <a:ext cx="5340096" cy="3995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576" y="2491739"/>
            <a:ext cx="5161788" cy="381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525" y="2472689"/>
            <a:ext cx="5200015" cy="3855720"/>
          </a:xfrm>
          <a:custGeom>
            <a:avLst/>
            <a:gdLst/>
            <a:ahLst/>
            <a:cxnLst/>
            <a:rect l="l" t="t" r="r" b="b"/>
            <a:pathLst>
              <a:path w="5200015" h="3855720">
                <a:moveTo>
                  <a:pt x="0" y="3855720"/>
                </a:moveTo>
                <a:lnTo>
                  <a:pt x="5199888" y="3855720"/>
                </a:lnTo>
                <a:lnTo>
                  <a:pt x="5199888" y="0"/>
                </a:lnTo>
                <a:lnTo>
                  <a:pt x="0" y="0"/>
                </a:lnTo>
                <a:lnTo>
                  <a:pt x="0" y="38557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continue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161159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094" y="4077461"/>
            <a:ext cx="1943100" cy="14782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6094" y="3646170"/>
            <a:ext cx="1943100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859" y="2427732"/>
            <a:ext cx="4235196" cy="399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868" y="2491739"/>
            <a:ext cx="4056887" cy="3816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818" y="2472689"/>
            <a:ext cx="4095115" cy="3854450"/>
          </a:xfrm>
          <a:custGeom>
            <a:avLst/>
            <a:gdLst/>
            <a:ahLst/>
            <a:cxnLst/>
            <a:rect l="l" t="t" r="r" b="b"/>
            <a:pathLst>
              <a:path w="4095115" h="3854450">
                <a:moveTo>
                  <a:pt x="0" y="3854196"/>
                </a:moveTo>
                <a:lnTo>
                  <a:pt x="4094987" y="3854196"/>
                </a:lnTo>
                <a:lnTo>
                  <a:pt x="4094987" y="0"/>
                </a:lnTo>
                <a:lnTo>
                  <a:pt x="0" y="0"/>
                </a:lnTo>
                <a:lnTo>
                  <a:pt x="0" y="38541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2952" y="563371"/>
            <a:ext cx="4450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Loops: </a:t>
            </a:r>
            <a:r>
              <a:rPr dirty="0"/>
              <a:t>Controlling</a:t>
            </a:r>
            <a:r>
              <a:rPr spc="-125" dirty="0"/>
              <a:t> </a:t>
            </a:r>
            <a:r>
              <a:rPr dirty="0"/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34" y="1584705"/>
            <a:ext cx="88931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844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Counter controlled loops</a:t>
            </a:r>
            <a:r>
              <a:rPr sz="1800" b="1" dirty="0">
                <a:latin typeface="Arial"/>
                <a:cs typeface="Arial"/>
              </a:rPr>
              <a:t>: control </a:t>
            </a:r>
            <a:r>
              <a:rPr sz="1800" b="1" spc="-10" dirty="0">
                <a:latin typeface="Arial"/>
                <a:cs typeface="Arial"/>
              </a:rPr>
              <a:t>variable </a:t>
            </a:r>
            <a:r>
              <a:rPr sz="1800" b="1" dirty="0">
                <a:latin typeface="Arial"/>
                <a:cs typeface="Arial"/>
              </a:rPr>
              <a:t>counting up/down </a:t>
            </a:r>
            <a:r>
              <a:rPr sz="1800" b="1" spc="-5" dirty="0">
                <a:latin typeface="Arial"/>
                <a:cs typeface="Arial"/>
              </a:rPr>
              <a:t>(normal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loops).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2880" indent="-170815">
              <a:lnSpc>
                <a:spcPct val="100000"/>
              </a:lnSpc>
              <a:buFont typeface="Arial"/>
              <a:buChar char="•"/>
              <a:tabLst>
                <a:tab pos="183515" algn="l"/>
              </a:tabLst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Event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controlled loops</a:t>
            </a:r>
            <a:r>
              <a:rPr sz="1800" b="1" dirty="0">
                <a:latin typeface="Arial"/>
                <a:cs typeface="Arial"/>
              </a:rPr>
              <a:t>: until </a:t>
            </a:r>
            <a:r>
              <a:rPr sz="1800" b="1" spc="-5" dirty="0">
                <a:latin typeface="Arial"/>
                <a:cs typeface="Arial"/>
              </a:rPr>
              <a:t>special </a:t>
            </a:r>
            <a:r>
              <a:rPr sz="1800" b="1" spc="-10" dirty="0">
                <a:latin typeface="Arial"/>
                <a:cs typeface="Arial"/>
              </a:rPr>
              <a:t>value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encountered. </a:t>
            </a:r>
            <a:r>
              <a:rPr sz="1800" b="1" dirty="0">
                <a:latin typeface="Arial"/>
                <a:cs typeface="Arial"/>
              </a:rPr>
              <a:t>(E.g., </a:t>
            </a:r>
            <a:r>
              <a:rPr sz="1800" b="1" spc="-5" dirty="0">
                <a:latin typeface="Arial"/>
                <a:cs typeface="Arial"/>
              </a:rPr>
              <a:t>terminate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  <a:tabLst>
                <a:tab pos="1021080" algn="l"/>
              </a:tabLst>
            </a:pPr>
            <a:r>
              <a:rPr sz="1800" b="1" spc="5" dirty="0">
                <a:latin typeface="Arial"/>
                <a:cs typeface="Arial"/>
              </a:rPr>
              <a:t>when	</a:t>
            </a:r>
            <a:r>
              <a:rPr sz="1800" b="1" dirty="0">
                <a:latin typeface="Arial"/>
                <a:cs typeface="Arial"/>
              </a:rPr>
              <a:t>input is 'q' , or </a:t>
            </a:r>
            <a:r>
              <a:rPr sz="1800" b="1" spc="-5" dirty="0">
                <a:latin typeface="Arial"/>
                <a:cs typeface="Arial"/>
              </a:rPr>
              <a:t>terminate </a:t>
            </a:r>
            <a:r>
              <a:rPr sz="1800" b="1" dirty="0">
                <a:latin typeface="Arial"/>
                <a:cs typeface="Arial"/>
              </a:rPr>
              <a:t>loop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dirty="0">
                <a:latin typeface="Arial"/>
                <a:cs typeface="Arial"/>
              </a:rPr>
              <a:t>input is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82880" marR="5080" indent="-170815">
              <a:lnSpc>
                <a:spcPct val="100000"/>
              </a:lnSpc>
              <a:buFont typeface="Arial"/>
              <a:buChar char="•"/>
              <a:tabLst>
                <a:tab pos="183515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Result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controlled loops</a:t>
            </a:r>
            <a:r>
              <a:rPr sz="1800" b="1" dirty="0">
                <a:latin typeface="Arial"/>
                <a:cs typeface="Arial"/>
              </a:rPr>
              <a:t>: continues until </a:t>
            </a:r>
            <a:r>
              <a:rPr sz="1800" b="1" spc="-5" dirty="0">
                <a:latin typeface="Arial"/>
                <a:cs typeface="Arial"/>
              </a:rPr>
              <a:t>a test determines </a:t>
            </a:r>
            <a:r>
              <a:rPr sz="1800" b="1" dirty="0">
                <a:latin typeface="Arial"/>
                <a:cs typeface="Arial"/>
              </a:rPr>
              <a:t>that the </a:t>
            </a:r>
            <a:r>
              <a:rPr sz="1800" b="1" spc="-5" dirty="0">
                <a:latin typeface="Arial"/>
                <a:cs typeface="Arial"/>
              </a:rPr>
              <a:t>desired result 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reached </a:t>
            </a:r>
            <a:r>
              <a:rPr sz="1800" b="1" dirty="0">
                <a:latin typeface="Arial"/>
                <a:cs typeface="Arial"/>
              </a:rPr>
              <a:t>(e.g., </a:t>
            </a:r>
            <a:r>
              <a:rPr sz="1800" b="1" spc="-5" dirty="0">
                <a:latin typeface="Arial"/>
                <a:cs typeface="Arial"/>
              </a:rPr>
              <a:t>numerical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approximations)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7260" y="563371"/>
            <a:ext cx="5622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Break and Continue:</a:t>
            </a:r>
            <a:r>
              <a:rPr spc="-55" dirty="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1701545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0" y="399288"/>
                </a:moveTo>
                <a:lnTo>
                  <a:pt x="9144000" y="399288"/>
                </a:lnTo>
                <a:lnTo>
                  <a:pt x="9144000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ln w="25908">
            <a:solidFill>
              <a:srgbClr val="2222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16" y="1714500"/>
            <a:ext cx="9131300" cy="37338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2161159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</a:t>
            </a:r>
            <a:r>
              <a:rPr sz="1800" b="1" spc="-5" dirty="0">
                <a:latin typeface="Arial"/>
                <a:cs typeface="Arial"/>
              </a:rPr>
              <a:t>displayed </a:t>
            </a:r>
            <a:r>
              <a:rPr sz="1800" b="1" dirty="0">
                <a:latin typeface="Arial"/>
                <a:cs typeface="Arial"/>
              </a:rPr>
              <a:t>by the following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6094" y="4077461"/>
            <a:ext cx="1943100" cy="646430"/>
          </a:xfrm>
          <a:custGeom>
            <a:avLst/>
            <a:gdLst/>
            <a:ahLst/>
            <a:cxnLst/>
            <a:rect l="l" t="t" r="r" b="b"/>
            <a:pathLst>
              <a:path w="1943100" h="646429">
                <a:moveTo>
                  <a:pt x="0" y="646176"/>
                </a:moveTo>
                <a:lnTo>
                  <a:pt x="1943100" y="646176"/>
                </a:lnTo>
                <a:lnTo>
                  <a:pt x="194310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6094" y="4077461"/>
            <a:ext cx="1943100" cy="646430"/>
          </a:xfrm>
          <a:custGeom>
            <a:avLst/>
            <a:gdLst/>
            <a:ahLst/>
            <a:cxnLst/>
            <a:rect l="l" t="t" r="r" b="b"/>
            <a:pathLst>
              <a:path w="1943100" h="646429">
                <a:moveTo>
                  <a:pt x="0" y="646176"/>
                </a:moveTo>
                <a:lnTo>
                  <a:pt x="1943100" y="646176"/>
                </a:lnTo>
                <a:lnTo>
                  <a:pt x="1943100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86094" y="3646170"/>
            <a:ext cx="1943100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2336" y="2493264"/>
            <a:ext cx="4283964" cy="396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344" y="2557272"/>
            <a:ext cx="4105655" cy="3788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294" y="2538222"/>
            <a:ext cx="4144010" cy="3827145"/>
          </a:xfrm>
          <a:custGeom>
            <a:avLst/>
            <a:gdLst/>
            <a:ahLst/>
            <a:cxnLst/>
            <a:rect l="l" t="t" r="r" b="b"/>
            <a:pathLst>
              <a:path w="4144010" h="3827145">
                <a:moveTo>
                  <a:pt x="0" y="3826764"/>
                </a:moveTo>
                <a:lnTo>
                  <a:pt x="4143755" y="3826764"/>
                </a:lnTo>
                <a:lnTo>
                  <a:pt x="4143755" y="0"/>
                </a:lnTo>
                <a:lnTo>
                  <a:pt x="0" y="0"/>
                </a:lnTo>
                <a:lnTo>
                  <a:pt x="0" y="382676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264" y="563371"/>
            <a:ext cx="3279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for</a:t>
            </a:r>
            <a:r>
              <a:rPr spc="-95" dirty="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941652"/>
            <a:ext cx="3448685" cy="288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for(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expr1</a:t>
            </a:r>
            <a:r>
              <a:rPr sz="2400" b="1" spc="-5" dirty="0">
                <a:latin typeface="Arial"/>
                <a:cs typeface="Arial"/>
              </a:rPr>
              <a:t>;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expr2</a:t>
            </a:r>
            <a:r>
              <a:rPr sz="2400" b="1" spc="-5" dirty="0">
                <a:latin typeface="Arial"/>
                <a:cs typeface="Arial"/>
              </a:rPr>
              <a:t>; </a:t>
            </a:r>
            <a:r>
              <a:rPr sz="2400" b="1" spc="-5" dirty="0">
                <a:solidFill>
                  <a:srgbClr val="6600CC"/>
                </a:solidFill>
                <a:latin typeface="Arial"/>
                <a:cs typeface="Arial"/>
              </a:rPr>
              <a:t>expr3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Normal forms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for(i = 0; i &lt; 10; i++)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{...}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for(i = n-1; i &gt;= 0; </a:t>
            </a:r>
            <a:r>
              <a:rPr sz="2000" b="1" spc="-5" dirty="0">
                <a:latin typeface="Arial"/>
                <a:cs typeface="Arial"/>
              </a:rPr>
              <a:t>i--)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{...}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628" y="1943480"/>
            <a:ext cx="4126865" cy="308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48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expr1 </a:t>
            </a:r>
            <a:r>
              <a:rPr sz="1800" b="1" dirty="0">
                <a:latin typeface="Arial"/>
                <a:cs typeface="Arial"/>
              </a:rPr>
              <a:t>is omitted: loop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index  </a:t>
            </a:r>
            <a:r>
              <a:rPr sz="1800" b="1" spc="-5" dirty="0">
                <a:latin typeface="Arial"/>
                <a:cs typeface="Arial"/>
              </a:rPr>
              <a:t>should </a:t>
            </a:r>
            <a:r>
              <a:rPr sz="1800" b="1" dirty="0">
                <a:latin typeface="Arial"/>
                <a:cs typeface="Arial"/>
              </a:rPr>
              <a:t>be initialized </a:t>
            </a:r>
            <a:r>
              <a:rPr sz="1800" b="1" spc="-5" dirty="0">
                <a:latin typeface="Arial"/>
                <a:cs typeface="Arial"/>
              </a:rPr>
              <a:t>before entry 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3968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6600CC"/>
                </a:solidFill>
                <a:latin typeface="Arial"/>
                <a:cs typeface="Arial"/>
              </a:rPr>
              <a:t>expr3 </a:t>
            </a:r>
            <a:r>
              <a:rPr sz="1800" b="1" dirty="0">
                <a:latin typeface="Arial"/>
                <a:cs typeface="Arial"/>
              </a:rPr>
              <a:t>is omitted, loop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index  should be </a:t>
            </a:r>
            <a:r>
              <a:rPr sz="1800" b="1" spc="-5" dirty="0">
                <a:latin typeface="Arial"/>
                <a:cs typeface="Arial"/>
              </a:rPr>
              <a:t>incremented </a:t>
            </a:r>
            <a:r>
              <a:rPr sz="1800" b="1" dirty="0">
                <a:latin typeface="Arial"/>
                <a:cs typeface="Arial"/>
              </a:rPr>
              <a:t>inside the  loop.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When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expr2 </a:t>
            </a:r>
            <a:r>
              <a:rPr sz="1800" b="1" dirty="0">
                <a:latin typeface="Arial"/>
                <a:cs typeface="Arial"/>
              </a:rPr>
              <a:t>is omitted, loop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becomes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infinite loop </a:t>
            </a:r>
            <a:r>
              <a:rPr sz="1800" b="1" spc="-5" dirty="0">
                <a:latin typeface="Arial"/>
                <a:cs typeface="Arial"/>
              </a:rPr>
              <a:t>unless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break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occurs </a:t>
            </a:r>
            <a:r>
              <a:rPr sz="1800" b="1" dirty="0">
                <a:latin typeface="Arial"/>
                <a:cs typeface="Arial"/>
              </a:rPr>
              <a:t>inside 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222" y="5014721"/>
            <a:ext cx="3744595" cy="36893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expr1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initialization</a:t>
            </a:r>
            <a:r>
              <a:rPr sz="18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3300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22" y="5446014"/>
            <a:ext cx="374459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expr2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: loop repetition</a:t>
            </a:r>
            <a:r>
              <a:rPr sz="1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22" y="5877305"/>
            <a:ext cx="374459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6600CC"/>
                </a:solidFill>
                <a:latin typeface="Arial"/>
                <a:cs typeface="Arial"/>
              </a:rPr>
              <a:t>expr3 </a:t>
            </a:r>
            <a:r>
              <a:rPr sz="1800" b="1" dirty="0">
                <a:solidFill>
                  <a:srgbClr val="6600CC"/>
                </a:solidFill>
                <a:latin typeface="Arial"/>
                <a:cs typeface="Arial"/>
              </a:rPr>
              <a:t>: update</a:t>
            </a:r>
            <a:r>
              <a:rPr sz="1800" b="1" spc="5" dirty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600CC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461009"/>
            <a:ext cx="4502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for</a:t>
            </a:r>
            <a:r>
              <a:rPr sz="4400" spc="-70" dirty="0"/>
              <a:t> </a:t>
            </a:r>
            <a:r>
              <a:rPr sz="4400" dirty="0"/>
              <a:t>Statement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1341119"/>
            <a:ext cx="8071104" cy="511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4798314"/>
            <a:ext cx="9143365" cy="0"/>
          </a:xfrm>
          <a:custGeom>
            <a:avLst/>
            <a:gdLst/>
            <a:ahLst/>
            <a:cxnLst/>
            <a:rect l="l" t="t" r="r" b="b"/>
            <a:pathLst>
              <a:path w="9143365">
                <a:moveTo>
                  <a:pt x="0" y="0"/>
                </a:moveTo>
                <a:lnTo>
                  <a:pt x="9143238" y="0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4508753"/>
            <a:ext cx="9143365" cy="289560"/>
          </a:xfrm>
          <a:custGeom>
            <a:avLst/>
            <a:gdLst/>
            <a:ahLst/>
            <a:cxnLst/>
            <a:rect l="l" t="t" r="r" b="b"/>
            <a:pathLst>
              <a:path w="9143365" h="289560">
                <a:moveTo>
                  <a:pt x="9143238" y="0"/>
                </a:moveTo>
                <a:lnTo>
                  <a:pt x="0" y="0"/>
                </a:lnTo>
                <a:lnTo>
                  <a:pt x="0" y="289560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461009"/>
            <a:ext cx="4502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for</a:t>
            </a:r>
            <a:r>
              <a:rPr sz="4400" spc="-70" dirty="0"/>
              <a:t> </a:t>
            </a:r>
            <a:r>
              <a:rPr sz="4400" dirty="0"/>
              <a:t>Statement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1575308"/>
            <a:ext cx="636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Print </a:t>
            </a:r>
            <a:r>
              <a:rPr sz="1800" b="1" spc="-5" dirty="0">
                <a:latin typeface="Arial"/>
                <a:cs typeface="Arial"/>
              </a:rPr>
              <a:t>all </a:t>
            </a:r>
            <a:r>
              <a:rPr sz="1800" b="1" dirty="0">
                <a:latin typeface="Arial"/>
                <a:cs typeface="Arial"/>
              </a:rPr>
              <a:t>numbers between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100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-5" dirty="0">
                <a:latin typeface="Arial"/>
                <a:cs typeface="Arial"/>
              </a:rPr>
              <a:t>are divisible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1988819"/>
            <a:ext cx="6048755" cy="4104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5526" y="1989582"/>
            <a:ext cx="2036445" cy="424942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125031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42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49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70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77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84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91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98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740486"/>
            <a:ext cx="67062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for </a:t>
            </a:r>
            <a:r>
              <a:rPr sz="3600" spc="-5" dirty="0"/>
              <a:t>Statement: </a:t>
            </a:r>
            <a:r>
              <a:rPr sz="3600" b="1" dirty="0">
                <a:latin typeface="Arial"/>
                <a:cs typeface="Arial"/>
              </a:rPr>
              <a:t>Nested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1719834"/>
            <a:ext cx="537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the output of the following code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715" y="2371344"/>
            <a:ext cx="4341876" cy="2994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6870" y="2925317"/>
            <a:ext cx="2359660" cy="2032000"/>
          </a:xfrm>
          <a:custGeom>
            <a:avLst/>
            <a:gdLst/>
            <a:ahLst/>
            <a:cxnLst/>
            <a:rect l="l" t="t" r="r" b="b"/>
            <a:pathLst>
              <a:path w="2359659" h="2032000">
                <a:moveTo>
                  <a:pt x="0" y="2031491"/>
                </a:moveTo>
                <a:lnTo>
                  <a:pt x="2359152" y="2031491"/>
                </a:lnTo>
                <a:lnTo>
                  <a:pt x="2359152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6870" y="2925317"/>
            <a:ext cx="2359660" cy="2032000"/>
          </a:xfrm>
          <a:custGeom>
            <a:avLst/>
            <a:gdLst/>
            <a:ahLst/>
            <a:cxnLst/>
            <a:rect l="l" t="t" r="r" b="b"/>
            <a:pathLst>
              <a:path w="2359659" h="2032000">
                <a:moveTo>
                  <a:pt x="0" y="2031491"/>
                </a:moveTo>
                <a:lnTo>
                  <a:pt x="2359152" y="2031491"/>
                </a:lnTo>
                <a:lnTo>
                  <a:pt x="2359152" y="0"/>
                </a:lnTo>
                <a:lnTo>
                  <a:pt x="0" y="0"/>
                </a:lnTo>
                <a:lnTo>
                  <a:pt x="0" y="203149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15102" y="2951429"/>
            <a:ext cx="83946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1435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435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435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435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4350" algn="l"/>
              </a:tabLst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=2	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14350" algn="l"/>
              </a:tabLst>
            </a:pP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740486"/>
            <a:ext cx="67062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for </a:t>
            </a:r>
            <a:r>
              <a:rPr sz="3600" spc="-5" dirty="0"/>
              <a:t>Statement: </a:t>
            </a:r>
            <a:r>
              <a:rPr sz="3600" b="1" dirty="0">
                <a:latin typeface="Arial"/>
                <a:cs typeface="Arial"/>
              </a:rPr>
              <a:t>Nested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Loop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7" y="2240279"/>
            <a:ext cx="2179320" cy="215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687" y="2168651"/>
            <a:ext cx="1677924" cy="2397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31" y="2267711"/>
            <a:ext cx="2089404" cy="2061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9831" y="2267711"/>
            <a:ext cx="2089785" cy="206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4154" algn="ctr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224154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***</a:t>
            </a:r>
            <a:endParaRPr sz="3200">
              <a:latin typeface="Arial"/>
              <a:cs typeface="Arial"/>
            </a:endParaRPr>
          </a:p>
          <a:p>
            <a:pPr marL="224154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*****</a:t>
            </a:r>
            <a:endParaRPr sz="3200">
              <a:latin typeface="Arial"/>
              <a:cs typeface="Arial"/>
            </a:endParaRPr>
          </a:p>
          <a:p>
            <a:pPr marL="337185"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*******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3074" y="4501134"/>
            <a:ext cx="287020" cy="368935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3723" y="2249423"/>
            <a:ext cx="2179320" cy="2151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1448" y="2177795"/>
            <a:ext cx="1677924" cy="2397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0967" y="2276855"/>
            <a:ext cx="2089404" cy="2061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0967" y="2276855"/>
            <a:ext cx="2089785" cy="20624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latin typeface="Arial"/>
                <a:cs typeface="Arial"/>
              </a:rPr>
              <a:t>*</a:t>
            </a:r>
            <a:endParaRPr sz="3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***</a:t>
            </a:r>
            <a:endParaRPr sz="3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*****</a:t>
            </a:r>
            <a:endParaRPr sz="3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*******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2582" y="4501134"/>
            <a:ext cx="288290" cy="368935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6384" y="2318004"/>
            <a:ext cx="2250948" cy="2026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8679" y="2276855"/>
            <a:ext cx="1516379" cy="2183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3628" y="2345435"/>
            <a:ext cx="2161031" cy="19370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3628" y="2345435"/>
            <a:ext cx="2161540" cy="19373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Arial"/>
                <a:cs typeface="Arial"/>
              </a:rPr>
              <a:t>*********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*******</a:t>
            </a:r>
            <a:endParaRPr sz="24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*****</a:t>
            </a:r>
            <a:endParaRPr sz="240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***</a:t>
            </a:r>
            <a:endParaRPr sz="2400">
              <a:latin typeface="Arial"/>
              <a:cs typeface="Arial"/>
            </a:endParaRPr>
          </a:p>
          <a:p>
            <a:pPr marL="6800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6870" y="4427982"/>
            <a:ext cx="288290" cy="370840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0671" y="2322576"/>
            <a:ext cx="2106168" cy="2028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3804" y="2281427"/>
            <a:ext cx="1516379" cy="21838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7916" y="2350007"/>
            <a:ext cx="2016252" cy="19385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47916" y="2350007"/>
            <a:ext cx="2016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Arial"/>
                <a:cs typeface="Arial"/>
              </a:rPr>
              <a:t>*********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*******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*****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***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8006" y="4367021"/>
            <a:ext cx="289560" cy="367665"/>
          </a:xfrm>
          <a:prstGeom prst="rect">
            <a:avLst/>
          </a:prstGeom>
          <a:solidFill>
            <a:srgbClr val="333399"/>
          </a:solidFill>
          <a:ln w="25907">
            <a:solidFill>
              <a:srgbClr val="22226E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590" y="1719834"/>
            <a:ext cx="541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to display the following outputs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6666" y="5157978"/>
            <a:ext cx="935990" cy="864235"/>
          </a:xfrm>
          <a:custGeom>
            <a:avLst/>
            <a:gdLst/>
            <a:ahLst/>
            <a:cxnLst/>
            <a:rect l="l" t="t" r="r" b="b"/>
            <a:pathLst>
              <a:path w="935989" h="864235">
                <a:moveTo>
                  <a:pt x="0" y="864108"/>
                </a:moveTo>
                <a:lnTo>
                  <a:pt x="467868" y="0"/>
                </a:lnTo>
                <a:lnTo>
                  <a:pt x="935735" y="864108"/>
                </a:lnTo>
                <a:lnTo>
                  <a:pt x="0" y="864108"/>
                </a:lnTo>
                <a:close/>
              </a:path>
            </a:pathLst>
          </a:custGeom>
          <a:ln w="25908">
            <a:solidFill>
              <a:srgbClr val="00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0461" y="5084826"/>
            <a:ext cx="937260" cy="866140"/>
          </a:xfrm>
          <a:custGeom>
            <a:avLst/>
            <a:gdLst/>
            <a:ahLst/>
            <a:cxnLst/>
            <a:rect l="l" t="t" r="r" b="b"/>
            <a:pathLst>
              <a:path w="937260" h="866139">
                <a:moveTo>
                  <a:pt x="937260" y="0"/>
                </a:moveTo>
                <a:lnTo>
                  <a:pt x="468629" y="865632"/>
                </a:lnTo>
                <a:lnTo>
                  <a:pt x="0" y="0"/>
                </a:lnTo>
                <a:lnTo>
                  <a:pt x="937260" y="0"/>
                </a:lnTo>
                <a:close/>
              </a:path>
            </a:pathLst>
          </a:custGeom>
          <a:ln w="25908">
            <a:solidFill>
              <a:srgbClr val="00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97707" y="5138928"/>
            <a:ext cx="119034" cy="1034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9429" y="515797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5995" y="6054854"/>
            <a:ext cx="1107960" cy="1190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59429" y="609371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7998" y="0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3804" y="5123688"/>
            <a:ext cx="1120140" cy="10500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59429" y="5157978"/>
            <a:ext cx="1008380" cy="935355"/>
          </a:xfrm>
          <a:custGeom>
            <a:avLst/>
            <a:gdLst/>
            <a:ahLst/>
            <a:cxnLst/>
            <a:rect l="l" t="t" r="r" b="b"/>
            <a:pathLst>
              <a:path w="1008379" h="935354">
                <a:moveTo>
                  <a:pt x="0" y="0"/>
                </a:moveTo>
                <a:lnTo>
                  <a:pt x="1007998" y="935037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74992" y="5138928"/>
            <a:ext cx="119034" cy="10348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6714" y="515797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93280" y="5119080"/>
            <a:ext cx="1107960" cy="1190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6714" y="5157978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7999" y="0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74992" y="5123688"/>
            <a:ext cx="1120140" cy="10500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36714" y="5157978"/>
            <a:ext cx="1008380" cy="935355"/>
          </a:xfrm>
          <a:custGeom>
            <a:avLst/>
            <a:gdLst/>
            <a:ahLst/>
            <a:cxnLst/>
            <a:rect l="l" t="t" r="r" b="b"/>
            <a:pathLst>
              <a:path w="1008379" h="935354">
                <a:moveTo>
                  <a:pt x="1007999" y="0"/>
                </a:moveTo>
                <a:lnTo>
                  <a:pt x="0" y="935037"/>
                </a:lnTo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677" y="531952"/>
            <a:ext cx="3321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do-while</a:t>
            </a:r>
            <a:r>
              <a:rPr sz="4400" spc="-80" dirty="0"/>
              <a:t> </a:t>
            </a:r>
            <a:r>
              <a:rPr sz="4400" dirty="0"/>
              <a:t>loop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594" y="1701545"/>
            <a:ext cx="4572000" cy="1015365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 marR="3187065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latin typeface="Arial"/>
                <a:cs typeface="Arial"/>
              </a:rPr>
              <a:t>do  </a:t>
            </a:r>
            <a:r>
              <a:rPr sz="2000" b="1" dirty="0">
                <a:latin typeface="Arial"/>
                <a:cs typeface="Arial"/>
              </a:rPr>
              <a:t>statemen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while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(expression);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78963"/>
            <a:ext cx="90690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latin typeface="Arial"/>
                <a:cs typeface="Arial"/>
              </a:rPr>
              <a:t>Statement is </a:t>
            </a:r>
            <a:r>
              <a:rPr sz="2400" b="1" spc="-5" dirty="0">
                <a:latin typeface="Arial"/>
                <a:cs typeface="Arial"/>
              </a:rPr>
              <a:t>executed </a:t>
            </a:r>
            <a:r>
              <a:rPr sz="2400" b="1" dirty="0">
                <a:latin typeface="Arial"/>
                <a:cs typeface="Arial"/>
              </a:rPr>
              <a:t>first, and then </a:t>
            </a:r>
            <a:r>
              <a:rPr sz="2400" b="1" spc="-5" dirty="0">
                <a:latin typeface="Arial"/>
                <a:cs typeface="Arial"/>
              </a:rPr>
              <a:t>expression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evaluated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5" dirty="0">
                <a:latin typeface="Arial"/>
                <a:cs typeface="Arial"/>
              </a:rPr>
              <a:t>expression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TRUE, </a:t>
            </a:r>
            <a:r>
              <a:rPr sz="2400" b="1" dirty="0">
                <a:latin typeface="Arial"/>
                <a:cs typeface="Arial"/>
              </a:rPr>
              <a:t>the statement is </a:t>
            </a:r>
            <a:r>
              <a:rPr sz="2400" b="1" spc="-5" dirty="0">
                <a:latin typeface="Arial"/>
                <a:cs typeface="Arial"/>
              </a:rPr>
              <a:t>executed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5" dirty="0">
                <a:latin typeface="Arial"/>
                <a:cs typeface="Arial"/>
              </a:rPr>
              <a:t>expression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30" dirty="0">
                <a:latin typeface="Arial"/>
                <a:cs typeface="Arial"/>
              </a:rPr>
              <a:t>FALSE, </a:t>
            </a:r>
            <a:r>
              <a:rPr sz="2400" b="1" dirty="0">
                <a:latin typeface="Arial"/>
                <a:cs typeface="Arial"/>
              </a:rPr>
              <a:t>the loop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terminates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general, </a:t>
            </a:r>
            <a:r>
              <a:rPr sz="2400" b="1" dirty="0">
                <a:latin typeface="Arial"/>
                <a:cs typeface="Arial"/>
              </a:rPr>
              <a:t>do-while loops </a:t>
            </a:r>
            <a:r>
              <a:rPr sz="2400" b="1" spc="-5" dirty="0">
                <a:latin typeface="Arial"/>
                <a:cs typeface="Arial"/>
              </a:rPr>
              <a:t>are less frequently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8677" y="531952"/>
            <a:ext cx="3321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do-while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loop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636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Print </a:t>
            </a:r>
            <a:r>
              <a:rPr sz="1800" b="1" spc="-5" dirty="0">
                <a:latin typeface="Arial"/>
                <a:cs typeface="Arial"/>
              </a:rPr>
              <a:t>all </a:t>
            </a:r>
            <a:r>
              <a:rPr sz="1800" b="1" dirty="0">
                <a:latin typeface="Arial"/>
                <a:cs typeface="Arial"/>
              </a:rPr>
              <a:t>numbers between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100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-5" dirty="0">
                <a:latin typeface="Arial"/>
                <a:cs typeface="Arial"/>
              </a:rPr>
              <a:t>are divisible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416" y="2350007"/>
            <a:ext cx="7059168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097" y="531952"/>
            <a:ext cx="4999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Example: while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loop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635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Write a c </a:t>
            </a:r>
            <a:r>
              <a:rPr sz="1800" b="1" dirty="0">
                <a:latin typeface="Arial"/>
                <a:cs typeface="Arial"/>
              </a:rPr>
              <a:t>program to find out </a:t>
            </a:r>
            <a:r>
              <a:rPr sz="1800" b="1" spc="-5" dirty="0">
                <a:latin typeface="Arial"/>
                <a:cs typeface="Arial"/>
              </a:rPr>
              <a:t>sum </a:t>
            </a:r>
            <a:r>
              <a:rPr sz="1800" b="1" dirty="0">
                <a:latin typeface="Arial"/>
                <a:cs typeface="Arial"/>
              </a:rPr>
              <a:t>of digit of </a:t>
            </a: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1988819"/>
            <a:ext cx="7705343" cy="4421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 for</a:t>
            </a:r>
            <a:r>
              <a:rPr spc="-7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635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Write a c </a:t>
            </a:r>
            <a:r>
              <a:rPr sz="1800" b="1" dirty="0">
                <a:latin typeface="Arial"/>
                <a:cs typeface="Arial"/>
              </a:rPr>
              <a:t>program to find out </a:t>
            </a:r>
            <a:r>
              <a:rPr sz="1800" b="1" spc="-5" dirty="0">
                <a:latin typeface="Arial"/>
                <a:cs typeface="Arial"/>
              </a:rPr>
              <a:t>sum </a:t>
            </a:r>
            <a:r>
              <a:rPr sz="1800" b="1" dirty="0">
                <a:latin typeface="Arial"/>
                <a:cs typeface="Arial"/>
              </a:rPr>
              <a:t>of digit of </a:t>
            </a:r>
            <a:r>
              <a:rPr sz="1800" b="1" spc="-10" dirty="0">
                <a:latin typeface="Arial"/>
                <a:cs typeface="Arial"/>
              </a:rPr>
              <a:t>given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1988820"/>
            <a:ext cx="7129272" cy="439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9678" y="563371"/>
            <a:ext cx="3408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Loop : </a:t>
            </a:r>
            <a:r>
              <a:rPr spc="-5" dirty="0"/>
              <a:t>While</a:t>
            </a:r>
            <a:r>
              <a:rPr spc="-105" dirty="0"/>
              <a:t> </a:t>
            </a:r>
            <a:r>
              <a:rPr spc="-5" dirty="0"/>
              <a:t>Loop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54" y="2445511"/>
            <a:ext cx="223520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5" dirty="0">
                <a:latin typeface="Arial"/>
                <a:cs typeface="Arial"/>
              </a:rPr>
              <a:t>condition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93700" marR="508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"/>
                <a:cs typeface="Arial"/>
              </a:rPr>
              <a:t>statement(s);  update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statement;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0371" y="1915667"/>
            <a:ext cx="2200655" cy="317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0" dirty="0"/>
              <a:t>Abdallah</a:t>
            </a:r>
            <a:r>
              <a:rPr spc="-55" dirty="0"/>
              <a:t> </a:t>
            </a:r>
            <a:r>
              <a:rPr dirty="0"/>
              <a:t>Karakra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/>
              <a:t>2018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985" y="531952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493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Convert </a:t>
            </a:r>
            <a:r>
              <a:rPr sz="1800" b="1" dirty="0">
                <a:latin typeface="Arial"/>
                <a:cs typeface="Arial"/>
              </a:rPr>
              <a:t>the following </a:t>
            </a:r>
            <a:r>
              <a:rPr sz="1800" b="1" spc="5" dirty="0"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loop to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22" y="2061210"/>
            <a:ext cx="4572000" cy="175450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int </a:t>
            </a:r>
            <a:r>
              <a:rPr sz="1800" dirty="0">
                <a:latin typeface="Arial"/>
                <a:cs typeface="Arial"/>
              </a:rPr>
              <a:t>x = </a:t>
            </a:r>
            <a:r>
              <a:rPr sz="1800" spc="-5" dirty="0">
                <a:latin typeface="Arial"/>
                <a:cs typeface="Arial"/>
              </a:rPr>
              <a:t>5;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( x &lt; </a:t>
            </a:r>
            <a:r>
              <a:rPr sz="1800" spc="-5" dirty="0">
                <a:latin typeface="Arial"/>
                <a:cs typeface="Arial"/>
              </a:rPr>
              <a:t>50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70534" marR="270256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ntf</a:t>
            </a:r>
            <a:r>
              <a:rPr sz="1800" spc="-5" dirty="0">
                <a:latin typeface="Arial"/>
                <a:cs typeface="Arial"/>
              </a:rPr>
              <a:t>("</a:t>
            </a:r>
            <a:r>
              <a:rPr sz="1800" spc="-15" dirty="0">
                <a:latin typeface="Arial"/>
                <a:cs typeface="Arial"/>
              </a:rPr>
              <a:t>%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);  </a:t>
            </a:r>
            <a:r>
              <a:rPr sz="1800" spc="-5" dirty="0">
                <a:latin typeface="Arial"/>
                <a:cs typeface="Arial"/>
              </a:rPr>
              <a:t>x++;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22" y="3934205"/>
            <a:ext cx="4572000" cy="922019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216535" marR="2226310" indent="-1270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for (x = </a:t>
            </a:r>
            <a:r>
              <a:rPr sz="1800" spc="-5" dirty="0">
                <a:latin typeface="Arial"/>
                <a:cs typeface="Arial"/>
              </a:rPr>
              <a:t>5; </a:t>
            </a:r>
            <a:r>
              <a:rPr sz="1800" dirty="0">
                <a:latin typeface="Arial"/>
                <a:cs typeface="Arial"/>
              </a:rPr>
              <a:t>x &lt; </a:t>
            </a:r>
            <a:r>
              <a:rPr sz="1800" spc="-5" dirty="0">
                <a:latin typeface="Arial"/>
                <a:cs typeface="Arial"/>
              </a:rPr>
              <a:t>50;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x++)  printf("%d",x);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985" y="531952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472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Convert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following for loop to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spc="5" dirty="0">
                <a:latin typeface="Arial"/>
                <a:cs typeface="Arial"/>
              </a:rPr>
              <a:t>while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797" y="2279142"/>
            <a:ext cx="4572000" cy="646430"/>
          </a:xfrm>
          <a:prstGeom prst="rect">
            <a:avLst/>
          </a:prstGeom>
          <a:ln w="25907">
            <a:solidFill>
              <a:srgbClr val="33339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for (x = </a:t>
            </a:r>
            <a:r>
              <a:rPr sz="1800" spc="-5" dirty="0">
                <a:latin typeface="Arial"/>
                <a:cs typeface="Arial"/>
              </a:rPr>
              <a:t>50; </a:t>
            </a:r>
            <a:r>
              <a:rPr sz="1800" dirty="0">
                <a:latin typeface="Arial"/>
                <a:cs typeface="Arial"/>
              </a:rPr>
              <a:t>x &gt; </a:t>
            </a:r>
            <a:r>
              <a:rPr sz="1800" spc="-5" dirty="0">
                <a:latin typeface="Arial"/>
                <a:cs typeface="Arial"/>
              </a:rPr>
              <a:t>5;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x--)</a:t>
            </a:r>
            <a:endParaRPr sz="18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printf("%d",x);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22" y="3070098"/>
            <a:ext cx="4572000" cy="175450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10" dirty="0">
                <a:latin typeface="Arial"/>
                <a:cs typeface="Arial"/>
              </a:rPr>
              <a:t> 50;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( x &gt;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5)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printf("%d",x);</a:t>
            </a:r>
            <a:endParaRPr sz="180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x--;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985" y="531952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538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the output of the following code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687" y="2069592"/>
            <a:ext cx="5955792" cy="440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695" y="2133600"/>
            <a:ext cx="5777484" cy="422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645" y="2114550"/>
            <a:ext cx="5815965" cy="4267200"/>
          </a:xfrm>
          <a:custGeom>
            <a:avLst/>
            <a:gdLst/>
            <a:ahLst/>
            <a:cxnLst/>
            <a:rect l="l" t="t" r="r" b="b"/>
            <a:pathLst>
              <a:path w="5815965" h="4267200">
                <a:moveTo>
                  <a:pt x="0" y="4267200"/>
                </a:moveTo>
                <a:lnTo>
                  <a:pt x="5815584" y="4267200"/>
                </a:lnTo>
                <a:lnTo>
                  <a:pt x="5815584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44234" y="3574541"/>
            <a:ext cx="1442085" cy="646430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6565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Outp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985" y="531952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1656079"/>
            <a:ext cx="538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5" dirty="0">
                <a:latin typeface="Arial"/>
                <a:cs typeface="Arial"/>
              </a:rPr>
              <a:t>would </a:t>
            </a:r>
            <a:r>
              <a:rPr sz="1800" b="1" dirty="0">
                <a:latin typeface="Arial"/>
                <a:cs typeface="Arial"/>
              </a:rPr>
              <a:t>be the output of the following code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452" y="1924811"/>
            <a:ext cx="4985004" cy="415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59" y="1988820"/>
            <a:ext cx="4806696" cy="397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409" y="1969770"/>
            <a:ext cx="4845050" cy="4014470"/>
          </a:xfrm>
          <a:custGeom>
            <a:avLst/>
            <a:gdLst/>
            <a:ahLst/>
            <a:cxnLst/>
            <a:rect l="l" t="t" r="r" b="b"/>
            <a:pathLst>
              <a:path w="4845050" h="4014470">
                <a:moveTo>
                  <a:pt x="0" y="4014216"/>
                </a:moveTo>
                <a:lnTo>
                  <a:pt x="4844796" y="4014216"/>
                </a:lnTo>
                <a:lnTo>
                  <a:pt x="4844796" y="0"/>
                </a:lnTo>
                <a:lnTo>
                  <a:pt x="0" y="0"/>
                </a:lnTo>
                <a:lnTo>
                  <a:pt x="0" y="40142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7826" y="2422398"/>
            <a:ext cx="1440180" cy="3415665"/>
          </a:xfrm>
          <a:prstGeom prst="rect">
            <a:avLst/>
          </a:prstGeom>
          <a:solidFill>
            <a:srgbClr val="FFFFFF"/>
          </a:solidFill>
          <a:ln w="25907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10" dirty="0">
                <a:latin typeface="Arial"/>
                <a:cs typeface="Arial"/>
              </a:rPr>
              <a:t> 10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Hello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432" y="501687"/>
            <a:ext cx="419544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sz="4650" b="1" i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4879" y="1193291"/>
            <a:ext cx="4166870" cy="0"/>
          </a:xfrm>
          <a:custGeom>
            <a:avLst/>
            <a:gdLst/>
            <a:ahLst/>
            <a:cxnLst/>
            <a:rect l="l" t="t" r="r" b="b"/>
            <a:pathLst>
              <a:path w="4166870">
                <a:moveTo>
                  <a:pt x="0" y="0"/>
                </a:moveTo>
                <a:lnTo>
                  <a:pt x="4166616" y="0"/>
                </a:lnTo>
              </a:path>
            </a:pathLst>
          </a:custGeom>
          <a:ln w="5943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063" y="1656079"/>
            <a:ext cx="89814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range from user and print </a:t>
            </a:r>
            <a:r>
              <a:rPr sz="1800" b="1" spc="-5" dirty="0">
                <a:latin typeface="Arial"/>
                <a:cs typeface="Arial"/>
              </a:rPr>
              <a:t>all </a:t>
            </a:r>
            <a:r>
              <a:rPr sz="1800" b="1" dirty="0">
                <a:latin typeface="Arial"/>
                <a:cs typeface="Arial"/>
              </a:rPr>
              <a:t>the magic numbers in that range.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number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 magical if </a:t>
            </a:r>
            <a:r>
              <a:rPr sz="1800" b="1" spc="-5" dirty="0">
                <a:latin typeface="Arial"/>
                <a:cs typeface="Arial"/>
              </a:rPr>
              <a:t>repeated </a:t>
            </a:r>
            <a:r>
              <a:rPr sz="1800" b="1" dirty="0">
                <a:latin typeface="Arial"/>
                <a:cs typeface="Arial"/>
              </a:rPr>
              <a:t>adding of its digit </a:t>
            </a:r>
            <a:r>
              <a:rPr sz="1800" b="1" spc="-10" dirty="0">
                <a:latin typeface="Arial"/>
                <a:cs typeface="Arial"/>
              </a:rPr>
              <a:t>gives </a:t>
            </a:r>
            <a:r>
              <a:rPr sz="1800" b="1" spc="-5" dirty="0">
                <a:latin typeface="Arial"/>
                <a:cs typeface="Arial"/>
              </a:rPr>
              <a:t>1. Example 19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magical as 1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9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10,  1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0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hence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magical.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So is </a:t>
            </a:r>
            <a:r>
              <a:rPr sz="1800" b="1" spc="-5" dirty="0">
                <a:latin typeface="Arial"/>
                <a:cs typeface="Arial"/>
              </a:rPr>
              <a:t>991 as 9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9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19, 1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9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10, 1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0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However 224 </a:t>
            </a:r>
            <a:r>
              <a:rPr sz="1800" b="1" dirty="0">
                <a:latin typeface="Arial"/>
                <a:cs typeface="Arial"/>
              </a:rPr>
              <a:t>is not.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617" y="3429761"/>
            <a:ext cx="230441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104894"/>
            <a:ext cx="8866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 </a:t>
            </a:r>
            <a:r>
              <a:rPr sz="1800" b="1" spc="-5" dirty="0">
                <a:latin typeface="Arial"/>
                <a:cs typeface="Arial"/>
              </a:rPr>
              <a:t>a range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5" dirty="0">
                <a:latin typeface="Arial"/>
                <a:cs typeface="Arial"/>
              </a:rPr>
              <a:t>user </a:t>
            </a:r>
            <a:r>
              <a:rPr sz="1800" b="1" dirty="0">
                <a:latin typeface="Arial"/>
                <a:cs typeface="Arial"/>
              </a:rPr>
              <a:t>and print </a:t>
            </a:r>
            <a:r>
              <a:rPr sz="1800" b="1" spc="-5" dirty="0">
                <a:latin typeface="Arial"/>
                <a:cs typeface="Arial"/>
              </a:rPr>
              <a:t>all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narcissistic </a:t>
            </a:r>
            <a:r>
              <a:rPr sz="1800" b="1" dirty="0">
                <a:latin typeface="Arial"/>
                <a:cs typeface="Arial"/>
              </a:rPr>
              <a:t>number in that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range.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Hint: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number is </a:t>
            </a:r>
            <a:r>
              <a:rPr sz="1800" b="1" spc="-5" dirty="0">
                <a:latin typeface="Arial"/>
                <a:cs typeface="Arial"/>
              </a:rPr>
              <a:t>called narcissistic </a:t>
            </a:r>
            <a:r>
              <a:rPr sz="1800" b="1" dirty="0">
                <a:latin typeface="Arial"/>
                <a:cs typeface="Arial"/>
              </a:rPr>
              <a:t>if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dirty="0">
                <a:latin typeface="Arial"/>
                <a:cs typeface="Arial"/>
              </a:rPr>
              <a:t>of its digits </a:t>
            </a:r>
            <a:r>
              <a:rPr sz="1800" b="1" spc="-5" dirty="0">
                <a:latin typeface="Arial"/>
                <a:cs typeface="Arial"/>
              </a:rPr>
              <a:t>raised </a:t>
            </a:r>
            <a:r>
              <a:rPr sz="1800" b="1" dirty="0">
                <a:latin typeface="Arial"/>
                <a:cs typeface="Arial"/>
              </a:rPr>
              <a:t>to the </a:t>
            </a:r>
            <a:r>
              <a:rPr sz="1800" b="1" spc="5" dirty="0">
                <a:latin typeface="Arial"/>
                <a:cs typeface="Arial"/>
              </a:rPr>
              <a:t>power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 number of digits equals the </a:t>
            </a:r>
            <a:r>
              <a:rPr sz="1800" b="1" spc="-15" dirty="0">
                <a:latin typeface="Arial"/>
                <a:cs typeface="Arial"/>
              </a:rPr>
              <a:t>number. </a:t>
            </a:r>
            <a:r>
              <a:rPr sz="1800" b="1" spc="-5" dirty="0">
                <a:latin typeface="Arial"/>
                <a:cs typeface="Arial"/>
              </a:rPr>
              <a:t>Example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153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a narcissistic </a:t>
            </a:r>
            <a:r>
              <a:rPr sz="1800" b="1" dirty="0">
                <a:latin typeface="Arial"/>
                <a:cs typeface="Arial"/>
              </a:rPr>
              <a:t>number since  </a:t>
            </a:r>
            <a:r>
              <a:rPr sz="1800" b="1" spc="-5" dirty="0">
                <a:latin typeface="Arial"/>
                <a:cs typeface="Arial"/>
              </a:rPr>
              <a:t>1^3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5^3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3^3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125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27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153. 1634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1^4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6^4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3^4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4^4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617" y="5517641"/>
            <a:ext cx="230441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Answer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432" y="501687"/>
            <a:ext cx="4195445" cy="733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50" b="1" i="1" spc="-125" dirty="0">
                <a:solidFill>
                  <a:srgbClr val="C00000"/>
                </a:solidFill>
                <a:latin typeface="Arial"/>
                <a:cs typeface="Arial"/>
              </a:rPr>
              <a:t>Extra</a:t>
            </a:r>
            <a:r>
              <a:rPr sz="4650" b="1" i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650" b="1" i="1" spc="-130" dirty="0">
                <a:solidFill>
                  <a:srgbClr val="C00000"/>
                </a:solidFill>
                <a:latin typeface="Arial"/>
                <a:cs typeface="Arial"/>
              </a:rPr>
              <a:t>Exercises</a:t>
            </a:r>
            <a:endParaRPr sz="4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4879" y="1193291"/>
            <a:ext cx="4166870" cy="0"/>
          </a:xfrm>
          <a:custGeom>
            <a:avLst/>
            <a:gdLst/>
            <a:ahLst/>
            <a:cxnLst/>
            <a:rect l="l" t="t" r="r" b="b"/>
            <a:pathLst>
              <a:path w="4166870">
                <a:moveTo>
                  <a:pt x="0" y="0"/>
                </a:moveTo>
                <a:lnTo>
                  <a:pt x="4166616" y="0"/>
                </a:lnTo>
              </a:path>
            </a:pathLst>
          </a:custGeom>
          <a:ln w="5943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6" y="1656079"/>
            <a:ext cx="91560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that </a:t>
            </a:r>
            <a:r>
              <a:rPr sz="1800" b="1" spc="10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read </a:t>
            </a:r>
            <a:r>
              <a:rPr sz="1800" b="1" dirty="0">
                <a:latin typeface="Arial"/>
                <a:cs typeface="Arial"/>
              </a:rPr>
              <a:t>an </a:t>
            </a:r>
            <a:r>
              <a:rPr sz="1800" b="1" spc="-5" dirty="0">
                <a:latin typeface="Arial"/>
                <a:cs typeface="Arial"/>
              </a:rPr>
              <a:t>unspecified numbers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integers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5" dirty="0">
                <a:latin typeface="Arial"/>
                <a:cs typeface="Arial"/>
              </a:rPr>
              <a:t>keyboard,  determine how many </a:t>
            </a:r>
            <a:r>
              <a:rPr sz="1800" b="1" spc="-15" dirty="0">
                <a:latin typeface="Arial"/>
                <a:cs typeface="Arial"/>
              </a:rPr>
              <a:t>even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how many </a:t>
            </a:r>
            <a:r>
              <a:rPr sz="1800" b="1" dirty="0">
                <a:latin typeface="Arial"/>
                <a:cs typeface="Arial"/>
              </a:rPr>
              <a:t>odd numbers </a:t>
            </a:r>
            <a:r>
              <a:rPr sz="1800" b="1" spc="-15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been read.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dirty="0">
                <a:latin typeface="Arial"/>
                <a:cs typeface="Arial"/>
              </a:rPr>
              <a:t>compute the </a:t>
            </a:r>
            <a:r>
              <a:rPr sz="1800" b="1" spc="-10" dirty="0">
                <a:latin typeface="Arial"/>
                <a:cs typeface="Arial"/>
              </a:rPr>
              <a:t>average </a:t>
            </a:r>
            <a:r>
              <a:rPr sz="1800" b="1" dirty="0">
                <a:latin typeface="Arial"/>
                <a:cs typeface="Arial"/>
              </a:rPr>
              <a:t>of the </a:t>
            </a:r>
            <a:r>
              <a:rPr sz="1800" b="1" spc="-5" dirty="0">
                <a:latin typeface="Arial"/>
                <a:cs typeface="Arial"/>
              </a:rPr>
              <a:t>integers read.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 display the number of odd </a:t>
            </a:r>
            <a:r>
              <a:rPr sz="1800" b="1" spc="-5" dirty="0">
                <a:latin typeface="Arial"/>
                <a:cs typeface="Arial"/>
              </a:rPr>
              <a:t>integers, </a:t>
            </a:r>
            <a:r>
              <a:rPr sz="1800" b="1" dirty="0">
                <a:latin typeface="Arial"/>
                <a:cs typeface="Arial"/>
              </a:rPr>
              <a:t>the number of </a:t>
            </a:r>
            <a:r>
              <a:rPr sz="1800" b="1" spc="-15" dirty="0">
                <a:latin typeface="Arial"/>
                <a:cs typeface="Arial"/>
              </a:rPr>
              <a:t>even </a:t>
            </a:r>
            <a:r>
              <a:rPr sz="1800" b="1" spc="-5" dirty="0">
                <a:latin typeface="Arial"/>
                <a:cs typeface="Arial"/>
              </a:rPr>
              <a:t>integers; and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average.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Your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should </a:t>
            </a:r>
            <a:r>
              <a:rPr sz="1800" b="1" spc="-5" dirty="0">
                <a:latin typeface="Arial"/>
                <a:cs typeface="Arial"/>
              </a:rPr>
              <a:t>stop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spc="-5" dirty="0">
                <a:latin typeface="Arial"/>
                <a:cs typeface="Arial"/>
              </a:rPr>
              <a:t>user enters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617" y="3429761"/>
            <a:ext cx="2304415" cy="37084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0"/>
              </a:spcBef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Answer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603884"/>
            <a:ext cx="257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1557527"/>
            <a:ext cx="5765292" cy="3499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5238064"/>
            <a:ext cx="809117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“Success is the sum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small efforts, repeated day in and day</a:t>
            </a:r>
            <a:r>
              <a:rPr sz="2000" b="1" spc="-229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out.”</a:t>
            </a:r>
            <a:endParaRPr sz="20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Robert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Collier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88" y="4694171"/>
            <a:ext cx="8541385" cy="11277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515"/>
              </a:spcBef>
            </a:pPr>
            <a:r>
              <a:rPr sz="2500" b="1" i="1" spc="-55" dirty="0">
                <a:solidFill>
                  <a:srgbClr val="FF0000"/>
                </a:solidFill>
                <a:latin typeface="Arial"/>
                <a:cs typeface="Arial"/>
              </a:rPr>
              <a:t>References:</a:t>
            </a:r>
            <a:endParaRPr sz="2500">
              <a:latin typeface="Arial"/>
              <a:cs typeface="Arial"/>
            </a:endParaRPr>
          </a:p>
          <a:p>
            <a:pPr marL="82550">
              <a:lnSpc>
                <a:spcPts val="2460"/>
              </a:lnSpc>
              <a:spcBef>
                <a:spcPts val="340"/>
              </a:spcBef>
              <a:tabLst>
                <a:tab pos="5071745" algn="l"/>
              </a:tabLst>
            </a:pPr>
            <a:r>
              <a:rPr sz="2100" b="1" i="1" spc="-55" dirty="0">
                <a:latin typeface="Arial"/>
                <a:cs typeface="Arial"/>
              </a:rPr>
              <a:t>Problem Solving </a:t>
            </a:r>
            <a:r>
              <a:rPr sz="2100" b="1" i="1" spc="-70" dirty="0">
                <a:latin typeface="Arial"/>
                <a:cs typeface="Arial"/>
              </a:rPr>
              <a:t>&amp; </a:t>
            </a:r>
            <a:r>
              <a:rPr sz="2100" b="1" i="1" spc="-60" dirty="0">
                <a:latin typeface="Arial"/>
                <a:cs typeface="Arial"/>
              </a:rPr>
              <a:t>Program </a:t>
            </a:r>
            <a:r>
              <a:rPr sz="2100" b="1" i="1" spc="-55" dirty="0">
                <a:latin typeface="Arial"/>
                <a:cs typeface="Arial"/>
              </a:rPr>
              <a:t>Design</a:t>
            </a:r>
            <a:r>
              <a:rPr sz="2100" b="1" i="1" spc="114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in</a:t>
            </a:r>
            <a:r>
              <a:rPr sz="2100" b="1" i="1" spc="-20" dirty="0">
                <a:latin typeface="Arial"/>
                <a:cs typeface="Arial"/>
              </a:rPr>
              <a:t> </a:t>
            </a:r>
            <a:r>
              <a:rPr sz="2100" b="1" i="1" spc="-70" dirty="0">
                <a:latin typeface="Arial"/>
                <a:cs typeface="Arial"/>
              </a:rPr>
              <a:t>C	</a:t>
            </a:r>
            <a:r>
              <a:rPr sz="2100" b="1" i="1" spc="-55" dirty="0">
                <a:latin typeface="Arial"/>
                <a:cs typeface="Arial"/>
              </a:rPr>
              <a:t>(main</a:t>
            </a:r>
            <a:r>
              <a:rPr sz="2100" b="1" i="1" spc="-60" dirty="0">
                <a:latin typeface="Arial"/>
                <a:cs typeface="Arial"/>
              </a:rPr>
              <a:t> </a:t>
            </a:r>
            <a:r>
              <a:rPr sz="2100" b="1" i="1" spc="-45" dirty="0">
                <a:latin typeface="Arial"/>
                <a:cs typeface="Arial"/>
              </a:rPr>
              <a:t>reference)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100" b="1" i="1" spc="-55" dirty="0">
                <a:latin typeface="Arial"/>
                <a:cs typeface="Arial"/>
                <a:hlinkClick r:id="rId2"/>
              </a:rPr>
              <a:t>http://www.programmingsimplified.com/c-program-print-stars-pyramid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5411" y="547116"/>
            <a:ext cx="3528060" cy="4177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8739" y="6594929"/>
            <a:ext cx="156083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Saturday, </a:t>
            </a:r>
            <a:r>
              <a:rPr dirty="0"/>
              <a:t>July </a:t>
            </a:r>
            <a:r>
              <a:rPr spc="-5" dirty="0"/>
              <a:t>14,</a:t>
            </a:r>
            <a:r>
              <a:rPr spc="-60" dirty="0"/>
              <a:t> </a:t>
            </a:r>
            <a:r>
              <a:rPr spc="-5" dirty="0" smtClean="0"/>
              <a:t>201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8092" y="418845"/>
            <a:ext cx="5911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Loop : </a:t>
            </a:r>
            <a:r>
              <a:rPr spc="-5" dirty="0"/>
              <a:t>Counter Controlled</a:t>
            </a:r>
            <a:r>
              <a:rPr spc="-75" dirty="0"/>
              <a:t> </a:t>
            </a:r>
            <a:r>
              <a:rPr spc="-5" dirty="0"/>
              <a:t>While</a:t>
            </a:r>
          </a:p>
        </p:txBody>
      </p:sp>
      <p:sp>
        <p:nvSpPr>
          <p:cNvPr id="4" name="object 4"/>
          <p:cNvSpPr/>
          <p:nvPr/>
        </p:nvSpPr>
        <p:spPr>
          <a:xfrm>
            <a:off x="180594" y="893825"/>
            <a:ext cx="8641080" cy="5631180"/>
          </a:xfrm>
          <a:custGeom>
            <a:avLst/>
            <a:gdLst/>
            <a:ahLst/>
            <a:cxnLst/>
            <a:rect l="l" t="t" r="r" b="b"/>
            <a:pathLst>
              <a:path w="8641080" h="5631180">
                <a:moveTo>
                  <a:pt x="0" y="5631180"/>
                </a:moveTo>
                <a:lnTo>
                  <a:pt x="8641080" y="5631180"/>
                </a:lnTo>
                <a:lnTo>
                  <a:pt x="8641080" y="0"/>
                </a:lnTo>
                <a:lnTo>
                  <a:pt x="0" y="0"/>
                </a:lnTo>
                <a:lnTo>
                  <a:pt x="0" y="56311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94" y="893825"/>
            <a:ext cx="8641080" cy="5631180"/>
          </a:xfrm>
          <a:custGeom>
            <a:avLst/>
            <a:gdLst/>
            <a:ahLst/>
            <a:cxnLst/>
            <a:rect l="l" t="t" r="r" b="b"/>
            <a:pathLst>
              <a:path w="8641080" h="5631180">
                <a:moveTo>
                  <a:pt x="0" y="5631180"/>
                </a:moveTo>
                <a:lnTo>
                  <a:pt x="8641080" y="5631180"/>
                </a:lnTo>
                <a:lnTo>
                  <a:pt x="8641080" y="0"/>
                </a:lnTo>
                <a:lnTo>
                  <a:pt x="0" y="0"/>
                </a:lnTo>
                <a:lnTo>
                  <a:pt x="0" y="5631180"/>
                </a:lnTo>
                <a:close/>
              </a:path>
            </a:pathLst>
          </a:custGeom>
          <a:ln w="2590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275" y="920877"/>
            <a:ext cx="516572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830" algn="l"/>
              </a:tabLst>
            </a:pPr>
            <a:r>
              <a:rPr sz="1800" spc="-5" dirty="0">
                <a:latin typeface="Arial"/>
                <a:cs typeface="Arial"/>
              </a:rPr>
              <a:t>#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include	&lt;stdio.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 main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 </a:t>
            </a:r>
            <a:r>
              <a:rPr sz="1800" spc="-5" dirty="0">
                <a:solidFill>
                  <a:srgbClr val="0099CC"/>
                </a:solidFill>
                <a:latin typeface="Arial"/>
                <a:cs typeface="Arial"/>
              </a:rPr>
              <a:t>int </a:t>
            </a:r>
            <a:r>
              <a:rPr sz="1800" spc="-5" dirty="0">
                <a:latin typeface="Arial"/>
                <a:cs typeface="Arial"/>
              </a:rPr>
              <a:t>i=0,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solidFill>
                  <a:srgbClr val="0099CC"/>
                </a:solidFill>
                <a:latin typeface="Arial"/>
                <a:cs typeface="Arial"/>
              </a:rPr>
              <a:t>double </a:t>
            </a:r>
            <a:r>
              <a:rPr sz="1800" spc="-5" dirty="0">
                <a:latin typeface="Arial"/>
                <a:cs typeface="Arial"/>
              </a:rPr>
              <a:t>sum=0.0,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("Please, enter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values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read: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scanf ("%d",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&amp;n);</a:t>
            </a:r>
            <a:endParaRPr sz="1800">
              <a:latin typeface="Arial"/>
              <a:cs typeface="Arial"/>
            </a:endParaRPr>
          </a:p>
          <a:p>
            <a:pPr marL="139065" marR="346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don’t forget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initialize i before entering loop  </a:t>
            </a:r>
            <a:r>
              <a:rPr sz="1800" spc="-15" dirty="0">
                <a:solidFill>
                  <a:srgbClr val="0099CC"/>
                </a:solidFill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5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 </a:t>
            </a:r>
            <a:r>
              <a:rPr sz="1800" spc="-5" dirty="0">
                <a:latin typeface="Arial"/>
                <a:cs typeface="Arial"/>
              </a:rPr>
              <a:t>Please, enter value: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scanf ("%lf", &amp;x); </a:t>
            </a:r>
            <a:r>
              <a:rPr sz="1800" dirty="0">
                <a:latin typeface="Arial"/>
                <a:cs typeface="Arial"/>
              </a:rPr>
              <a:t>// </a:t>
            </a:r>
            <a:r>
              <a:rPr sz="1800" spc="-10" dirty="0">
                <a:latin typeface="Arial"/>
                <a:cs typeface="Arial"/>
              </a:rPr>
              <a:t>Reading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sum </a:t>
            </a:r>
            <a:r>
              <a:rPr sz="1800" dirty="0">
                <a:latin typeface="Arial"/>
                <a:cs typeface="Arial"/>
              </a:rPr>
              <a:t>+ = </a:t>
            </a:r>
            <a:r>
              <a:rPr sz="1800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4213605"/>
            <a:ext cx="81832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i++; //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don’t forget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increment i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update </a:t>
            </a:r>
            <a:r>
              <a:rPr sz="1800" b="1" spc="-5" dirty="0">
                <a:latin typeface="Arial"/>
                <a:cs typeface="Arial"/>
              </a:rPr>
              <a:t>statement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stop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condition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  <a:p>
            <a:pPr marL="203200" marR="2270125" indent="3168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 </a:t>
            </a:r>
            <a:r>
              <a:rPr sz="1800" spc="-10" dirty="0">
                <a:latin typeface="Arial"/>
                <a:cs typeface="Arial"/>
              </a:rPr>
              <a:t>Average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%d values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%0.3f </a:t>
            </a:r>
            <a:r>
              <a:rPr sz="1800" dirty="0">
                <a:latin typeface="Arial"/>
                <a:cs typeface="Arial"/>
              </a:rPr>
              <a:t>\n ", n,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sum/n);  </a:t>
            </a:r>
            <a:r>
              <a:rPr sz="1800" spc="-5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203200" marR="4170679" indent="3168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("No values </a:t>
            </a:r>
            <a:r>
              <a:rPr sz="1800" spc="-15" dirty="0">
                <a:latin typeface="Arial"/>
                <a:cs typeface="Arial"/>
              </a:rPr>
              <a:t>were </a:t>
            </a:r>
            <a:r>
              <a:rPr sz="1800" spc="-5" dirty="0">
                <a:latin typeface="Arial"/>
                <a:cs typeface="Arial"/>
              </a:rPr>
              <a:t>entered </a:t>
            </a:r>
            <a:r>
              <a:rPr sz="1800" spc="-10" dirty="0">
                <a:latin typeface="Arial"/>
                <a:cs typeface="Arial"/>
              </a:rPr>
              <a:t>!");  </a:t>
            </a: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905" y="1017269"/>
            <a:ext cx="2952115" cy="147574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262255">
              <a:lnSpc>
                <a:spcPct val="100000"/>
              </a:lnSpc>
              <a:spcBef>
                <a:spcPts val="305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program </a:t>
            </a:r>
            <a:r>
              <a:rPr sz="1800" b="1" dirty="0">
                <a:latin typeface="Arial"/>
                <a:cs typeface="Arial"/>
              </a:rPr>
              <a:t>to find  and print the </a:t>
            </a:r>
            <a:r>
              <a:rPr sz="1800" b="1" spc="-10" dirty="0">
                <a:latin typeface="Arial"/>
                <a:cs typeface="Arial"/>
              </a:rPr>
              <a:t>average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 n </a:t>
            </a:r>
            <a:r>
              <a:rPr sz="1800" b="1" spc="-10" dirty="0">
                <a:latin typeface="Arial"/>
                <a:cs typeface="Arial"/>
              </a:rPr>
              <a:t>values, </a:t>
            </a:r>
            <a:r>
              <a:rPr sz="1800" b="1" spc="10" dirty="0">
                <a:latin typeface="Arial"/>
                <a:cs typeface="Arial"/>
              </a:rPr>
              <a:t>where </a:t>
            </a:r>
            <a:r>
              <a:rPr sz="1800" b="1" dirty="0">
                <a:latin typeface="Arial"/>
                <a:cs typeface="Arial"/>
              </a:rPr>
              <a:t>n is  </a:t>
            </a:r>
            <a:r>
              <a:rPr sz="1800" b="1" spc="-5" dirty="0">
                <a:latin typeface="Arial"/>
                <a:cs typeface="Arial"/>
              </a:rPr>
              <a:t>entered </a:t>
            </a:r>
            <a:r>
              <a:rPr sz="1800" b="1" dirty="0">
                <a:latin typeface="Arial"/>
                <a:cs typeface="Arial"/>
              </a:rPr>
              <a:t>by 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user.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563371"/>
            <a:ext cx="5415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Loop : </a:t>
            </a:r>
            <a:r>
              <a:rPr dirty="0"/>
              <a:t>Event </a:t>
            </a:r>
            <a:r>
              <a:rPr spc="-5" dirty="0"/>
              <a:t>controlled</a:t>
            </a:r>
            <a:r>
              <a:rPr spc="-110" dirty="0"/>
              <a:t> </a:t>
            </a:r>
            <a:r>
              <a:rPr spc="-5" dirty="0"/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252222" y="1053846"/>
            <a:ext cx="8641080" cy="5078095"/>
          </a:xfrm>
          <a:custGeom>
            <a:avLst/>
            <a:gdLst/>
            <a:ahLst/>
            <a:cxnLst/>
            <a:rect l="l" t="t" r="r" b="b"/>
            <a:pathLst>
              <a:path w="8641080" h="5078095">
                <a:moveTo>
                  <a:pt x="0" y="5077968"/>
                </a:moveTo>
                <a:lnTo>
                  <a:pt x="8641080" y="5077968"/>
                </a:lnTo>
                <a:lnTo>
                  <a:pt x="864108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222" y="1053846"/>
            <a:ext cx="8641080" cy="5078095"/>
          </a:xfrm>
          <a:custGeom>
            <a:avLst/>
            <a:gdLst/>
            <a:ahLst/>
            <a:cxnLst/>
            <a:rect l="l" t="t" r="r" b="b"/>
            <a:pathLst>
              <a:path w="8641080" h="5078095">
                <a:moveTo>
                  <a:pt x="0" y="5077968"/>
                </a:moveTo>
                <a:lnTo>
                  <a:pt x="8641080" y="5077968"/>
                </a:lnTo>
                <a:lnTo>
                  <a:pt x="864108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598" y="1079753"/>
            <a:ext cx="47085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830" algn="l"/>
              </a:tabLst>
            </a:pPr>
            <a:r>
              <a:rPr sz="1800" spc="-5" dirty="0">
                <a:latin typeface="Arial"/>
                <a:cs typeface="Arial"/>
              </a:rPr>
              <a:t>#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include	&lt;stdio.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 main </a:t>
            </a:r>
            <a:r>
              <a:rPr sz="1800" dirty="0">
                <a:latin typeface="Arial"/>
                <a:cs typeface="Arial"/>
              </a:rPr>
              <a:t>( 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507365" algn="l"/>
              </a:tabLst>
            </a:pPr>
            <a:r>
              <a:rPr sz="1800" spc="-5" dirty="0">
                <a:solidFill>
                  <a:srgbClr val="0099CC"/>
                </a:solidFill>
                <a:latin typeface="Arial"/>
                <a:cs typeface="Arial"/>
              </a:rPr>
              <a:t>int	</a:t>
            </a:r>
            <a:r>
              <a:rPr sz="1800" spc="-5" dirty="0">
                <a:latin typeface="Arial"/>
                <a:cs typeface="Arial"/>
              </a:rPr>
              <a:t>sum=0, </a:t>
            </a:r>
            <a:r>
              <a:rPr sz="1800" spc="-10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 </a:t>
            </a:r>
            <a:r>
              <a:rPr sz="1800" spc="-5" dirty="0">
                <a:latin typeface="Arial"/>
                <a:cs typeface="Arial"/>
              </a:rPr>
              <a:t>Please, enter value 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zero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stop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scanf ("%d", &amp;x); </a:t>
            </a:r>
            <a:r>
              <a:rPr sz="1800" dirty="0">
                <a:latin typeface="Arial"/>
                <a:cs typeface="Arial"/>
              </a:rPr>
              <a:t>// </a:t>
            </a:r>
            <a:r>
              <a:rPr sz="1800" spc="-10" dirty="0">
                <a:latin typeface="Arial"/>
                <a:cs typeface="Arial"/>
              </a:rPr>
              <a:t>Reading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0099CC"/>
                </a:solidFill>
                <a:latin typeface="Arial"/>
                <a:cs typeface="Arial"/>
              </a:rPr>
              <a:t>while </a:t>
            </a:r>
            <a:r>
              <a:rPr sz="1800" dirty="0">
                <a:latin typeface="Arial"/>
                <a:cs typeface="Arial"/>
              </a:rPr>
              <a:t>( x </a:t>
            </a:r>
            <a:r>
              <a:rPr sz="1800" spc="-20" dirty="0">
                <a:latin typeface="Arial"/>
                <a:cs typeface="Arial"/>
              </a:rPr>
              <a:t>!= </a:t>
            </a:r>
            <a:r>
              <a:rPr sz="1800" spc="-5" dirty="0">
                <a:latin typeface="Arial"/>
                <a:cs typeface="Arial"/>
              </a:rPr>
              <a:t>0) </a:t>
            </a: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Exit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on reading a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tabLst>
                <a:tab pos="1649730" algn="l"/>
              </a:tabLst>
            </a:pPr>
            <a:r>
              <a:rPr sz="1800" spc="-5" dirty="0">
                <a:latin typeface="Arial"/>
                <a:cs typeface="Arial"/>
              </a:rPr>
              <a:t>sum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x;	</a:t>
            </a: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82" y="3549142"/>
            <a:ext cx="5078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 </a:t>
            </a:r>
            <a:r>
              <a:rPr sz="1800" spc="-5" dirty="0">
                <a:latin typeface="Arial"/>
                <a:cs typeface="Arial"/>
              </a:rPr>
              <a:t>Please, enter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value 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zero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stop</a:t>
            </a:r>
            <a:r>
              <a:rPr sz="18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scanf ("%d", &amp;x); </a:t>
            </a:r>
            <a:r>
              <a:rPr sz="1800" dirty="0">
                <a:latin typeface="Arial"/>
                <a:cs typeface="Arial"/>
              </a:rPr>
              <a:t>// </a:t>
            </a:r>
            <a:r>
              <a:rPr sz="1800" spc="-10" dirty="0">
                <a:latin typeface="Arial"/>
                <a:cs typeface="Arial"/>
              </a:rPr>
              <a:t>Reading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82" y="4098163"/>
            <a:ext cx="34131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(sum)</a:t>
            </a:r>
            <a:endParaRPr sz="18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 </a:t>
            </a:r>
            <a:r>
              <a:rPr sz="1800" spc="-5" dirty="0">
                <a:latin typeface="Arial"/>
                <a:cs typeface="Arial"/>
              </a:rPr>
              <a:t>Sum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%d </a:t>
            </a:r>
            <a:r>
              <a:rPr sz="1800" dirty="0">
                <a:latin typeface="Arial"/>
                <a:cs typeface="Arial"/>
              </a:rPr>
              <a:t>",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sum);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76200" marR="5080" indent="2540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printf </a:t>
            </a:r>
            <a:r>
              <a:rPr sz="1800" dirty="0">
                <a:latin typeface="Arial"/>
                <a:cs typeface="Arial"/>
              </a:rPr>
              <a:t>("The first </a:t>
            </a:r>
            <a:r>
              <a:rPr sz="1800" spc="-5" dirty="0">
                <a:latin typeface="Arial"/>
                <a:cs typeface="Arial"/>
              </a:rPr>
              <a:t>input is zero");  return 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590" y="5744362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8161" y="1120902"/>
            <a:ext cx="2954020" cy="230886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40005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program to  </a:t>
            </a:r>
            <a:r>
              <a:rPr sz="1800" b="1" spc="-5" dirty="0">
                <a:latin typeface="Arial"/>
                <a:cs typeface="Arial"/>
              </a:rPr>
              <a:t>calculate </a:t>
            </a:r>
            <a:r>
              <a:rPr sz="1800" b="1" dirty="0">
                <a:latin typeface="Arial"/>
                <a:cs typeface="Arial"/>
              </a:rPr>
              <a:t>the sum of a  </a:t>
            </a: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values </a:t>
            </a:r>
            <a:r>
              <a:rPr sz="1800" b="1" spc="10" dirty="0">
                <a:latin typeface="Arial"/>
                <a:cs typeface="Arial"/>
              </a:rPr>
              <a:t>(we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don’t  </a:t>
            </a:r>
            <a:r>
              <a:rPr sz="1800" b="1" spc="-5" dirty="0">
                <a:latin typeface="Arial"/>
                <a:cs typeface="Arial"/>
              </a:rPr>
              <a:t>know </a:t>
            </a:r>
            <a:r>
              <a:rPr sz="1800" b="1" dirty="0">
                <a:latin typeface="Arial"/>
                <a:cs typeface="Arial"/>
              </a:rPr>
              <a:t>their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count).</a:t>
            </a:r>
            <a:endParaRPr sz="1800">
              <a:latin typeface="Arial"/>
              <a:cs typeface="Arial"/>
            </a:endParaRPr>
          </a:p>
          <a:p>
            <a:pPr marL="91440" marR="2762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When </a:t>
            </a:r>
            <a:r>
              <a:rPr sz="1800" b="1" spc="-5" dirty="0">
                <a:latin typeface="Arial"/>
                <a:cs typeface="Arial"/>
              </a:rPr>
              <a:t>0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entered </a:t>
            </a:r>
            <a:r>
              <a:rPr sz="1800" b="1" dirty="0">
                <a:latin typeface="Arial"/>
                <a:cs typeface="Arial"/>
              </a:rPr>
              <a:t>this  </a:t>
            </a:r>
            <a:r>
              <a:rPr sz="1800" b="1" spc="-5" dirty="0">
                <a:latin typeface="Arial"/>
                <a:cs typeface="Arial"/>
              </a:rPr>
              <a:t>means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-5" dirty="0">
                <a:latin typeface="Arial"/>
                <a:cs typeface="Arial"/>
              </a:rPr>
              <a:t>program  </a:t>
            </a:r>
            <a:r>
              <a:rPr sz="1800" b="1" dirty="0">
                <a:latin typeface="Arial"/>
                <a:cs typeface="Arial"/>
              </a:rPr>
              <a:t>should stop </a:t>
            </a:r>
            <a:r>
              <a:rPr sz="1800" b="1" spc="-10" dirty="0">
                <a:latin typeface="Arial"/>
                <a:cs typeface="Arial"/>
              </a:rPr>
              <a:t>receiving  </a:t>
            </a:r>
            <a:r>
              <a:rPr sz="1800" b="1" dirty="0">
                <a:latin typeface="Arial"/>
                <a:cs typeface="Arial"/>
              </a:rPr>
              <a:t>data, and print the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9104" y="6309359"/>
            <a:ext cx="1589531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4313" y="563371"/>
            <a:ext cx="5440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Loop : </a:t>
            </a:r>
            <a:r>
              <a:rPr dirty="0"/>
              <a:t>Result </a:t>
            </a:r>
            <a:r>
              <a:rPr spc="-5" dirty="0"/>
              <a:t>controlled</a:t>
            </a:r>
            <a:r>
              <a:rPr spc="-114" dirty="0"/>
              <a:t> </a:t>
            </a:r>
            <a:r>
              <a:rPr dirty="0"/>
              <a:t>while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9268" y="1114044"/>
          <a:ext cx="8641080" cy="4882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Write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program to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calculate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 sum of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983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9380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include	&lt;stdio.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 main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tabLst>
                          <a:tab pos="648970" algn="l"/>
                        </a:tabLst>
                      </a:pPr>
                      <a:r>
                        <a:rPr sz="1800" spc="-5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int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sum=0, count=0,x;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(we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don’t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know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their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count).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805" marR="158750">
                        <a:lnSpc>
                          <a:spcPct val="100000"/>
                        </a:lnSpc>
                        <a:tabLst>
                          <a:tab pos="636905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When the sum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exceeds 1000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means  that	program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stop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receiving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data,  and print the number of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were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entered.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772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5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while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sum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&lt;=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1000)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Exit 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the sum more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1800" spc="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97535" marR="4458970" algn="just">
                        <a:lnSpc>
                          <a:spcPct val="913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printf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("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Please, enter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next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");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scanf ("%d", &amp;x);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Reading integer  sum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=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x;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97535" algn="just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count++;// increment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count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printf (“Number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value %d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",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count);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333399"/>
                      </a:solidFill>
                      <a:prstDash val="solid"/>
                    </a:lnL>
                    <a:lnR w="28575">
                      <a:solidFill>
                        <a:srgbClr val="333399"/>
                      </a:solidFill>
                      <a:prstDash val="solid"/>
                    </a:lnR>
                    <a:lnB w="28575">
                      <a:solidFill>
                        <a:srgbClr val="33339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0076" y="399999"/>
            <a:ext cx="616458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4695" marR="5080" indent="-7226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Compound </a:t>
            </a:r>
            <a:r>
              <a:rPr dirty="0"/>
              <a:t>Assignment</a:t>
            </a:r>
            <a:r>
              <a:rPr spc="-114" dirty="0"/>
              <a:t> </a:t>
            </a:r>
            <a:r>
              <a:rPr dirty="0"/>
              <a:t>Operators  (Assignment</a:t>
            </a:r>
            <a:r>
              <a:rPr spc="-45" dirty="0"/>
              <a:t> </a:t>
            </a:r>
            <a:r>
              <a:rPr spc="-5" dirty="0"/>
              <a:t>Shorthands)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037" y="1611375"/>
          <a:ext cx="8785859" cy="4187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Simple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Assignment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Operators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306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Compound</a:t>
                      </a:r>
                      <a:r>
                        <a:rPr sz="20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Assignment  Operators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= x +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+=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 1;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x= x -1;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-=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1;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= x *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y;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*=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y;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x= x /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y;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x /=</a:t>
                      </a:r>
                      <a:r>
                        <a:rPr sz="2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y;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7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n = n %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(x+1);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n %=</a:t>
                      </a:r>
                      <a:r>
                        <a:rPr sz="2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x+1;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2C2C89"/>
                      </a:solidFill>
                      <a:prstDash val="solid"/>
                    </a:lnL>
                    <a:lnR w="12700">
                      <a:solidFill>
                        <a:srgbClr val="2C2C89"/>
                      </a:solidFill>
                      <a:prstDash val="solid"/>
                    </a:lnR>
                    <a:lnT w="12700">
                      <a:solidFill>
                        <a:srgbClr val="2C2C89"/>
                      </a:solidFill>
                      <a:prstDash val="solid"/>
                    </a:lnT>
                    <a:lnB w="12700">
                      <a:solidFill>
                        <a:srgbClr val="2C2C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8095" y="6452615"/>
            <a:ext cx="75590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63371"/>
            <a:ext cx="684466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190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Pre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Post-Increment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  <a:tab pos="1260475" algn="l"/>
              </a:tabLst>
            </a:pPr>
            <a:r>
              <a:rPr sz="3200" dirty="0">
                <a:latin typeface="Arial"/>
                <a:cs typeface="Arial"/>
              </a:rPr>
              <a:t>•	++x	// </a:t>
            </a:r>
            <a:r>
              <a:rPr sz="3200" spc="-5" dirty="0">
                <a:latin typeface="Arial"/>
                <a:cs typeface="Arial"/>
              </a:rPr>
              <a:t>Pre-increment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  <a:tab pos="1260475" algn="l"/>
              </a:tabLst>
            </a:pPr>
            <a:r>
              <a:rPr sz="3200" dirty="0">
                <a:latin typeface="Arial"/>
                <a:cs typeface="Arial"/>
              </a:rPr>
              <a:t>x++	// </a:t>
            </a:r>
            <a:r>
              <a:rPr sz="3200" spc="-5" dirty="0">
                <a:latin typeface="Arial"/>
                <a:cs typeface="Arial"/>
              </a:rPr>
              <a:t>Post-increment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Example (Pre-increment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):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4548377"/>
            <a:ext cx="2853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2210" algn="l"/>
              </a:tabLst>
            </a:pPr>
            <a:r>
              <a:rPr sz="3200" dirty="0">
                <a:latin typeface="Arial"/>
                <a:cs typeface="Arial"/>
              </a:rPr>
              <a:t>a =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++x * b;	</a:t>
            </a:r>
            <a:r>
              <a:rPr sz="320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96917"/>
            <a:ext cx="4177665" cy="1077595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 marR="2406015">
              <a:lnSpc>
                <a:spcPct val="100000"/>
              </a:lnSpc>
              <a:spcBef>
                <a:spcPts val="265"/>
              </a:spcBef>
            </a:pPr>
            <a:r>
              <a:rPr sz="3200" dirty="0">
                <a:latin typeface="Arial"/>
                <a:cs typeface="Arial"/>
              </a:rPr>
              <a:t>x = x +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1;  </a:t>
            </a:r>
            <a:r>
              <a:rPr sz="3200" dirty="0">
                <a:latin typeface="Arial"/>
                <a:cs typeface="Arial"/>
              </a:rPr>
              <a:t>a = x *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1626</Words>
  <Application>Microsoft Office PowerPoint</Application>
  <PresentationFormat>On-screen Show (4:3)</PresentationFormat>
  <Paragraphs>398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Theme</vt:lpstr>
      <vt:lpstr>PowerPoint Presentation</vt:lpstr>
      <vt:lpstr>Loops</vt:lpstr>
      <vt:lpstr>Loops: Controlling Loop</vt:lpstr>
      <vt:lpstr>Loop : While Loop</vt:lpstr>
      <vt:lpstr>Loop : Counter Controlled While</vt:lpstr>
      <vt:lpstr>Loop : Event controlled While</vt:lpstr>
      <vt:lpstr>Loop : Result controlled while</vt:lpstr>
      <vt:lpstr>Compound Assignment Operators  (Assignment Shorthands)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Break and Continue</vt:lpstr>
      <vt:lpstr>Break and Continue: Examples</vt:lpstr>
      <vt:lpstr>Break and Continue: Examples</vt:lpstr>
      <vt:lpstr>Break and Continue: Examples</vt:lpstr>
      <vt:lpstr>Break and Continue: Examples</vt:lpstr>
      <vt:lpstr>Break and Continue: Examples</vt:lpstr>
      <vt:lpstr>Break and Continue: Examples</vt:lpstr>
      <vt:lpstr>Break and Continue: Examples</vt:lpstr>
      <vt:lpstr>The for Statement</vt:lpstr>
      <vt:lpstr>The for Statement</vt:lpstr>
      <vt:lpstr>The for Statement</vt:lpstr>
      <vt:lpstr>The for Statement: Nested Loop</vt:lpstr>
      <vt:lpstr>The for Statement: Nested Loop</vt:lpstr>
      <vt:lpstr>do-while loop</vt:lpstr>
      <vt:lpstr>PowerPoint Presentation</vt:lpstr>
      <vt:lpstr>PowerPoint Presentation</vt:lpstr>
      <vt:lpstr>Example: for loop</vt:lpstr>
      <vt:lpstr>Example</vt:lpstr>
      <vt:lpstr>Example</vt:lpstr>
      <vt:lpstr>Example</vt:lpstr>
      <vt:lpstr>Example</vt:lpstr>
      <vt:lpstr>Extra Exercises</vt:lpstr>
      <vt:lpstr>Extra Exercises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hafez ali</cp:lastModifiedBy>
  <cp:revision>4</cp:revision>
  <dcterms:created xsi:type="dcterms:W3CDTF">2020-11-01T18:43:33Z</dcterms:created>
  <dcterms:modified xsi:type="dcterms:W3CDTF">2021-03-29T21:47:06Z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