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7" r:id="rId39"/>
    <p:sldId id="298" r:id="rId40"/>
    <p:sldId id="299" r:id="rId41"/>
    <p:sldId id="300" r:id="rId42"/>
    <p:sldId id="301" r:id="rId43"/>
    <p:sldId id="302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38502" y="502158"/>
            <a:ext cx="566699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Tuesday, </a:t>
            </a:r>
            <a:r>
              <a:rPr dirty="0"/>
              <a:t>July </a:t>
            </a:r>
            <a:r>
              <a:rPr spc="-5" dirty="0"/>
              <a:t>3,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Tuesday, </a:t>
            </a:r>
            <a:r>
              <a:rPr dirty="0"/>
              <a:t>July </a:t>
            </a:r>
            <a:r>
              <a:rPr spc="-5" dirty="0"/>
              <a:t>3,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51459" y="2276855"/>
            <a:ext cx="3241675" cy="403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Tuesday, </a:t>
            </a:r>
            <a:r>
              <a:rPr dirty="0"/>
              <a:t>July </a:t>
            </a:r>
            <a:r>
              <a:rPr spc="-5" dirty="0"/>
              <a:t>3,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Tuesday, </a:t>
            </a:r>
            <a:r>
              <a:rPr dirty="0"/>
              <a:t>July </a:t>
            </a:r>
            <a:r>
              <a:rPr spc="-5" dirty="0"/>
              <a:t>3,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309104" y="6309359"/>
            <a:ext cx="1589531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39495" y="5590032"/>
            <a:ext cx="598931" cy="71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Tuesday, </a:t>
            </a:r>
            <a:r>
              <a:rPr dirty="0"/>
              <a:t>July </a:t>
            </a:r>
            <a:r>
              <a:rPr spc="-5" dirty="0"/>
              <a:t>3,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8502" y="502158"/>
            <a:ext cx="566699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3592" y="3158109"/>
            <a:ext cx="8214995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03675" y="6498564"/>
            <a:ext cx="1486535" cy="2043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739" y="6531530"/>
            <a:ext cx="1452245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Tuesday, </a:t>
            </a:r>
            <a:r>
              <a:rPr dirty="0"/>
              <a:t>July </a:t>
            </a:r>
            <a:r>
              <a:rPr spc="-5" dirty="0"/>
              <a:t>3,</a:t>
            </a:r>
            <a:r>
              <a:rPr spc="-6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cprogramming/c_type_casting.htm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3495" y="1942287"/>
            <a:ext cx="46012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F0000"/>
                </a:solidFill>
                <a:latin typeface="Arial"/>
                <a:cs typeface="Arial"/>
              </a:rPr>
              <a:t>Overview of</a:t>
            </a:r>
            <a:r>
              <a:rPr sz="54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5400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5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5845" y="4738577"/>
            <a:ext cx="3363595" cy="8496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Computer Science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endParaRPr sz="18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108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Comp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800" b="1" spc="-10" dirty="0" smtClean="0">
                <a:solidFill>
                  <a:srgbClr val="FFFFFF"/>
                </a:solidFill>
                <a:latin typeface="Arial"/>
                <a:cs typeface="Arial"/>
              </a:rPr>
              <a:t>133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6576" y="836675"/>
            <a:ext cx="1732788" cy="589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39" y="477139"/>
            <a:ext cx="7416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 declarations </a:t>
            </a:r>
            <a:r>
              <a:rPr spc="-5" dirty="0"/>
              <a:t>and data</a:t>
            </a:r>
            <a:r>
              <a:rPr spc="-125" dirty="0"/>
              <a:t> </a:t>
            </a:r>
            <a:r>
              <a:rPr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07868"/>
            <a:ext cx="7614920" cy="335534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types: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35"/>
              </a:spcBef>
              <a:buChar char="•"/>
              <a:tabLst>
                <a:tab pos="355600" algn="l"/>
                <a:tab pos="356235" algn="l"/>
                <a:tab pos="1009650" algn="l"/>
              </a:tabLst>
            </a:pPr>
            <a:r>
              <a:rPr sz="3200" dirty="0">
                <a:latin typeface="Arial"/>
                <a:cs typeface="Arial"/>
              </a:rPr>
              <a:t>int	</a:t>
            </a:r>
            <a:r>
              <a:rPr sz="3200" spc="-5" dirty="0">
                <a:latin typeface="Arial"/>
                <a:cs typeface="Arial"/>
              </a:rPr>
              <a:t>(16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bit)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float (32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bit)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double </a:t>
            </a:r>
            <a:r>
              <a:rPr sz="2800" spc="-5" dirty="0">
                <a:latin typeface="Arial"/>
                <a:cs typeface="Arial"/>
              </a:rPr>
              <a:t>(64 bit)</a:t>
            </a:r>
            <a:endParaRPr sz="2800">
              <a:latin typeface="Arial"/>
              <a:cs typeface="Arial"/>
            </a:endParaRPr>
          </a:p>
          <a:p>
            <a:pPr marL="355600" marR="5080" indent="50165">
              <a:lnSpc>
                <a:spcPct val="9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real </a:t>
            </a:r>
            <a:r>
              <a:rPr sz="2800" spc="-5" dirty="0">
                <a:latin typeface="Arial"/>
                <a:cs typeface="Arial"/>
              </a:rPr>
              <a:t>number has an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integral part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a 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fractional part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separated by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decimal  point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39" y="477139"/>
            <a:ext cx="7416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 declarations </a:t>
            </a:r>
            <a:r>
              <a:rPr spc="-5" dirty="0"/>
              <a:t>and data</a:t>
            </a:r>
            <a:r>
              <a:rPr spc="-125" dirty="0"/>
              <a:t> </a:t>
            </a:r>
            <a:r>
              <a:rPr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07868"/>
            <a:ext cx="7657465" cy="258127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types:</a:t>
            </a:r>
            <a:endParaRPr sz="2400">
              <a:latin typeface="Arial"/>
              <a:cs typeface="Arial"/>
            </a:endParaRPr>
          </a:p>
          <a:p>
            <a:pPr marL="468630" indent="-456565">
              <a:lnSpc>
                <a:spcPct val="100000"/>
              </a:lnSpc>
              <a:spcBef>
                <a:spcPts val="735"/>
              </a:spcBef>
              <a:buChar char="•"/>
              <a:tabLst>
                <a:tab pos="467995" algn="l"/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char </a:t>
            </a:r>
            <a:r>
              <a:rPr sz="2800" spc="-5" dirty="0">
                <a:latin typeface="Arial"/>
                <a:cs typeface="Arial"/>
              </a:rPr>
              <a:t>(8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bit)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represent </a:t>
            </a:r>
            <a:r>
              <a:rPr sz="2800" spc="-5" dirty="0">
                <a:latin typeface="Arial"/>
                <a:cs typeface="Arial"/>
              </a:rPr>
              <a:t>an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individual character</a:t>
            </a:r>
            <a:r>
              <a:rPr sz="2800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value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include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letter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digit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special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 symbol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  <a:tabLst>
                <a:tab pos="2157095" algn="l"/>
                <a:tab pos="2886710" algn="l"/>
                <a:tab pos="3637915" algn="l"/>
                <a:tab pos="4486910" algn="l"/>
                <a:tab pos="5473065" algn="l"/>
                <a:tab pos="6223635" algn="l"/>
                <a:tab pos="7189470" algn="l"/>
                <a:tab pos="7564755" algn="l"/>
              </a:tabLst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. </a:t>
            </a:r>
            <a:r>
              <a:rPr sz="2800" b="1" spc="-5" dirty="0">
                <a:solidFill>
                  <a:srgbClr val="00FF00"/>
                </a:solidFill>
                <a:latin typeface="Arial"/>
                <a:cs typeface="Arial"/>
              </a:rPr>
              <a:t>‘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00FF00"/>
                </a:solidFill>
                <a:latin typeface="Arial"/>
                <a:cs typeface="Arial"/>
              </a:rPr>
              <a:t>’</a:t>
            </a:r>
            <a:r>
              <a:rPr sz="2800" b="1" dirty="0">
                <a:solidFill>
                  <a:srgbClr val="00FF00"/>
                </a:solidFill>
                <a:latin typeface="Arial"/>
                <a:cs typeface="Arial"/>
              </a:rPr>
              <a:t>	</a:t>
            </a:r>
            <a:r>
              <a:rPr sz="2800" dirty="0">
                <a:latin typeface="Arial"/>
                <a:cs typeface="Arial"/>
              </a:rPr>
              <a:t>‘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’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‘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’</a:t>
            </a:r>
            <a:r>
              <a:rPr sz="2800" dirty="0">
                <a:latin typeface="Arial"/>
                <a:cs typeface="Arial"/>
              </a:rPr>
              <a:t>	‘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sz="2800" spc="-5" dirty="0">
                <a:latin typeface="Arial"/>
                <a:cs typeface="Arial"/>
              </a:rPr>
              <a:t>’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‘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’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‘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’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‘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’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‘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‘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39" y="477139"/>
            <a:ext cx="7416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 declarations </a:t>
            </a:r>
            <a:r>
              <a:rPr spc="-5" dirty="0"/>
              <a:t>and data</a:t>
            </a:r>
            <a:r>
              <a:rPr spc="-125" dirty="0"/>
              <a:t> </a:t>
            </a:r>
            <a:r>
              <a:rPr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6900" y="1974913"/>
          <a:ext cx="8083550" cy="4287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7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Invalid</a:t>
                      </a:r>
                      <a:r>
                        <a:rPr sz="2800" spc="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identifier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Reason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333399"/>
                          </a:solidFill>
                          <a:latin typeface="Trebuchet MS"/>
                          <a:cs typeface="Trebuchet MS"/>
                        </a:rPr>
                        <a:t>Invalid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1Letter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begins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with </a:t>
                      </a:r>
                      <a:r>
                        <a:rPr sz="2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8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digit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double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reserved</a:t>
                      </a:r>
                      <a:r>
                        <a:rPr sz="2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word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int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reserved</a:t>
                      </a:r>
                      <a:r>
                        <a:rPr sz="2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word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TWO*FOUR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character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*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2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latin typeface="Trebuchet MS"/>
                          <a:cs typeface="Trebuchet MS"/>
                        </a:rPr>
                        <a:t>allowed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joe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2800" spc="-5" dirty="0">
                          <a:latin typeface="Trebuchet MS"/>
                          <a:cs typeface="Trebuchet MS"/>
                        </a:rPr>
                        <a:t>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character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’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28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allowed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63016" y="1584705"/>
            <a:ext cx="2588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Invalid variables</a:t>
            </a:r>
            <a:r>
              <a:rPr sz="18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names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217" y="667892"/>
            <a:ext cx="5058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 </a:t>
            </a:r>
            <a:r>
              <a:rPr spc="-5" dirty="0"/>
              <a:t>remove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ambiguity</a:t>
            </a: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6562" y="1498663"/>
          <a:ext cx="8153400" cy="3875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Reserved </a:t>
                      </a:r>
                      <a:r>
                        <a:rPr sz="2800" spc="-3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Words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98551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Standard 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Ident</a:t>
                      </a:r>
                      <a:r>
                        <a:rPr sz="2800" spc="-1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ers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505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Use</a:t>
                      </a:r>
                      <a:r>
                        <a:rPr sz="2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2800" spc="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Define  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Identifiers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5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int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printf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KMS_PER_MILE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7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void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scanf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miles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1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float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kms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8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double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sum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8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return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sum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8739" y="5627623"/>
            <a:ext cx="8172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NOTE: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8788" y="5627623"/>
            <a:ext cx="79775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Sum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SUM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are viewed by the compiler as different</a:t>
            </a:r>
            <a:r>
              <a:rPr sz="2000" b="1" spc="-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identifiers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8142" y="667892"/>
            <a:ext cx="604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Placeholders </a:t>
            </a:r>
            <a:r>
              <a:rPr spc="-5" dirty="0"/>
              <a:t>in format</a:t>
            </a:r>
            <a:r>
              <a:rPr spc="-90" dirty="0"/>
              <a:t> </a:t>
            </a:r>
            <a:r>
              <a:rPr dirty="0"/>
              <a:t>strings</a:t>
            </a: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49287" y="1585912"/>
          <a:ext cx="7869554" cy="4516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4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9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solidFill>
                            <a:srgbClr val="3333CC"/>
                          </a:solidFill>
                          <a:latin typeface="Trebuchet MS"/>
                          <a:cs typeface="Trebuchet MS"/>
                        </a:rPr>
                        <a:t>Placeholder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35" dirty="0">
                          <a:solidFill>
                            <a:srgbClr val="3333CC"/>
                          </a:solidFill>
                          <a:latin typeface="Trebuchet MS"/>
                          <a:cs typeface="Trebuchet MS"/>
                        </a:rPr>
                        <a:t>Variable</a:t>
                      </a:r>
                      <a:r>
                        <a:rPr sz="2800" spc="-50" dirty="0">
                          <a:solidFill>
                            <a:srgbClr val="3333CC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90" dirty="0">
                          <a:solidFill>
                            <a:srgbClr val="3333CC"/>
                          </a:solidFill>
                          <a:latin typeface="Trebuchet MS"/>
                          <a:cs typeface="Trebuchet MS"/>
                        </a:rPr>
                        <a:t>Type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10" dirty="0">
                          <a:solidFill>
                            <a:srgbClr val="3333CC"/>
                          </a:solidFill>
                          <a:latin typeface="Trebuchet MS"/>
                          <a:cs typeface="Trebuchet MS"/>
                        </a:rPr>
                        <a:t>Function</a:t>
                      </a:r>
                      <a:r>
                        <a:rPr sz="2800" spc="10" dirty="0">
                          <a:solidFill>
                            <a:srgbClr val="3333CC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3333CC"/>
                          </a:solidFill>
                          <a:latin typeface="Trebuchet MS"/>
                          <a:cs typeface="Trebuchet MS"/>
                        </a:rPr>
                        <a:t>Use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%c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char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printf </a:t>
                      </a:r>
                      <a:r>
                        <a:rPr sz="2800" spc="-5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2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scanf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5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%d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int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printf </a:t>
                      </a:r>
                      <a:r>
                        <a:rPr sz="2800" spc="-5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2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scanf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7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%f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float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printf </a:t>
                      </a:r>
                      <a:r>
                        <a:rPr sz="2800" spc="-5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2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scanf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5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%f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double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printf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6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%lf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double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scanf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8142" y="667892"/>
            <a:ext cx="604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Placeholders </a:t>
            </a:r>
            <a:r>
              <a:rPr spc="-5" dirty="0"/>
              <a:t>in format</a:t>
            </a:r>
            <a:r>
              <a:rPr spc="-90" dirty="0"/>
              <a:t> </a:t>
            </a:r>
            <a:r>
              <a:rPr dirty="0"/>
              <a:t>strings</a:t>
            </a: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1886" y="1558289"/>
            <a:ext cx="2306320" cy="1440180"/>
          </a:xfrm>
          <a:prstGeom prst="rect">
            <a:avLst/>
          </a:prstGeom>
          <a:ln w="25908">
            <a:solidFill>
              <a:srgbClr val="88A3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3350">
              <a:lnSpc>
                <a:spcPts val="3065"/>
              </a:lnSpc>
              <a:tabLst>
                <a:tab pos="706120" algn="l"/>
              </a:tabLst>
            </a:pPr>
            <a:r>
              <a:rPr sz="2800" dirty="0">
                <a:latin typeface="Arial"/>
                <a:cs typeface="Arial"/>
              </a:rPr>
              <a:t>int	</a:t>
            </a:r>
            <a:r>
              <a:rPr sz="2800" dirty="0">
                <a:solidFill>
                  <a:srgbClr val="005152"/>
                </a:solidFill>
                <a:latin typeface="Arial"/>
                <a:cs typeface="Arial"/>
              </a:rPr>
              <a:t>sum</a:t>
            </a:r>
            <a:r>
              <a:rPr sz="2800" spc="-15" dirty="0">
                <a:solidFill>
                  <a:srgbClr val="005152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5152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133350" marR="203200">
              <a:lnSpc>
                <a:spcPct val="120000"/>
              </a:lnSpc>
            </a:pPr>
            <a:r>
              <a:rPr sz="2800" dirty="0">
                <a:latin typeface="Arial"/>
                <a:cs typeface="Arial"/>
              </a:rPr>
              <a:t>float </a:t>
            </a:r>
            <a:r>
              <a:rPr sz="2800" dirty="0">
                <a:solidFill>
                  <a:srgbClr val="2C2C89"/>
                </a:solidFill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2C2C89"/>
                </a:solidFill>
                <a:latin typeface="Arial"/>
                <a:cs typeface="Arial"/>
              </a:rPr>
              <a:t>r ;  </a:t>
            </a:r>
            <a:r>
              <a:rPr sz="2800" dirty="0">
                <a:latin typeface="Arial"/>
                <a:cs typeface="Arial"/>
              </a:rPr>
              <a:t>double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3399"/>
                </a:solidFill>
                <a:latin typeface="Arial"/>
                <a:cs typeface="Arial"/>
              </a:rPr>
              <a:t>num;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2143" y="1421853"/>
            <a:ext cx="2832100" cy="156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solidFill>
                  <a:srgbClr val="005152"/>
                </a:solidFill>
                <a:latin typeface="Arial"/>
                <a:cs typeface="Arial"/>
              </a:rPr>
              <a:t>let</a:t>
            </a:r>
            <a:r>
              <a:rPr sz="2800" spc="-10" dirty="0">
                <a:solidFill>
                  <a:srgbClr val="005152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5152"/>
                </a:solidFill>
                <a:latin typeface="Arial"/>
                <a:cs typeface="Arial"/>
              </a:rPr>
              <a:t>sum=2</a:t>
            </a:r>
            <a:endParaRPr sz="2800">
              <a:latin typeface="Arial"/>
              <a:cs typeface="Arial"/>
            </a:endParaRPr>
          </a:p>
          <a:p>
            <a:pPr marL="531495" marR="5080" indent="12065">
              <a:lnSpc>
                <a:spcPct val="120000"/>
              </a:lnSpc>
              <a:spcBef>
                <a:spcPts val="5"/>
              </a:spcBef>
              <a:tabLst>
                <a:tab pos="1644014" algn="l"/>
                <a:tab pos="1940560" algn="l"/>
              </a:tabLst>
            </a:pPr>
            <a:r>
              <a:rPr sz="2800" dirty="0">
                <a:solidFill>
                  <a:srgbClr val="2C2C89"/>
                </a:solidFill>
                <a:latin typeface="Arial"/>
                <a:cs typeface="Arial"/>
              </a:rPr>
              <a:t>a=3.2	</a:t>
            </a:r>
            <a:r>
              <a:rPr sz="2800" spc="-5" dirty="0">
                <a:solidFill>
                  <a:srgbClr val="2C2C89"/>
                </a:solidFill>
                <a:latin typeface="Arial"/>
                <a:cs typeface="Arial"/>
              </a:rPr>
              <a:t>,	r=5,2  </a:t>
            </a:r>
            <a:r>
              <a:rPr sz="2800" spc="-5" dirty="0">
                <a:solidFill>
                  <a:srgbClr val="CC3399"/>
                </a:solidFill>
                <a:latin typeface="Arial"/>
                <a:cs typeface="Arial"/>
              </a:rPr>
              <a:t>num=</a:t>
            </a:r>
            <a:r>
              <a:rPr sz="2800" spc="-25" dirty="0">
                <a:solidFill>
                  <a:srgbClr val="CC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3399"/>
                </a:solidFill>
                <a:latin typeface="Arial"/>
                <a:cs typeface="Arial"/>
              </a:rPr>
              <a:t>76.2232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959379"/>
            <a:ext cx="5295900" cy="2586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printf </a:t>
            </a:r>
            <a:r>
              <a:rPr sz="2800" spc="-5" dirty="0">
                <a:latin typeface="Arial"/>
                <a:cs typeface="Arial"/>
              </a:rPr>
              <a:t>(“The area is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%f</a:t>
            </a:r>
            <a:r>
              <a:rPr sz="2800" spc="-5" dirty="0">
                <a:latin typeface="Arial"/>
                <a:cs typeface="Arial"/>
              </a:rPr>
              <a:t>”,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C2C89"/>
                </a:solidFill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scanf(“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%f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”,</a:t>
            </a:r>
            <a:r>
              <a:rPr sz="2800" spc="-5" dirty="0">
                <a:solidFill>
                  <a:srgbClr val="0099CC"/>
                </a:solidFill>
                <a:latin typeface="Arial"/>
                <a:cs typeface="Arial"/>
              </a:rPr>
              <a:t>&amp;</a:t>
            </a:r>
            <a:r>
              <a:rPr sz="2800" spc="-5" dirty="0">
                <a:solidFill>
                  <a:srgbClr val="2C2C89"/>
                </a:solidFill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printf </a:t>
            </a:r>
            <a:r>
              <a:rPr sz="2800" spc="-5" dirty="0">
                <a:latin typeface="Arial"/>
                <a:cs typeface="Arial"/>
              </a:rPr>
              <a:t>(“the </a:t>
            </a:r>
            <a:r>
              <a:rPr sz="2800" dirty="0">
                <a:latin typeface="Arial"/>
                <a:cs typeface="Arial"/>
              </a:rPr>
              <a:t>result is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%d</a:t>
            </a:r>
            <a:r>
              <a:rPr sz="2800" spc="-5" dirty="0">
                <a:latin typeface="Arial"/>
                <a:cs typeface="Arial"/>
              </a:rPr>
              <a:t>”,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5152"/>
                </a:solidFill>
                <a:latin typeface="Arial"/>
                <a:cs typeface="Arial"/>
              </a:rPr>
              <a:t>sum</a:t>
            </a:r>
            <a:r>
              <a:rPr sz="2800" spc="-5" dirty="0"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scanf </a:t>
            </a:r>
            <a:r>
              <a:rPr sz="2800" spc="-5" dirty="0">
                <a:latin typeface="Arial"/>
                <a:cs typeface="Arial"/>
              </a:rPr>
              <a:t>(“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%lf</a:t>
            </a:r>
            <a:r>
              <a:rPr sz="2800" spc="-5" dirty="0">
                <a:latin typeface="Arial"/>
                <a:cs typeface="Arial"/>
              </a:rPr>
              <a:t>”,</a:t>
            </a:r>
            <a:r>
              <a:rPr sz="2800" spc="-5" dirty="0">
                <a:solidFill>
                  <a:srgbClr val="0099CC"/>
                </a:solidFill>
                <a:latin typeface="Arial"/>
                <a:cs typeface="Arial"/>
              </a:rPr>
              <a:t>&amp;</a:t>
            </a:r>
            <a:r>
              <a:rPr sz="2800" spc="-15" dirty="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3399"/>
                </a:solidFill>
                <a:latin typeface="Arial"/>
                <a:cs typeface="Arial"/>
              </a:rPr>
              <a:t>num</a:t>
            </a:r>
            <a:r>
              <a:rPr sz="2800" spc="-5" dirty="0"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printf </a:t>
            </a:r>
            <a:r>
              <a:rPr sz="2800" spc="-5" dirty="0">
                <a:latin typeface="Arial"/>
                <a:cs typeface="Arial"/>
              </a:rPr>
              <a:t>(“the number is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%f</a:t>
            </a:r>
            <a:r>
              <a:rPr sz="2800" spc="-5" dirty="0">
                <a:latin typeface="Arial"/>
                <a:cs typeface="Arial"/>
              </a:rPr>
              <a:t>”,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5152"/>
                </a:solidFill>
                <a:latin typeface="Arial"/>
                <a:cs typeface="Arial"/>
              </a:rPr>
              <a:t>num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</a:t>
            </a:r>
            <a:r>
              <a:rPr spc="-40" dirty="0"/>
              <a:t> </a:t>
            </a:r>
            <a:r>
              <a:rPr dirty="0"/>
              <a:t>expressions.</a:t>
            </a: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9437" y="1530413"/>
          <a:ext cx="7939404" cy="4835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6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752">
                <a:tc>
                  <a:txBody>
                    <a:bodyPr/>
                    <a:lstStyle/>
                    <a:p>
                      <a:pPr marL="434975" marR="297180" indent="-1314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solidFill>
                            <a:srgbClr val="3333CC"/>
                          </a:solidFill>
                          <a:latin typeface="Trebuchet MS"/>
                          <a:cs typeface="Trebuchet MS"/>
                        </a:rPr>
                        <a:t>Ar</a:t>
                      </a:r>
                      <a:r>
                        <a:rPr sz="2800" spc="-10" dirty="0">
                          <a:solidFill>
                            <a:srgbClr val="3333CC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2800" spc="-20" dirty="0">
                          <a:solidFill>
                            <a:srgbClr val="3333CC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2800" spc="-15" dirty="0">
                          <a:solidFill>
                            <a:srgbClr val="3333CC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800" dirty="0">
                          <a:solidFill>
                            <a:srgbClr val="3333CC"/>
                          </a:solidFill>
                          <a:latin typeface="Trebuchet MS"/>
                          <a:cs typeface="Trebuchet MS"/>
                        </a:rPr>
                        <a:t>c 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rebuchet MS"/>
                          <a:cs typeface="Trebuchet MS"/>
                        </a:rPr>
                        <a:t>Operator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96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10" dirty="0">
                          <a:solidFill>
                            <a:srgbClr val="3333CC"/>
                          </a:solidFill>
                          <a:latin typeface="Trebuchet MS"/>
                          <a:cs typeface="Trebuchet MS"/>
                        </a:rPr>
                        <a:t>Meaning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9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solidFill>
                            <a:srgbClr val="3333CC"/>
                          </a:solidFill>
                          <a:latin typeface="Trebuchet MS"/>
                          <a:cs typeface="Trebuchet MS"/>
                        </a:rPr>
                        <a:t>Examples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4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+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addition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5 + 2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2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latin typeface="Trebuchet MS"/>
                          <a:cs typeface="Trebuchet MS"/>
                        </a:rPr>
                        <a:t>7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4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-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subtraction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5 - 2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2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latin typeface="Trebuchet MS"/>
                          <a:cs typeface="Trebuchet MS"/>
                        </a:rPr>
                        <a:t>3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4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*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multiplication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5 * 2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2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10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4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/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10" dirty="0">
                          <a:latin typeface="Trebuchet MS"/>
                          <a:cs typeface="Trebuchet MS"/>
                        </a:rPr>
                        <a:t>division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5 / 2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2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latin typeface="Trebuchet MS"/>
                          <a:cs typeface="Trebuchet MS"/>
                        </a:rPr>
                        <a:t>2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%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7683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20" dirty="0">
                          <a:latin typeface="Trebuchet MS"/>
                          <a:cs typeface="Trebuchet MS"/>
                        </a:rPr>
                        <a:t>Remainder</a:t>
                      </a:r>
                      <a:r>
                        <a:rPr sz="28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latin typeface="Trebuchet MS"/>
                          <a:cs typeface="Trebuchet MS"/>
                        </a:rPr>
                        <a:t>or 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Mod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5 % 2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2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latin typeface="Trebuchet MS"/>
                          <a:cs typeface="Trebuchet MS"/>
                        </a:rPr>
                        <a:t>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</a:t>
            </a:r>
            <a:r>
              <a:rPr spc="-40" dirty="0"/>
              <a:t> </a:t>
            </a:r>
            <a:r>
              <a:rPr dirty="0"/>
              <a:t>expressions.</a:t>
            </a: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1459" y="2276855"/>
            <a:ext cx="3241675" cy="4032885"/>
          </a:xfrm>
          <a:prstGeom prst="rect">
            <a:avLst/>
          </a:prstGeom>
          <a:ln w="9144">
            <a:solidFill>
              <a:srgbClr val="0099CC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270"/>
              </a:spcBef>
            </a:pPr>
            <a:r>
              <a:rPr sz="3200" dirty="0">
                <a:latin typeface="Arial"/>
                <a:cs typeface="Arial"/>
              </a:rPr>
              <a:t>2 / </a:t>
            </a:r>
            <a:r>
              <a:rPr sz="3200" spc="-5" dirty="0">
                <a:latin typeface="Arial"/>
                <a:cs typeface="Arial"/>
              </a:rPr>
              <a:t>15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Arial"/>
                <a:cs typeface="Arial"/>
              </a:rPr>
              <a:t>16 </a:t>
            </a:r>
            <a:r>
              <a:rPr sz="3200" dirty="0">
                <a:latin typeface="Arial"/>
                <a:cs typeface="Arial"/>
              </a:rPr>
              <a:t>/ 3 =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770"/>
              </a:spcBef>
              <a:tabLst>
                <a:tab pos="1218565" algn="l"/>
              </a:tabLst>
            </a:pPr>
            <a:r>
              <a:rPr sz="3200" dirty="0">
                <a:latin typeface="Arial"/>
                <a:cs typeface="Arial"/>
              </a:rPr>
              <a:t>4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/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0	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undefined</a:t>
            </a:r>
            <a:endParaRPr sz="28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"/>
                <a:cs typeface="Arial"/>
              </a:rPr>
              <a:t>2 </a:t>
            </a:r>
            <a:r>
              <a:rPr sz="3200" spc="5" dirty="0">
                <a:latin typeface="Arial"/>
                <a:cs typeface="Arial"/>
              </a:rPr>
              <a:t>% </a:t>
            </a:r>
            <a:r>
              <a:rPr sz="3200" dirty="0">
                <a:latin typeface="Arial"/>
                <a:cs typeface="Arial"/>
              </a:rPr>
              <a:t>5 =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"/>
                <a:cs typeface="Arial"/>
              </a:rPr>
              <a:t>5 % 4 =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770"/>
              </a:spcBef>
              <a:tabLst>
                <a:tab pos="1579880" algn="l"/>
              </a:tabLst>
            </a:pPr>
            <a:r>
              <a:rPr sz="3200" spc="-5" dirty="0">
                <a:latin typeface="Arial"/>
                <a:cs typeface="Arial"/>
              </a:rPr>
              <a:t>15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%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0	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undefined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217" y="1800301"/>
            <a:ext cx="3226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Results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/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%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operations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01211" y="2276855"/>
            <a:ext cx="5291455" cy="4032885"/>
          </a:xfrm>
          <a:custGeom>
            <a:avLst/>
            <a:gdLst/>
            <a:ahLst/>
            <a:cxnLst/>
            <a:rect l="l" t="t" r="r" b="b"/>
            <a:pathLst>
              <a:path w="5291455" h="4032885">
                <a:moveTo>
                  <a:pt x="0" y="4032504"/>
                </a:moveTo>
                <a:lnTo>
                  <a:pt x="5291328" y="4032504"/>
                </a:lnTo>
                <a:lnTo>
                  <a:pt x="5291328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ln w="9144">
            <a:solidFill>
              <a:srgbClr val="00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79952" y="2201389"/>
            <a:ext cx="5103495" cy="41230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11680">
              <a:lnSpc>
                <a:spcPct val="120000"/>
              </a:lnSpc>
              <a:spcBef>
                <a:spcPts val="95"/>
              </a:spcBef>
              <a:tabLst>
                <a:tab pos="1603375" algn="l"/>
                <a:tab pos="2054860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int /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int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= int  </a:t>
            </a:r>
            <a:r>
              <a:rPr sz="3200" spc="-10" dirty="0">
                <a:latin typeface="Arial"/>
                <a:cs typeface="Arial"/>
              </a:rPr>
              <a:t>12</a:t>
            </a:r>
            <a:r>
              <a:rPr sz="3200" spc="-5" dirty="0">
                <a:latin typeface="Arial"/>
                <a:cs typeface="Arial"/>
              </a:rPr>
              <a:t>/</a:t>
            </a:r>
            <a:r>
              <a:rPr sz="3200" spc="-10" dirty="0">
                <a:latin typeface="Arial"/>
                <a:cs typeface="Arial"/>
              </a:rPr>
              <a:t>3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4	,	</a:t>
            </a:r>
            <a:r>
              <a:rPr sz="3200" spc="-10" dirty="0">
                <a:latin typeface="Arial"/>
                <a:cs typeface="Arial"/>
              </a:rPr>
              <a:t>9</a:t>
            </a:r>
            <a:r>
              <a:rPr sz="3200" spc="-5" dirty="0">
                <a:latin typeface="Arial"/>
                <a:cs typeface="Arial"/>
              </a:rPr>
              <a:t>/</a:t>
            </a:r>
            <a:r>
              <a:rPr sz="3200" spc="-10" dirty="0">
                <a:latin typeface="Arial"/>
                <a:cs typeface="Arial"/>
              </a:rPr>
              <a:t>8</a:t>
            </a:r>
            <a:r>
              <a:rPr sz="3200" spc="-5" dirty="0">
                <a:latin typeface="Arial"/>
                <a:cs typeface="Arial"/>
              </a:rPr>
              <a:t>=</a:t>
            </a:r>
            <a:r>
              <a:rPr sz="320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int/float =float </a:t>
            </a:r>
            <a:r>
              <a:rPr sz="3200" dirty="0">
                <a:latin typeface="Arial"/>
                <a:cs typeface="Arial"/>
              </a:rPr>
              <a:t>,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float/int=float  float/float=float  </a:t>
            </a:r>
            <a:r>
              <a:rPr sz="3200" spc="-10" dirty="0">
                <a:latin typeface="Arial"/>
                <a:cs typeface="Arial"/>
              </a:rPr>
              <a:t>9/8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.0</a:t>
            </a:r>
            <a:r>
              <a:rPr sz="3200" spc="-10" dirty="0">
                <a:latin typeface="Arial"/>
                <a:cs typeface="Arial"/>
              </a:rPr>
              <a:t>=1.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125000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Arial"/>
                <a:cs typeface="Arial"/>
              </a:rPr>
              <a:t>9.0/8=1.125000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Arial"/>
                <a:cs typeface="Arial"/>
              </a:rPr>
              <a:t>9.0/8.0=1.125000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</a:t>
            </a:r>
            <a:r>
              <a:rPr spc="-40" dirty="0"/>
              <a:t> </a:t>
            </a:r>
            <a:r>
              <a:rPr dirty="0"/>
              <a:t>expressions.</a:t>
            </a: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626235"/>
            <a:ext cx="4157979" cy="2647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433070" marR="2222500" indent="-82550">
              <a:lnSpc>
                <a:spcPct val="120000"/>
              </a:lnSpc>
            </a:pPr>
            <a:r>
              <a:rPr sz="2400" spc="-5" dirty="0">
                <a:latin typeface="Arial"/>
                <a:cs typeface="Arial"/>
              </a:rPr>
              <a:t>double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k,m;  k= </a:t>
            </a:r>
            <a:r>
              <a:rPr sz="2400" spc="-5" dirty="0">
                <a:latin typeface="Arial"/>
                <a:cs typeface="Arial"/>
              </a:rPr>
              <a:t>9/6;  m=9/6.0;</a:t>
            </a:r>
            <a:endParaRPr sz="2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1535"/>
              </a:spcBef>
            </a:pPr>
            <a:r>
              <a:rPr sz="2400" dirty="0">
                <a:latin typeface="Arial"/>
                <a:cs typeface="Arial"/>
              </a:rPr>
              <a:t>printf("k=%f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\n</a:t>
            </a:r>
            <a:r>
              <a:rPr sz="2400" dirty="0">
                <a:latin typeface="Arial"/>
                <a:cs typeface="Arial"/>
              </a:rPr>
              <a:t>m= %f",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k,m);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294" y="4581905"/>
            <a:ext cx="7274559" cy="175450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0170" marR="5888355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k=1.000000 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=1.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</a:t>
            </a:r>
            <a:r>
              <a:rPr spc="-40" dirty="0"/>
              <a:t> </a:t>
            </a:r>
            <a:r>
              <a:rPr dirty="0"/>
              <a:t>expressions.</a:t>
            </a: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065" y="1653032"/>
            <a:ext cx="2600325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Precedence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Rules: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  <a:tab pos="643255" algn="l"/>
                <a:tab pos="97853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*	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/	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%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702945" algn="l"/>
              </a:tabLst>
            </a:pP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	-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1334" y="461009"/>
            <a:ext cx="25755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Moti</a:t>
            </a:r>
            <a:r>
              <a:rPr sz="4400" spc="5" dirty="0"/>
              <a:t>v</a:t>
            </a:r>
            <a:r>
              <a:rPr sz="4400" dirty="0"/>
              <a:t>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90448" y="1663356"/>
            <a:ext cx="7692390" cy="71818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3454400" algn="l"/>
              </a:tabLst>
            </a:pPr>
            <a:r>
              <a:rPr sz="1800" dirty="0">
                <a:latin typeface="Arial"/>
                <a:cs typeface="Arial"/>
              </a:rPr>
              <a:t>//</a:t>
            </a:r>
            <a:r>
              <a:rPr sz="1800" b="1" dirty="0">
                <a:latin typeface="Arial"/>
                <a:cs typeface="Arial"/>
              </a:rPr>
              <a:t>C </a:t>
            </a:r>
            <a:r>
              <a:rPr sz="1800" b="1" spc="-5" dirty="0">
                <a:latin typeface="Arial"/>
                <a:cs typeface="Arial"/>
              </a:rPr>
              <a:t>program </a:t>
            </a:r>
            <a:r>
              <a:rPr sz="1800" b="1" dirty="0">
                <a:latin typeface="Arial"/>
                <a:cs typeface="Arial"/>
              </a:rPr>
              <a:t>for </a:t>
            </a:r>
            <a:r>
              <a:rPr sz="1800" b="1" spc="-5" dirty="0">
                <a:latin typeface="Arial"/>
                <a:cs typeface="Arial"/>
              </a:rPr>
              <a:t>area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circle	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Comment</a:t>
            </a:r>
            <a:endParaRPr sz="18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latin typeface="Arial"/>
                <a:cs typeface="Arial"/>
              </a:rPr>
              <a:t>#include &lt;stdio.h&gt; //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standard header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file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(contains printf and scanf</a:t>
            </a:r>
            <a:r>
              <a:rPr sz="2000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2970" y="2355951"/>
            <a:ext cx="510222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Arial"/>
                <a:cs typeface="Arial"/>
              </a:rPr>
              <a:t>//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use define for creating</a:t>
            </a:r>
            <a:r>
              <a:rPr sz="20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constant</a:t>
            </a:r>
            <a:endParaRPr sz="200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  <a:spcBef>
                <a:spcPts val="480"/>
              </a:spcBef>
              <a:tabLst>
                <a:tab pos="3040380" algn="l"/>
              </a:tabLst>
            </a:pPr>
            <a:r>
              <a:rPr sz="2000" dirty="0">
                <a:latin typeface="Arial"/>
                <a:cs typeface="Arial"/>
              </a:rPr>
              <a:t>// </a:t>
            </a:r>
            <a:r>
              <a:rPr sz="2000" b="1" dirty="0">
                <a:solidFill>
                  <a:srgbClr val="0099CC"/>
                </a:solidFill>
                <a:latin typeface="Arial"/>
                <a:cs typeface="Arial"/>
              </a:rPr>
              <a:t>int, float ,</a:t>
            </a:r>
            <a:r>
              <a:rPr sz="2000" b="1" spc="-65" dirty="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99CC"/>
                </a:solidFill>
                <a:latin typeface="Arial"/>
                <a:cs typeface="Arial"/>
              </a:rPr>
              <a:t>and</a:t>
            </a:r>
            <a:r>
              <a:rPr sz="2000" b="1" spc="5" dirty="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99CC"/>
                </a:solidFill>
                <a:latin typeface="Arial"/>
                <a:cs typeface="Arial"/>
              </a:rPr>
              <a:t>return	</a:t>
            </a:r>
            <a:r>
              <a:rPr sz="2000" b="1" spc="-5" dirty="0">
                <a:solidFill>
                  <a:srgbClr val="0099CC"/>
                </a:solidFill>
                <a:latin typeface="Arial"/>
                <a:cs typeface="Arial"/>
              </a:rPr>
              <a:t>(reserved</a:t>
            </a:r>
            <a:r>
              <a:rPr sz="2000" b="1" spc="-55" dirty="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99CC"/>
                </a:solidFill>
                <a:latin typeface="Arial"/>
                <a:cs typeface="Arial"/>
              </a:rPr>
              <a:t>words)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832" y="2355951"/>
            <a:ext cx="1945639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1296035" algn="l"/>
              </a:tabLst>
            </a:pPr>
            <a:r>
              <a:rPr sz="2000" dirty="0">
                <a:latin typeface="Arial"/>
                <a:cs typeface="Arial"/>
              </a:rPr>
              <a:t>#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efine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PI	3.141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99CC"/>
                </a:solidFill>
                <a:latin typeface="Arial"/>
                <a:cs typeface="Arial"/>
              </a:rPr>
              <a:t>int</a:t>
            </a:r>
            <a:r>
              <a:rPr sz="2000" b="1" spc="-25" dirty="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main()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832" y="3453485"/>
            <a:ext cx="6330315" cy="26587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580"/>
              </a:spcBef>
              <a:tabLst>
                <a:tab pos="1611630" algn="l"/>
                <a:tab pos="1891664" algn="l"/>
              </a:tabLst>
            </a:pPr>
            <a:r>
              <a:rPr sz="2000" b="1" dirty="0">
                <a:solidFill>
                  <a:srgbClr val="0099CC"/>
                </a:solidFill>
                <a:latin typeface="Arial"/>
                <a:cs typeface="Arial"/>
              </a:rPr>
              <a:t>float</a:t>
            </a:r>
            <a:r>
              <a:rPr sz="2000" b="1" spc="-25" dirty="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a;	</a:t>
            </a:r>
            <a:r>
              <a:rPr sz="2000" spc="-5" dirty="0">
                <a:latin typeface="Arial"/>
                <a:cs typeface="Arial"/>
              </a:rPr>
              <a:t>//	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r, a 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20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  <a:p>
            <a:pPr marL="293370" marR="5080">
              <a:lnSpc>
                <a:spcPct val="120000"/>
              </a:lnSpc>
              <a:tabLst>
                <a:tab pos="2286635" algn="l"/>
                <a:tab pos="4157979" algn="l"/>
              </a:tabLst>
            </a:pPr>
            <a:r>
              <a:rPr sz="2000" dirty="0">
                <a:latin typeface="Arial"/>
                <a:cs typeface="Arial"/>
              </a:rPr>
              <a:t>printf(“Please enter the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radius: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");	//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standard</a:t>
            </a:r>
            <a:r>
              <a:rPr sz="20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identifier  </a:t>
            </a:r>
            <a:r>
              <a:rPr sz="2000" dirty="0">
                <a:latin typeface="Arial"/>
                <a:cs typeface="Arial"/>
              </a:rPr>
              <a:t>scanf("%f",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&amp;r);	//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standard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identifier</a:t>
            </a:r>
            <a:endParaRPr sz="2000">
              <a:latin typeface="Arial"/>
              <a:cs typeface="Arial"/>
            </a:endParaRPr>
          </a:p>
          <a:p>
            <a:pPr marL="293370" marR="1179830">
              <a:lnSpc>
                <a:spcPts val="2880"/>
              </a:lnSpc>
              <a:spcBef>
                <a:spcPts val="175"/>
              </a:spcBef>
              <a:tabLst>
                <a:tab pos="2094864" algn="l"/>
                <a:tab pos="2373630" algn="l"/>
                <a:tab pos="3348354" algn="l"/>
              </a:tabLst>
            </a:pPr>
            <a:r>
              <a:rPr sz="2000" dirty="0">
                <a:latin typeface="Arial"/>
                <a:cs typeface="Arial"/>
              </a:rPr>
              <a:t>a = </a:t>
            </a:r>
            <a:r>
              <a:rPr sz="2000" spc="-5" dirty="0">
                <a:latin typeface="Arial"/>
                <a:cs typeface="Arial"/>
              </a:rPr>
              <a:t>PI </a:t>
            </a:r>
            <a:r>
              <a:rPr sz="2000" dirty="0">
                <a:latin typeface="Arial"/>
                <a:cs typeface="Arial"/>
              </a:rPr>
              <a:t>* 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r;	</a:t>
            </a:r>
            <a:r>
              <a:rPr sz="2000" spc="-10" dirty="0">
                <a:latin typeface="Arial"/>
                <a:cs typeface="Arial"/>
              </a:rPr>
              <a:t>//	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= ,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*,{,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}	special</a:t>
            </a:r>
            <a:r>
              <a:rPr sz="20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symbols  </a:t>
            </a:r>
            <a:r>
              <a:rPr sz="2000" spc="-5" dirty="0">
                <a:latin typeface="Arial"/>
                <a:cs typeface="Arial"/>
              </a:rPr>
              <a:t>printf("%f\n", </a:t>
            </a:r>
            <a:r>
              <a:rPr sz="2000" dirty="0">
                <a:latin typeface="Arial"/>
                <a:cs typeface="Arial"/>
              </a:rPr>
              <a:t>a); //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standard identifier  </a:t>
            </a:r>
            <a:r>
              <a:rPr sz="2000" b="1" dirty="0">
                <a:solidFill>
                  <a:srgbClr val="0099CC"/>
                </a:solidFill>
                <a:latin typeface="Arial"/>
                <a:cs typeface="Arial"/>
              </a:rPr>
              <a:t>return</a:t>
            </a:r>
            <a:r>
              <a:rPr sz="2000" b="1" spc="-35" dirty="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</a:t>
            </a:r>
            <a:r>
              <a:rPr spc="-40" dirty="0"/>
              <a:t> </a:t>
            </a:r>
            <a:r>
              <a:rPr dirty="0"/>
              <a:t>expressions.</a:t>
            </a: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4644" y="1438783"/>
            <a:ext cx="647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Example 1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Evaluate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area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PI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* radius *</a:t>
            </a:r>
            <a:r>
              <a:rPr sz="2400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radius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8383" y="1988819"/>
            <a:ext cx="4977384" cy="444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34740" y="3429000"/>
            <a:ext cx="289560" cy="360045"/>
          </a:xfrm>
          <a:custGeom>
            <a:avLst/>
            <a:gdLst/>
            <a:ahLst/>
            <a:cxnLst/>
            <a:rect l="l" t="t" r="r" b="b"/>
            <a:pathLst>
              <a:path w="289560" h="360045">
                <a:moveTo>
                  <a:pt x="0" y="359663"/>
                </a:moveTo>
                <a:lnTo>
                  <a:pt x="289560" y="359663"/>
                </a:lnTo>
                <a:lnTo>
                  <a:pt x="28956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</a:t>
            </a:r>
            <a:r>
              <a:rPr spc="-40" dirty="0"/>
              <a:t> </a:t>
            </a:r>
            <a:r>
              <a:rPr dirty="0"/>
              <a:t>expressions.</a:t>
            </a: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4644" y="1365631"/>
            <a:ext cx="647065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6720" marR="5080" indent="-1684655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Example 1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Evaluate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area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PI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* radius * radius  Let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PI=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3.14159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radius=2.0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868" y="3069335"/>
            <a:ext cx="8281416" cy="2205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</a:t>
            </a:r>
            <a:r>
              <a:rPr spc="-40" dirty="0"/>
              <a:t> </a:t>
            </a:r>
            <a:r>
              <a:rPr dirty="0"/>
              <a:t>expressions.</a:t>
            </a: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4644" y="1438783"/>
            <a:ext cx="2905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Example 1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Evaluate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8017" y="2316860"/>
            <a:ext cx="4769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let P1=4.5 ,P2=9.0, t1=0.0,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t2=60.0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1653" y="1149858"/>
            <a:ext cx="936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p2</a:t>
            </a:r>
            <a:r>
              <a:rPr sz="2800" spc="-5" dirty="0">
                <a:latin typeface="Arial"/>
                <a:cs typeface="Arial"/>
              </a:rPr>
              <a:t>-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5728" y="1653920"/>
            <a:ext cx="738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-t1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59452" y="1680972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899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30777" y="1416177"/>
            <a:ext cx="509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v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7284" y="3069335"/>
            <a:ext cx="8382000" cy="3424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02864" y="4005071"/>
            <a:ext cx="288290" cy="361315"/>
          </a:xfrm>
          <a:custGeom>
            <a:avLst/>
            <a:gdLst/>
            <a:ahLst/>
            <a:cxnLst/>
            <a:rect l="l" t="t" r="r" b="b"/>
            <a:pathLst>
              <a:path w="288289" h="361314">
                <a:moveTo>
                  <a:pt x="0" y="361188"/>
                </a:moveTo>
                <a:lnTo>
                  <a:pt x="288036" y="361188"/>
                </a:lnTo>
                <a:lnTo>
                  <a:pt x="288036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63267" y="4005071"/>
            <a:ext cx="144780" cy="216535"/>
          </a:xfrm>
          <a:custGeom>
            <a:avLst/>
            <a:gdLst/>
            <a:ahLst/>
            <a:cxnLst/>
            <a:rect l="l" t="t" r="r" b="b"/>
            <a:pathLst>
              <a:path w="144780" h="216535">
                <a:moveTo>
                  <a:pt x="0" y="216407"/>
                </a:moveTo>
                <a:lnTo>
                  <a:pt x="144780" y="216407"/>
                </a:lnTo>
                <a:lnTo>
                  <a:pt x="144780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</a:t>
            </a:r>
            <a:r>
              <a:rPr spc="-40" dirty="0"/>
              <a:t> </a:t>
            </a:r>
            <a:r>
              <a:rPr dirty="0"/>
              <a:t>expressions.</a:t>
            </a: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4644" y="1438783"/>
            <a:ext cx="591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Example 1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Evaluate </a:t>
            </a:r>
            <a:r>
              <a:rPr sz="2400" dirty="0">
                <a:solidFill>
                  <a:srgbClr val="FF33CC"/>
                </a:solidFill>
                <a:latin typeface="Arial"/>
                <a:cs typeface="Arial"/>
              </a:rPr>
              <a:t>z - </a:t>
            </a:r>
            <a:r>
              <a:rPr sz="2400" spc="-5" dirty="0">
                <a:solidFill>
                  <a:srgbClr val="FF33CC"/>
                </a:solidFill>
                <a:latin typeface="Arial"/>
                <a:cs typeface="Arial"/>
              </a:rPr>
              <a:t>(a </a:t>
            </a:r>
            <a:r>
              <a:rPr sz="2400" dirty="0">
                <a:solidFill>
                  <a:srgbClr val="FF33CC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FF33CC"/>
                </a:solidFill>
                <a:latin typeface="Arial"/>
                <a:cs typeface="Arial"/>
              </a:rPr>
              <a:t>b </a:t>
            </a:r>
            <a:r>
              <a:rPr sz="2400" dirty="0">
                <a:solidFill>
                  <a:srgbClr val="FF33CC"/>
                </a:solidFill>
                <a:latin typeface="Arial"/>
                <a:cs typeface="Arial"/>
              </a:rPr>
              <a:t>/ </a:t>
            </a:r>
            <a:r>
              <a:rPr sz="2400" spc="-5" dirty="0">
                <a:solidFill>
                  <a:srgbClr val="FF33CC"/>
                </a:solidFill>
                <a:latin typeface="Arial"/>
                <a:cs typeface="Arial"/>
              </a:rPr>
              <a:t>2) </a:t>
            </a:r>
            <a:r>
              <a:rPr sz="2400" dirty="0">
                <a:solidFill>
                  <a:srgbClr val="FF33CC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FF33CC"/>
                </a:solidFill>
                <a:latin typeface="Arial"/>
                <a:cs typeface="Arial"/>
              </a:rPr>
              <a:t>w * </a:t>
            </a:r>
            <a:r>
              <a:rPr sz="2400" dirty="0">
                <a:solidFill>
                  <a:srgbClr val="FF33CC"/>
                </a:solidFill>
                <a:latin typeface="Arial"/>
                <a:cs typeface="Arial"/>
              </a:rPr>
              <a:t>-</a:t>
            </a:r>
            <a:r>
              <a:rPr sz="2400" spc="-5" dirty="0">
                <a:solidFill>
                  <a:srgbClr val="FF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33CC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02864" y="4005071"/>
            <a:ext cx="288290" cy="361315"/>
          </a:xfrm>
          <a:custGeom>
            <a:avLst/>
            <a:gdLst/>
            <a:ahLst/>
            <a:cxnLst/>
            <a:rect l="l" t="t" r="r" b="b"/>
            <a:pathLst>
              <a:path w="288289" h="361314">
                <a:moveTo>
                  <a:pt x="0" y="361188"/>
                </a:moveTo>
                <a:lnTo>
                  <a:pt x="288036" y="361188"/>
                </a:lnTo>
                <a:lnTo>
                  <a:pt x="288036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3267" y="4005071"/>
            <a:ext cx="144780" cy="216535"/>
          </a:xfrm>
          <a:custGeom>
            <a:avLst/>
            <a:gdLst/>
            <a:ahLst/>
            <a:cxnLst/>
            <a:rect l="l" t="t" r="r" b="b"/>
            <a:pathLst>
              <a:path w="144780" h="216535">
                <a:moveTo>
                  <a:pt x="0" y="216407"/>
                </a:moveTo>
                <a:lnTo>
                  <a:pt x="144780" y="216407"/>
                </a:lnTo>
                <a:lnTo>
                  <a:pt x="144780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6211" y="6092952"/>
            <a:ext cx="1796795" cy="216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495" y="5590032"/>
            <a:ext cx="598931" cy="7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0192" y="2708148"/>
            <a:ext cx="216535" cy="370840"/>
          </a:xfrm>
          <a:custGeom>
            <a:avLst/>
            <a:gdLst/>
            <a:ahLst/>
            <a:cxnLst/>
            <a:rect l="l" t="t" r="r" b="b"/>
            <a:pathLst>
              <a:path w="216535" h="370839">
                <a:moveTo>
                  <a:pt x="0" y="370332"/>
                </a:moveTo>
                <a:lnTo>
                  <a:pt x="216407" y="370332"/>
                </a:lnTo>
                <a:lnTo>
                  <a:pt x="216407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5307" y="3645408"/>
            <a:ext cx="215265" cy="368935"/>
          </a:xfrm>
          <a:custGeom>
            <a:avLst/>
            <a:gdLst/>
            <a:ahLst/>
            <a:cxnLst/>
            <a:rect l="l" t="t" r="r" b="b"/>
            <a:pathLst>
              <a:path w="215264" h="368935">
                <a:moveTo>
                  <a:pt x="0" y="368807"/>
                </a:moveTo>
                <a:lnTo>
                  <a:pt x="214883" y="368807"/>
                </a:lnTo>
                <a:lnTo>
                  <a:pt x="214883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79676" y="2708148"/>
            <a:ext cx="360045" cy="370840"/>
          </a:xfrm>
          <a:custGeom>
            <a:avLst/>
            <a:gdLst/>
            <a:ahLst/>
            <a:cxnLst/>
            <a:rect l="l" t="t" r="r" b="b"/>
            <a:pathLst>
              <a:path w="360044" h="370839">
                <a:moveTo>
                  <a:pt x="0" y="370332"/>
                </a:moveTo>
                <a:lnTo>
                  <a:pt x="359663" y="370332"/>
                </a:lnTo>
                <a:lnTo>
                  <a:pt x="359663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1639" y="3645408"/>
            <a:ext cx="144780" cy="368935"/>
          </a:xfrm>
          <a:custGeom>
            <a:avLst/>
            <a:gdLst/>
            <a:ahLst/>
            <a:cxnLst/>
            <a:rect l="l" t="t" r="r" b="b"/>
            <a:pathLst>
              <a:path w="144780" h="368935">
                <a:moveTo>
                  <a:pt x="0" y="368807"/>
                </a:moveTo>
                <a:lnTo>
                  <a:pt x="144780" y="368807"/>
                </a:lnTo>
                <a:lnTo>
                  <a:pt x="144780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6755" y="4581144"/>
            <a:ext cx="160019" cy="361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831" y="1912619"/>
            <a:ext cx="2951988" cy="4465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8479" y="2561843"/>
            <a:ext cx="5885688" cy="38206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</a:t>
            </a:r>
            <a:r>
              <a:rPr spc="-40" dirty="0"/>
              <a:t> </a:t>
            </a:r>
            <a:r>
              <a:rPr dirty="0"/>
              <a:t>expressions.</a:t>
            </a: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495" y="5590032"/>
            <a:ext cx="598931" cy="7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3016" y="1656079"/>
            <a:ext cx="400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Mathematical Formula as C</a:t>
            </a:r>
            <a:r>
              <a:rPr sz="1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Expression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4044" y="4436364"/>
            <a:ext cx="1656714" cy="0"/>
          </a:xfrm>
          <a:custGeom>
            <a:avLst/>
            <a:gdLst/>
            <a:ahLst/>
            <a:cxnLst/>
            <a:rect l="l" t="t" r="r" b="b"/>
            <a:pathLst>
              <a:path w="1656714">
                <a:moveTo>
                  <a:pt x="0" y="0"/>
                </a:moveTo>
                <a:lnTo>
                  <a:pt x="16565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939" y="5228844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29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38212" y="2222436"/>
          <a:ext cx="7364729" cy="3929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Mathematical</a:t>
                      </a:r>
                      <a:r>
                        <a:rPr sz="2800" spc="3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Formula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800" spc="-1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Expression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8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2775" spc="-7" baseline="25525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2800" spc="-5" dirty="0">
                          <a:latin typeface="Trebuchet MS"/>
                          <a:cs typeface="Trebuchet MS"/>
                        </a:rPr>
                        <a:t>-4ac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b * b - 4 * a *</a:t>
                      </a:r>
                      <a:r>
                        <a:rPr sz="2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latin typeface="Trebuchet MS"/>
                          <a:cs typeface="Trebuchet MS"/>
                        </a:rPr>
                        <a:t>c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a + b -</a:t>
                      </a:r>
                      <a:r>
                        <a:rPr sz="2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latin typeface="Trebuchet MS"/>
                          <a:cs typeface="Trebuchet MS"/>
                        </a:rPr>
                        <a:t>c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a + b -</a:t>
                      </a:r>
                      <a:r>
                        <a:rPr sz="2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latin typeface="Trebuchet MS"/>
                          <a:cs typeface="Trebuchet MS"/>
                        </a:rPr>
                        <a:t>c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581660" marR="2846705">
                        <a:lnSpc>
                          <a:spcPts val="2640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a+b  c+d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(a + b) / (c +</a:t>
                      </a:r>
                      <a:r>
                        <a:rPr sz="28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d)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R="239141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R="232981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1+x</a:t>
                      </a:r>
                      <a:r>
                        <a:rPr sz="1800" b="1" spc="-7" baseline="25462" dirty="0">
                          <a:latin typeface="Trebuchet MS"/>
                          <a:cs typeface="Trebuchet MS"/>
                        </a:rPr>
                        <a:t>2</a:t>
                      </a:r>
                      <a:endParaRPr sz="1800" baseline="25462">
                        <a:latin typeface="Trebuchet MS"/>
                        <a:cs typeface="Trebuchet MS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1 /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(1 </a:t>
                      </a:r>
                      <a:r>
                        <a:rPr sz="2800" spc="-5" dirty="0">
                          <a:latin typeface="Trebuchet MS"/>
                          <a:cs typeface="Trebuchet MS"/>
                        </a:rPr>
                        <a:t>+ x *</a:t>
                      </a:r>
                      <a:r>
                        <a:rPr sz="28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" dirty="0">
                          <a:latin typeface="Trebuchet MS"/>
                          <a:cs typeface="Trebuchet MS"/>
                        </a:rPr>
                        <a:t>x)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775335" algn="l"/>
                        </a:tabLst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a x	-(b +</a:t>
                      </a:r>
                      <a:r>
                        <a:rPr sz="2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c)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latin typeface="Trebuchet MS"/>
                          <a:cs typeface="Trebuchet MS"/>
                        </a:rPr>
                        <a:t>a *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-( </a:t>
                      </a:r>
                      <a:r>
                        <a:rPr sz="2800" spc="-5" dirty="0">
                          <a:latin typeface="Trebuchet MS"/>
                          <a:cs typeface="Trebuchet MS"/>
                        </a:rPr>
                        <a:t>b +</a:t>
                      </a:r>
                      <a:r>
                        <a:rPr sz="2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c)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</a:t>
            </a:r>
            <a:r>
              <a:rPr spc="-40" dirty="0"/>
              <a:t> </a:t>
            </a:r>
            <a:r>
              <a:rPr dirty="0"/>
              <a:t>expressions.</a:t>
            </a: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495" y="5590032"/>
            <a:ext cx="598931" cy="7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9590" y="1511553"/>
            <a:ext cx="8744585" cy="456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  <a:tabLst>
                <a:tab pos="7660005" algn="l"/>
              </a:tabLst>
            </a:pPr>
            <a:r>
              <a:rPr sz="2000" b="1" spc="-10" dirty="0">
                <a:latin typeface="Arial"/>
                <a:cs typeface="Arial"/>
              </a:rPr>
              <a:t>Write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complete </a:t>
            </a:r>
            <a:r>
              <a:rPr sz="2000" b="1" dirty="0">
                <a:latin typeface="Arial"/>
                <a:cs typeface="Arial"/>
              </a:rPr>
              <a:t>C program that prompts the user to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enter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	</a:t>
            </a:r>
            <a:r>
              <a:rPr sz="2000" b="1" spc="-5" dirty="0">
                <a:latin typeface="Arial"/>
                <a:cs typeface="Arial"/>
              </a:rPr>
              <a:t>radius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959985" algn="l"/>
              </a:tabLst>
            </a:pPr>
            <a:r>
              <a:rPr sz="2000" b="1" dirty="0">
                <a:latin typeface="Arial"/>
                <a:cs typeface="Arial"/>
              </a:rPr>
              <a:t>a circle and </a:t>
            </a:r>
            <a:r>
              <a:rPr sz="2000" b="1" spc="-5" dirty="0">
                <a:latin typeface="Arial"/>
                <a:cs typeface="Arial"/>
              </a:rPr>
              <a:t>displays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circumference.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Circumference=2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πr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6492240" algn="just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#include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&lt;stdio.h&gt;  #define </a:t>
            </a:r>
            <a:r>
              <a:rPr sz="2000" b="1" spc="-5" dirty="0">
                <a:latin typeface="Arial"/>
                <a:cs typeface="Arial"/>
              </a:rPr>
              <a:t>PI </a:t>
            </a:r>
            <a:r>
              <a:rPr sz="2000" b="1" dirty="0">
                <a:latin typeface="Arial"/>
                <a:cs typeface="Arial"/>
              </a:rPr>
              <a:t>3.14159  int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main(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void</a:t>
            </a:r>
            <a:r>
              <a:rPr sz="2000" b="1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double </a:t>
            </a:r>
            <a:r>
              <a:rPr sz="2000" b="1" dirty="0">
                <a:latin typeface="Arial"/>
                <a:cs typeface="Arial"/>
              </a:rPr>
              <a:t>radius,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circum;</a:t>
            </a:r>
            <a:endParaRPr sz="20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printf("Please enter radius of circle&gt;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");</a:t>
            </a:r>
            <a:endParaRPr sz="2000">
              <a:latin typeface="Arial"/>
              <a:cs typeface="Arial"/>
            </a:endParaRPr>
          </a:p>
          <a:p>
            <a:pPr marL="501650" marR="540893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Arial"/>
                <a:cs typeface="Arial"/>
              </a:rPr>
              <a:t>scanf("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%lf</a:t>
            </a:r>
            <a:r>
              <a:rPr sz="2000" b="1" spc="-5" dirty="0">
                <a:latin typeface="Arial"/>
                <a:cs typeface="Arial"/>
              </a:rPr>
              <a:t>", </a:t>
            </a:r>
            <a:r>
              <a:rPr sz="2000" b="1" dirty="0">
                <a:solidFill>
                  <a:srgbClr val="0099CC"/>
                </a:solidFill>
                <a:latin typeface="Arial"/>
                <a:cs typeface="Arial"/>
              </a:rPr>
              <a:t>&amp;</a:t>
            </a:r>
            <a:r>
              <a:rPr sz="2000" b="1" dirty="0">
                <a:latin typeface="Arial"/>
                <a:cs typeface="Arial"/>
              </a:rPr>
              <a:t>radius);  circum = 2 * PI *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radius;</a:t>
            </a:r>
            <a:endParaRPr sz="20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printf("The circumference is </a:t>
            </a:r>
            <a:r>
              <a:rPr sz="2000" b="1" spc="-10" dirty="0">
                <a:solidFill>
                  <a:srgbClr val="0099CC"/>
                </a:solidFill>
                <a:latin typeface="Arial"/>
                <a:cs typeface="Arial"/>
              </a:rPr>
              <a:t>%.2f</a:t>
            </a:r>
            <a:r>
              <a:rPr sz="2000" b="1" spc="-10" dirty="0">
                <a:latin typeface="Arial"/>
                <a:cs typeface="Arial"/>
              </a:rPr>
              <a:t>.\n",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circum);</a:t>
            </a:r>
            <a:endParaRPr sz="20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  <a:tabLst>
                <a:tab pos="1375410" algn="l"/>
              </a:tabLst>
            </a:pPr>
            <a:r>
              <a:rPr sz="2000" b="1" dirty="0">
                <a:latin typeface="Arial"/>
                <a:cs typeface="Arial"/>
              </a:rPr>
              <a:t>return	0;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3132" y="619124"/>
            <a:ext cx="2816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Formatting</a:t>
            </a:r>
            <a:r>
              <a:rPr sz="2800" spc="-30" dirty="0"/>
              <a:t> </a:t>
            </a:r>
            <a:r>
              <a:rPr sz="2800" dirty="0"/>
              <a:t>output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495" y="5590032"/>
            <a:ext cx="598931" cy="7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168" y="1870709"/>
            <a:ext cx="40900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  <a:tab pos="2602865" algn="l"/>
              </a:tabLst>
            </a:pPr>
            <a:r>
              <a:rPr sz="2400" spc="-5" dirty="0">
                <a:latin typeface="Arial"/>
                <a:cs typeface="Arial"/>
              </a:rPr>
              <a:t>int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x=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4678,	y=3 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-5" dirty="0">
                <a:latin typeface="Arial"/>
                <a:cs typeface="Arial"/>
              </a:rPr>
              <a:t>z=19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  <a:tab pos="2047239" algn="l"/>
                <a:tab pos="2661285" algn="l"/>
              </a:tabLst>
            </a:pPr>
            <a:r>
              <a:rPr sz="2400" spc="-5" dirty="0">
                <a:latin typeface="Arial"/>
                <a:cs typeface="Arial"/>
              </a:rPr>
              <a:t>1.	printf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(“%d	%d	</a:t>
            </a:r>
            <a:r>
              <a:rPr sz="2400" spc="-5" dirty="0">
                <a:latin typeface="Arial"/>
                <a:cs typeface="Arial"/>
              </a:rPr>
              <a:t>%d”,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x,y,z)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6330" y="3213354"/>
            <a:ext cx="3744595" cy="925194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4678▓▓3▓▓</a:t>
            </a:r>
            <a:r>
              <a:rPr sz="18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540" y="4392295"/>
            <a:ext cx="4473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135" algn="l"/>
                <a:tab pos="2875280" algn="l"/>
              </a:tabLst>
            </a:pPr>
            <a:r>
              <a:rPr sz="2400" spc="-5" dirty="0">
                <a:latin typeface="Arial"/>
                <a:cs typeface="Arial"/>
              </a:rPr>
              <a:t>2.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printf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(“%7d	%5d	%6d”,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x,y,z)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3177" y="4955285"/>
            <a:ext cx="7562215" cy="64643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tabLst>
                <a:tab pos="4203700" algn="l"/>
              </a:tabLst>
            </a:pPr>
            <a:r>
              <a:rPr sz="1800" dirty="0">
                <a:solidFill>
                  <a:srgbClr val="808080"/>
                </a:solidFill>
                <a:latin typeface="Arial"/>
                <a:cs typeface="Arial"/>
              </a:rPr>
              <a:t>▓ ▓ ▓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4678▓▓ </a:t>
            </a:r>
            <a:r>
              <a:rPr sz="1800" dirty="0">
                <a:solidFill>
                  <a:srgbClr val="808080"/>
                </a:solidFill>
                <a:latin typeface="Arial"/>
                <a:cs typeface="Arial"/>
              </a:rPr>
              <a:t>▓ ▓ ▓ ▓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3 ▓▓ </a:t>
            </a:r>
            <a:r>
              <a:rPr sz="1800" dirty="0">
                <a:solidFill>
                  <a:srgbClr val="808080"/>
                </a:solidFill>
                <a:latin typeface="Arial"/>
                <a:cs typeface="Arial"/>
              </a:rPr>
              <a:t>▓ ▓</a:t>
            </a:r>
            <a:r>
              <a:rPr sz="1800" spc="18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8080"/>
                </a:solidFill>
                <a:latin typeface="Arial"/>
                <a:cs typeface="Arial"/>
              </a:rPr>
              <a:t>▓</a:t>
            </a:r>
            <a:r>
              <a:rPr sz="1800" spc="1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8080"/>
                </a:solidFill>
                <a:latin typeface="Arial"/>
                <a:cs typeface="Arial"/>
              </a:rPr>
              <a:t>▓	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3132" y="659968"/>
            <a:ext cx="2818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Formatting</a:t>
            </a:r>
            <a:r>
              <a:rPr sz="2800" spc="-55" dirty="0"/>
              <a:t> </a:t>
            </a:r>
            <a:r>
              <a:rPr sz="2800" dirty="0"/>
              <a:t>output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495" y="5590032"/>
            <a:ext cx="598931" cy="7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524736"/>
            <a:ext cx="7082155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  <a:tab pos="3479800" algn="l"/>
                <a:tab pos="5386705" algn="l"/>
              </a:tabLst>
            </a:pPr>
            <a:r>
              <a:rPr sz="3200" spc="-5" dirty="0">
                <a:latin typeface="Arial"/>
                <a:cs typeface="Arial"/>
              </a:rPr>
              <a:t>float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x=56.2757	</a:t>
            </a:r>
            <a:r>
              <a:rPr sz="3200" dirty="0">
                <a:latin typeface="Arial"/>
                <a:cs typeface="Arial"/>
              </a:rPr>
              <a:t>y=2.3849	z=114.2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;</a:t>
            </a:r>
            <a:endParaRPr sz="3200">
              <a:latin typeface="Arial"/>
              <a:cs typeface="Arial"/>
            </a:endParaRPr>
          </a:p>
          <a:p>
            <a:pPr marL="351155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Arial"/>
                <a:cs typeface="Arial"/>
              </a:rPr>
              <a:t>printf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(“%8.3f%-7.2f%7.4f”,x,y,z);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280257"/>
            <a:ext cx="5784850" cy="1196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3550" marR="5080" indent="-451484">
              <a:lnSpc>
                <a:spcPct val="120100"/>
              </a:lnSpc>
              <a:spcBef>
                <a:spcPts val="95"/>
              </a:spcBef>
              <a:buChar char="•"/>
              <a:tabLst>
                <a:tab pos="467995" algn="l"/>
                <a:tab pos="469265" algn="l"/>
              </a:tabLst>
            </a:pPr>
            <a:r>
              <a:rPr sz="3200" spc="-5" dirty="0">
                <a:latin typeface="Arial"/>
                <a:cs typeface="Arial"/>
              </a:rPr>
              <a:t>double </a:t>
            </a:r>
            <a:r>
              <a:rPr sz="3200" dirty="0">
                <a:latin typeface="Arial"/>
                <a:cs typeface="Arial"/>
              </a:rPr>
              <a:t>a= </a:t>
            </a:r>
            <a:r>
              <a:rPr sz="3200" spc="-5" dirty="0">
                <a:latin typeface="Arial"/>
                <a:cs typeface="Arial"/>
              </a:rPr>
              <a:t>38.56, b=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201.117;  </a:t>
            </a:r>
            <a:r>
              <a:rPr sz="3200" dirty="0">
                <a:latin typeface="Arial"/>
                <a:cs typeface="Arial"/>
              </a:rPr>
              <a:t>printf("Is </a:t>
            </a:r>
            <a:r>
              <a:rPr sz="3200" spc="-5" dirty="0">
                <a:latin typeface="Arial"/>
                <a:cs typeface="Arial"/>
              </a:rPr>
              <a:t>it%6.1f%9.4f", </a:t>
            </a:r>
            <a:r>
              <a:rPr sz="3200" dirty="0">
                <a:latin typeface="Arial"/>
                <a:cs typeface="Arial"/>
              </a:rPr>
              <a:t>a,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b);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036921"/>
            <a:ext cx="340804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marR="5080" indent="-451484">
              <a:lnSpc>
                <a:spcPct val="120000"/>
              </a:lnSpc>
              <a:spcBef>
                <a:spcPts val="100"/>
              </a:spcBef>
              <a:buChar char="•"/>
              <a:tabLst>
                <a:tab pos="467995" algn="l"/>
                <a:tab pos="469265" algn="l"/>
              </a:tabLst>
            </a:pPr>
            <a:r>
              <a:rPr sz="3200" spc="-5" dirty="0">
                <a:latin typeface="Arial"/>
                <a:cs typeface="Arial"/>
              </a:rPr>
              <a:t>float x=333.256;  </a:t>
            </a:r>
            <a:r>
              <a:rPr sz="3200" dirty="0">
                <a:latin typeface="Arial"/>
                <a:cs typeface="Arial"/>
              </a:rPr>
              <a:t>pri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tf("</a:t>
            </a:r>
            <a:r>
              <a:rPr sz="3200" spc="-10" dirty="0">
                <a:latin typeface="Arial"/>
                <a:cs typeface="Arial"/>
              </a:rPr>
              <a:t>%</a:t>
            </a:r>
            <a:r>
              <a:rPr sz="3200" spc="-5" dirty="0">
                <a:latin typeface="Arial"/>
                <a:cs typeface="Arial"/>
              </a:rPr>
              <a:t>0.2</a:t>
            </a:r>
            <a:r>
              <a:rPr sz="3200" dirty="0">
                <a:latin typeface="Arial"/>
                <a:cs typeface="Arial"/>
              </a:rPr>
              <a:t>f",x);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8294" y="2853689"/>
            <a:ext cx="7560945" cy="37084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808080"/>
                </a:solidFill>
                <a:latin typeface="Arial"/>
                <a:cs typeface="Arial"/>
              </a:rPr>
              <a:t>▓ ▓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56.276 </a:t>
            </a:r>
            <a:r>
              <a:rPr sz="1800" b="1" spc="-5" dirty="0">
                <a:solidFill>
                  <a:srgbClr val="0099CC"/>
                </a:solidFill>
                <a:latin typeface="Arial"/>
                <a:cs typeface="Arial"/>
              </a:rPr>
              <a:t>2.38 </a:t>
            </a:r>
            <a:r>
              <a:rPr sz="1800" dirty="0">
                <a:solidFill>
                  <a:srgbClr val="808080"/>
                </a:solidFill>
                <a:latin typeface="Arial"/>
                <a:cs typeface="Arial"/>
              </a:rPr>
              <a:t>▓ ▓</a:t>
            </a:r>
            <a:r>
              <a:rPr sz="1800" spc="7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808080"/>
                </a:solidFill>
                <a:latin typeface="Arial"/>
                <a:cs typeface="Arial"/>
              </a:rPr>
              <a:t>▓</a:t>
            </a:r>
            <a:r>
              <a:rPr sz="1800" b="1" spc="-15" dirty="0">
                <a:solidFill>
                  <a:srgbClr val="00AF50"/>
                </a:solidFill>
                <a:latin typeface="Arial"/>
                <a:cs typeface="Arial"/>
              </a:rPr>
              <a:t>114.2000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8294" y="4581905"/>
            <a:ext cx="7560945" cy="37084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Is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▓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it </a:t>
            </a:r>
            <a:r>
              <a:rPr sz="1800" dirty="0">
                <a:solidFill>
                  <a:srgbClr val="808080"/>
                </a:solidFill>
                <a:latin typeface="Arial"/>
                <a:cs typeface="Arial"/>
              </a:rPr>
              <a:t>▓ ▓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38.6 </a:t>
            </a:r>
            <a:r>
              <a:rPr sz="1800" dirty="0">
                <a:solidFill>
                  <a:srgbClr val="808080"/>
                </a:solidFill>
                <a:latin typeface="Arial"/>
                <a:cs typeface="Arial"/>
              </a:rPr>
              <a:t>▓</a:t>
            </a:r>
            <a:r>
              <a:rPr sz="1800" spc="4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00AF50"/>
                </a:solidFill>
                <a:latin typeface="Arial"/>
                <a:cs typeface="Arial"/>
              </a:rPr>
              <a:t>201.1170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6690" y="5877305"/>
            <a:ext cx="1369060" cy="37084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333.26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922" y="615518"/>
            <a:ext cx="4538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01010" algn="l"/>
              </a:tabLst>
            </a:pPr>
            <a:r>
              <a:rPr sz="2800" spc="-5" dirty="0"/>
              <a:t>Formatt</a:t>
            </a:r>
            <a:r>
              <a:rPr sz="2800" dirty="0"/>
              <a:t>i</a:t>
            </a:r>
            <a:r>
              <a:rPr sz="2800" spc="-5" dirty="0"/>
              <a:t>ng</a:t>
            </a:r>
            <a:r>
              <a:rPr sz="2800" spc="15" dirty="0"/>
              <a:t> </a:t>
            </a:r>
            <a:r>
              <a:rPr sz="2800" spc="-5" dirty="0"/>
              <a:t>ou</a:t>
            </a:r>
            <a:r>
              <a:rPr sz="2800" dirty="0"/>
              <a:t>t</a:t>
            </a:r>
            <a:r>
              <a:rPr sz="2800" spc="-5" dirty="0"/>
              <a:t>put</a:t>
            </a:r>
            <a:r>
              <a:rPr sz="2800" dirty="0"/>
              <a:t>	(</a:t>
            </a:r>
            <a:r>
              <a:rPr sz="2800" spc="-5" dirty="0">
                <a:solidFill>
                  <a:srgbClr val="FF0000"/>
                </a:solidFill>
              </a:rPr>
              <a:t>Prac</a:t>
            </a:r>
            <a:r>
              <a:rPr sz="2800" dirty="0">
                <a:solidFill>
                  <a:srgbClr val="FF0000"/>
                </a:solidFill>
              </a:rPr>
              <a:t>t</a:t>
            </a:r>
            <a:r>
              <a:rPr sz="2800" spc="-5" dirty="0">
                <a:solidFill>
                  <a:srgbClr val="FF0000"/>
                </a:solidFill>
              </a:rPr>
              <a:t>ic</a:t>
            </a:r>
            <a:r>
              <a:rPr sz="2800" spc="5" dirty="0">
                <a:solidFill>
                  <a:srgbClr val="FF0000"/>
                </a:solidFill>
              </a:rPr>
              <a:t>e</a:t>
            </a:r>
            <a:r>
              <a:rPr sz="2800" spc="-5" dirty="0"/>
              <a:t>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495" y="5590032"/>
            <a:ext cx="598931" cy="7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9925" y="2406713"/>
          <a:ext cx="7846057" cy="2962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9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6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35" dirty="0">
                          <a:latin typeface="Trebuchet MS"/>
                          <a:cs typeface="Trebuchet MS"/>
                        </a:rPr>
                        <a:t>Value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Format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Displayed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Output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216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35" dirty="0">
                          <a:latin typeface="Trebuchet MS"/>
                          <a:cs typeface="Trebuchet MS"/>
                        </a:rPr>
                        <a:t>Value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Format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095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Displayed 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Output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93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234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%4d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▓</a:t>
                      </a:r>
                      <a:r>
                        <a:rPr sz="2400" dirty="0">
                          <a:latin typeface="Trebuchet MS"/>
                          <a:cs typeface="Trebuchet MS"/>
                        </a:rPr>
                        <a:t>234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-234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%4d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-234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234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%5d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▓▓</a:t>
                      </a:r>
                      <a:r>
                        <a:rPr sz="2400" dirty="0">
                          <a:latin typeface="Trebuchet MS"/>
                          <a:cs typeface="Trebuchet MS"/>
                        </a:rPr>
                        <a:t>234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-234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%5d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▓</a:t>
                      </a:r>
                      <a:r>
                        <a:rPr sz="2400" spc="-5" dirty="0">
                          <a:latin typeface="Trebuchet MS"/>
                          <a:cs typeface="Trebuchet MS"/>
                        </a:rPr>
                        <a:t>-234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234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%6d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▓▓▓</a:t>
                      </a:r>
                      <a:r>
                        <a:rPr sz="2400" dirty="0">
                          <a:latin typeface="Trebuchet MS"/>
                          <a:cs typeface="Trebuchet MS"/>
                        </a:rPr>
                        <a:t>234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-234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%6d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spc="-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▓▓</a:t>
                      </a:r>
                      <a:r>
                        <a:rPr sz="2400" spc="-5" dirty="0">
                          <a:latin typeface="Trebuchet MS"/>
                          <a:cs typeface="Trebuchet MS"/>
                        </a:rPr>
                        <a:t>-234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7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234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%1d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234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-234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%2d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-234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922" y="615518"/>
            <a:ext cx="4538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01010" algn="l"/>
              </a:tabLst>
            </a:pPr>
            <a:r>
              <a:rPr sz="2800" spc="-5" dirty="0"/>
              <a:t>Formatt</a:t>
            </a:r>
            <a:r>
              <a:rPr sz="2800" dirty="0"/>
              <a:t>i</a:t>
            </a:r>
            <a:r>
              <a:rPr sz="2800" spc="-5" dirty="0"/>
              <a:t>ng</a:t>
            </a:r>
            <a:r>
              <a:rPr sz="2800" spc="15" dirty="0"/>
              <a:t> </a:t>
            </a:r>
            <a:r>
              <a:rPr sz="2800" spc="-5" dirty="0"/>
              <a:t>ou</a:t>
            </a:r>
            <a:r>
              <a:rPr sz="2800" dirty="0"/>
              <a:t>t</a:t>
            </a:r>
            <a:r>
              <a:rPr sz="2800" spc="-5" dirty="0"/>
              <a:t>put</a:t>
            </a:r>
            <a:r>
              <a:rPr sz="2800" dirty="0"/>
              <a:t>	(</a:t>
            </a:r>
            <a:r>
              <a:rPr sz="2800" spc="-5" dirty="0">
                <a:solidFill>
                  <a:srgbClr val="FF0000"/>
                </a:solidFill>
              </a:rPr>
              <a:t>Prac</a:t>
            </a:r>
            <a:r>
              <a:rPr sz="2800" dirty="0">
                <a:solidFill>
                  <a:srgbClr val="FF0000"/>
                </a:solidFill>
              </a:rPr>
              <a:t>t</a:t>
            </a:r>
            <a:r>
              <a:rPr sz="2800" spc="-5" dirty="0">
                <a:solidFill>
                  <a:srgbClr val="FF0000"/>
                </a:solidFill>
              </a:rPr>
              <a:t>ic</a:t>
            </a:r>
            <a:r>
              <a:rPr sz="2800" spc="5" dirty="0">
                <a:solidFill>
                  <a:srgbClr val="FF0000"/>
                </a:solidFill>
              </a:rPr>
              <a:t>e</a:t>
            </a:r>
            <a:r>
              <a:rPr sz="2800" spc="-5" dirty="0"/>
              <a:t>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495" y="5590032"/>
            <a:ext cx="598931" cy="7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0512" y="1585912"/>
          <a:ext cx="8535667" cy="4481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9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92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spc="-35" dirty="0">
                          <a:latin typeface="Trebuchet MS"/>
                          <a:cs typeface="Trebuchet MS"/>
                        </a:rPr>
                        <a:t>Value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Format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Displayed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Output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35" dirty="0">
                          <a:latin typeface="Trebuchet MS"/>
                          <a:cs typeface="Trebuchet MS"/>
                        </a:rPr>
                        <a:t>Value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Format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Displayed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Output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3.14159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%5.2f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000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▓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3.14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3.14159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%4.2f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3.14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3.14159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16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%3.2f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3.14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3.14159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%5.1f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000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▓▓</a:t>
                      </a:r>
                      <a:r>
                        <a:rPr sz="2000" spc="-225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3.1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55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3.14159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%5.3f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3.142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3.14159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%8.5f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▓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3.14159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42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spc="5" dirty="0">
                          <a:latin typeface="Trebuchet MS"/>
                          <a:cs typeface="Trebuchet MS"/>
                        </a:rPr>
                        <a:t>.1234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%4.2f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0.12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-.006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%4.2f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-0.01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-.006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%8.3f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▓▓</a:t>
                      </a:r>
                      <a:r>
                        <a:rPr sz="2000" spc="-229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-0.006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-.006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%8.5f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-0.00600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48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-.006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%.3f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-0.006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-3.14159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%.4f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-3.1416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703833"/>
            <a:ext cx="651433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/>
              <a:t>P</a:t>
            </a:r>
            <a:r>
              <a:rPr sz="4400" dirty="0" smtClean="0"/>
              <a:t>reprocessor</a:t>
            </a:r>
            <a:r>
              <a:rPr sz="4400" spc="-60" dirty="0" smtClean="0"/>
              <a:t> </a:t>
            </a:r>
            <a:r>
              <a:rPr sz="4400" dirty="0"/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4171"/>
            <a:ext cx="7993380" cy="31654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#include</a:t>
            </a:r>
            <a:endParaRPr sz="3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gives a program access to a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library</a:t>
            </a:r>
          </a:p>
          <a:p>
            <a:pPr marL="355600" indent="-343535">
              <a:lnSpc>
                <a:spcPct val="100000"/>
              </a:lnSpc>
              <a:spcBef>
                <a:spcPts val="75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&lt;stdio.h&gt;</a:t>
            </a:r>
            <a:endParaRPr sz="3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standard </a:t>
            </a:r>
            <a:r>
              <a:rPr sz="2800" dirty="0">
                <a:latin typeface="Arial"/>
                <a:cs typeface="Arial"/>
              </a:rPr>
              <a:t>header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file</a:t>
            </a:r>
            <a:endParaRPr sz="28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contains information </a:t>
            </a:r>
            <a:r>
              <a:rPr sz="2800" spc="-5" dirty="0">
                <a:latin typeface="Arial"/>
                <a:cs typeface="Arial"/>
              </a:rPr>
              <a:t>about </a:t>
            </a:r>
            <a:r>
              <a:rPr sz="2800" dirty="0">
                <a:latin typeface="Arial"/>
                <a:cs typeface="Arial"/>
              </a:rPr>
              <a:t>standard input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  output functions </a:t>
            </a:r>
            <a:r>
              <a:rPr sz="2800" spc="-5" dirty="0">
                <a:latin typeface="Arial"/>
                <a:cs typeface="Arial"/>
              </a:rPr>
              <a:t>such as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scanf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printf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8833" y="430761"/>
            <a:ext cx="4192270" cy="733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650" b="1" i="1" spc="-125" dirty="0">
                <a:solidFill>
                  <a:srgbClr val="C00000"/>
                </a:solidFill>
                <a:latin typeface="Arial"/>
                <a:cs typeface="Arial"/>
              </a:rPr>
              <a:t>Extra</a:t>
            </a:r>
            <a:r>
              <a:rPr sz="4650" b="1" i="1" spc="-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650" b="1" i="1" spc="-130" dirty="0">
                <a:solidFill>
                  <a:srgbClr val="C00000"/>
                </a:solidFill>
                <a:latin typeface="Arial"/>
                <a:cs typeface="Arial"/>
              </a:rPr>
              <a:t>Exercises</a:t>
            </a:r>
            <a:endParaRPr sz="46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21152" y="1121791"/>
            <a:ext cx="4166870" cy="0"/>
          </a:xfrm>
          <a:custGeom>
            <a:avLst/>
            <a:gdLst/>
            <a:ahLst/>
            <a:cxnLst/>
            <a:rect l="l" t="t" r="r" b="b"/>
            <a:pathLst>
              <a:path w="4166870">
                <a:moveTo>
                  <a:pt x="0" y="0"/>
                </a:moveTo>
                <a:lnTo>
                  <a:pt x="4166616" y="0"/>
                </a:lnTo>
              </a:path>
            </a:pathLst>
          </a:custGeom>
          <a:ln w="5943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3592" y="1511553"/>
            <a:ext cx="80479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1. </a:t>
            </a:r>
            <a:r>
              <a:rPr sz="1800" b="1" dirty="0">
                <a:latin typeface="Arial"/>
                <a:cs typeface="Arial"/>
              </a:rPr>
              <a:t>Which of the following identifiers </a:t>
            </a:r>
            <a:r>
              <a:rPr sz="1800" b="1" spc="-5" dirty="0">
                <a:latin typeface="Arial"/>
                <a:cs typeface="Arial"/>
              </a:rPr>
              <a:t>are (a) C </a:t>
            </a:r>
            <a:r>
              <a:rPr sz="1800" b="1" spc="-10" dirty="0">
                <a:latin typeface="Arial"/>
                <a:cs typeface="Arial"/>
              </a:rPr>
              <a:t>reserved </a:t>
            </a:r>
            <a:r>
              <a:rPr sz="1800" b="1" spc="5" dirty="0">
                <a:latin typeface="Arial"/>
                <a:cs typeface="Arial"/>
              </a:rPr>
              <a:t>words, </a:t>
            </a:r>
            <a:r>
              <a:rPr sz="1800" b="1" dirty="0">
                <a:latin typeface="Arial"/>
                <a:cs typeface="Arial"/>
              </a:rPr>
              <a:t>(b) </a:t>
            </a:r>
            <a:r>
              <a:rPr sz="1800" b="1" spc="-5" dirty="0">
                <a:latin typeface="Arial"/>
                <a:cs typeface="Arial"/>
              </a:rPr>
              <a:t>standard  identifiers, (c) conventionally used as constant macro names, </a:t>
            </a:r>
            <a:r>
              <a:rPr sz="1800" b="1" dirty="0">
                <a:latin typeface="Arial"/>
                <a:cs typeface="Arial"/>
              </a:rPr>
              <a:t>(d) other  </a:t>
            </a:r>
            <a:r>
              <a:rPr sz="1800" b="1" spc="-10" dirty="0">
                <a:latin typeface="Arial"/>
                <a:cs typeface="Arial"/>
              </a:rPr>
              <a:t>valid </a:t>
            </a:r>
            <a:r>
              <a:rPr sz="1800" b="1" dirty="0">
                <a:latin typeface="Arial"/>
                <a:cs typeface="Arial"/>
              </a:rPr>
              <a:t>identifiers, and </a:t>
            </a:r>
            <a:r>
              <a:rPr sz="1800" b="1" spc="-5" dirty="0">
                <a:latin typeface="Arial"/>
                <a:cs typeface="Arial"/>
              </a:rPr>
              <a:t>(e) </a:t>
            </a:r>
            <a:r>
              <a:rPr sz="1800" b="1" spc="-10" dirty="0">
                <a:latin typeface="Arial"/>
                <a:cs typeface="Arial"/>
              </a:rPr>
              <a:t>invalid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identifiers?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34542" y="2643569"/>
          <a:ext cx="8061324" cy="529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4716">
                <a:tc>
                  <a:txBody>
                    <a:bodyPr/>
                    <a:lstStyle/>
                    <a:p>
                      <a:pPr marL="31750">
                        <a:lnSpc>
                          <a:spcPts val="1985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void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1985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MAX_ENTRIES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1295" algn="r">
                        <a:lnSpc>
                          <a:spcPts val="198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ts val="198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time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ts val="198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ts val="198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Sue's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57">
                <a:tc>
                  <a:txBody>
                    <a:bodyPr/>
                    <a:lstStyle/>
                    <a:p>
                      <a:pPr marL="31750">
                        <a:lnSpc>
                          <a:spcPts val="1985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return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98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printf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9870" algn="r">
                        <a:lnSpc>
                          <a:spcPts val="198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b="1" spc="2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ts val="1985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part#2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ts val="1985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"char"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1985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#insert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this_is_a_long_one</a:t>
            </a: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" dirty="0"/>
              <a:t>2. </a:t>
            </a:r>
            <a:r>
              <a:rPr dirty="0"/>
              <a:t>Do </a:t>
            </a:r>
            <a:r>
              <a:rPr spc="-5" dirty="0"/>
              <a:t>a step-by-step evaluation </a:t>
            </a:r>
            <a:r>
              <a:rPr dirty="0"/>
              <a:t>of the </a:t>
            </a:r>
            <a:r>
              <a:rPr spc="-5" dirty="0"/>
              <a:t>expressions </a:t>
            </a:r>
            <a:r>
              <a:rPr dirty="0"/>
              <a:t>that follow if the </a:t>
            </a:r>
            <a:r>
              <a:rPr spc="-10" dirty="0"/>
              <a:t>value</a:t>
            </a:r>
            <a:r>
              <a:rPr spc="80" dirty="0"/>
              <a:t> </a:t>
            </a:r>
            <a:r>
              <a:rPr dirty="0"/>
              <a:t>of</a:t>
            </a:r>
          </a:p>
          <a:p>
            <a:pPr marL="266700">
              <a:lnSpc>
                <a:spcPct val="100000"/>
              </a:lnSpc>
            </a:pPr>
            <a:r>
              <a:rPr spc="-5" dirty="0"/>
              <a:t>celsius </a:t>
            </a:r>
            <a:r>
              <a:rPr dirty="0"/>
              <a:t>is </a:t>
            </a:r>
            <a:r>
              <a:rPr spc="-5" dirty="0"/>
              <a:t>38.1 and salary </a:t>
            </a:r>
            <a:r>
              <a:rPr dirty="0"/>
              <a:t>is </a:t>
            </a:r>
            <a:r>
              <a:rPr spc="-10" dirty="0"/>
              <a:t>38450.00</a:t>
            </a:r>
            <a:r>
              <a:rPr spc="10" dirty="0"/>
              <a:t> </a:t>
            </a:r>
            <a:r>
              <a:rPr dirty="0"/>
              <a:t>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46075" indent="-334010">
              <a:lnSpc>
                <a:spcPct val="100000"/>
              </a:lnSpc>
              <a:buFont typeface="Arial"/>
              <a:buChar char="•"/>
              <a:tabLst>
                <a:tab pos="346075" algn="l"/>
                <a:tab pos="346710" algn="l"/>
              </a:tabLst>
            </a:pPr>
            <a:r>
              <a:rPr dirty="0"/>
              <a:t>1.8 </a:t>
            </a:r>
            <a:r>
              <a:rPr spc="-5" dirty="0"/>
              <a:t>* Celsius </a:t>
            </a:r>
            <a:r>
              <a:rPr dirty="0"/>
              <a:t>+</a:t>
            </a:r>
            <a:r>
              <a:rPr spc="-5" dirty="0"/>
              <a:t> 32.0</a:t>
            </a:r>
          </a:p>
          <a:p>
            <a:pPr marL="281940" indent="-269875">
              <a:lnSpc>
                <a:spcPct val="100000"/>
              </a:lnSpc>
              <a:buFont typeface="Arial"/>
              <a:buChar char="•"/>
              <a:tabLst>
                <a:tab pos="281940" algn="l"/>
                <a:tab pos="282575" algn="l"/>
              </a:tabLst>
            </a:pPr>
            <a:r>
              <a:rPr spc="-5" dirty="0"/>
              <a:t>(salary </a:t>
            </a:r>
            <a:r>
              <a:rPr dirty="0"/>
              <a:t>- </a:t>
            </a:r>
            <a:r>
              <a:rPr spc="-5" dirty="0"/>
              <a:t>5000.00) * 0.20 </a:t>
            </a:r>
            <a:r>
              <a:rPr dirty="0"/>
              <a:t>+</a:t>
            </a:r>
            <a:r>
              <a:rPr spc="35" dirty="0"/>
              <a:t> </a:t>
            </a:r>
            <a:r>
              <a:rPr spc="-5" dirty="0"/>
              <a:t>1425.00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8833" y="430761"/>
            <a:ext cx="4192270" cy="733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650" b="1" i="1" spc="-125" dirty="0">
                <a:solidFill>
                  <a:srgbClr val="C00000"/>
                </a:solidFill>
                <a:latin typeface="Arial"/>
                <a:cs typeface="Arial"/>
              </a:rPr>
              <a:t>Extra</a:t>
            </a:r>
            <a:r>
              <a:rPr sz="4650" b="1" i="1" spc="-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650" b="1" i="1" spc="-130" dirty="0">
                <a:solidFill>
                  <a:srgbClr val="C00000"/>
                </a:solidFill>
                <a:latin typeface="Arial"/>
                <a:cs typeface="Arial"/>
              </a:rPr>
              <a:t>Exercises</a:t>
            </a:r>
            <a:endParaRPr sz="46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21152" y="1121791"/>
            <a:ext cx="4166870" cy="0"/>
          </a:xfrm>
          <a:custGeom>
            <a:avLst/>
            <a:gdLst/>
            <a:ahLst/>
            <a:cxnLst/>
            <a:rect l="l" t="t" r="r" b="b"/>
            <a:pathLst>
              <a:path w="4166870">
                <a:moveTo>
                  <a:pt x="0" y="0"/>
                </a:moveTo>
                <a:lnTo>
                  <a:pt x="4166616" y="0"/>
                </a:lnTo>
              </a:path>
            </a:pathLst>
          </a:custGeom>
          <a:ln w="5943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3592" y="1511553"/>
            <a:ext cx="80479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1. </a:t>
            </a:r>
            <a:r>
              <a:rPr sz="1800" b="1" dirty="0">
                <a:latin typeface="Arial"/>
                <a:cs typeface="Arial"/>
              </a:rPr>
              <a:t>Which of the following identifiers </a:t>
            </a:r>
            <a:r>
              <a:rPr sz="1800" b="1" spc="-5" dirty="0">
                <a:latin typeface="Arial"/>
                <a:cs typeface="Arial"/>
              </a:rPr>
              <a:t>are (a) C </a:t>
            </a:r>
            <a:r>
              <a:rPr sz="1800" b="1" spc="-10" dirty="0">
                <a:latin typeface="Arial"/>
                <a:cs typeface="Arial"/>
              </a:rPr>
              <a:t>reserved </a:t>
            </a:r>
            <a:r>
              <a:rPr sz="1800" b="1" spc="5" dirty="0">
                <a:latin typeface="Arial"/>
                <a:cs typeface="Arial"/>
              </a:rPr>
              <a:t>words, </a:t>
            </a:r>
            <a:r>
              <a:rPr sz="1800" b="1" dirty="0">
                <a:latin typeface="Arial"/>
                <a:cs typeface="Arial"/>
              </a:rPr>
              <a:t>(b) </a:t>
            </a:r>
            <a:r>
              <a:rPr sz="1800" b="1" spc="-5" dirty="0">
                <a:latin typeface="Arial"/>
                <a:cs typeface="Arial"/>
              </a:rPr>
              <a:t>standard  identifiers, (c) conventionally used as constant macro names, </a:t>
            </a:r>
            <a:r>
              <a:rPr sz="1800" b="1" dirty="0">
                <a:latin typeface="Arial"/>
                <a:cs typeface="Arial"/>
              </a:rPr>
              <a:t>(d) other  </a:t>
            </a:r>
            <a:r>
              <a:rPr sz="1800" b="1" spc="-10" dirty="0">
                <a:latin typeface="Arial"/>
                <a:cs typeface="Arial"/>
              </a:rPr>
              <a:t>valid </a:t>
            </a:r>
            <a:r>
              <a:rPr sz="1800" b="1" dirty="0">
                <a:latin typeface="Arial"/>
                <a:cs typeface="Arial"/>
              </a:rPr>
              <a:t>identifiers, and </a:t>
            </a:r>
            <a:r>
              <a:rPr sz="1800" b="1" spc="-5" dirty="0">
                <a:latin typeface="Arial"/>
                <a:cs typeface="Arial"/>
              </a:rPr>
              <a:t>(e) </a:t>
            </a:r>
            <a:r>
              <a:rPr sz="1800" b="1" spc="-10" dirty="0">
                <a:latin typeface="Arial"/>
                <a:cs typeface="Arial"/>
              </a:rPr>
              <a:t>invalid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identifiers?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34542" y="2643569"/>
          <a:ext cx="8061324" cy="529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4716">
                <a:tc>
                  <a:txBody>
                    <a:bodyPr/>
                    <a:lstStyle/>
                    <a:p>
                      <a:pPr marL="31750">
                        <a:lnSpc>
                          <a:spcPts val="1985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void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1985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MAX_ENTRIES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1295" algn="r">
                        <a:lnSpc>
                          <a:spcPts val="198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ts val="198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time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ts val="198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ts val="198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Sue's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57">
                <a:tc>
                  <a:txBody>
                    <a:bodyPr/>
                    <a:lstStyle/>
                    <a:p>
                      <a:pPr marL="31750">
                        <a:lnSpc>
                          <a:spcPts val="1985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return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98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printf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9870" algn="r">
                        <a:lnSpc>
                          <a:spcPts val="198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b="1" spc="2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ts val="1985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part#2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ts val="1985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"char"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1985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#insert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this_is_a_long_one</a:t>
            </a: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" dirty="0"/>
              <a:t>2. </a:t>
            </a:r>
            <a:r>
              <a:rPr dirty="0"/>
              <a:t>Do </a:t>
            </a:r>
            <a:r>
              <a:rPr spc="-5" dirty="0"/>
              <a:t>a step-by-step evaluation </a:t>
            </a:r>
            <a:r>
              <a:rPr dirty="0"/>
              <a:t>of the </a:t>
            </a:r>
            <a:r>
              <a:rPr spc="-5" dirty="0"/>
              <a:t>expressions </a:t>
            </a:r>
            <a:r>
              <a:rPr dirty="0"/>
              <a:t>that follow if the </a:t>
            </a:r>
            <a:r>
              <a:rPr spc="-10" dirty="0"/>
              <a:t>value</a:t>
            </a:r>
            <a:r>
              <a:rPr spc="80" dirty="0"/>
              <a:t> </a:t>
            </a:r>
            <a:r>
              <a:rPr dirty="0"/>
              <a:t>of</a:t>
            </a:r>
          </a:p>
          <a:p>
            <a:pPr marL="266700">
              <a:lnSpc>
                <a:spcPct val="100000"/>
              </a:lnSpc>
            </a:pPr>
            <a:r>
              <a:rPr spc="-5" dirty="0"/>
              <a:t>celsius </a:t>
            </a:r>
            <a:r>
              <a:rPr dirty="0"/>
              <a:t>is </a:t>
            </a:r>
            <a:r>
              <a:rPr spc="-5" dirty="0"/>
              <a:t>38.1 and salary </a:t>
            </a:r>
            <a:r>
              <a:rPr dirty="0"/>
              <a:t>is </a:t>
            </a:r>
            <a:r>
              <a:rPr spc="-10" dirty="0"/>
              <a:t>38450.00</a:t>
            </a:r>
            <a:r>
              <a:rPr spc="10" dirty="0"/>
              <a:t> </a:t>
            </a:r>
            <a:r>
              <a:rPr dirty="0"/>
              <a:t>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46075" indent="-334010">
              <a:lnSpc>
                <a:spcPct val="100000"/>
              </a:lnSpc>
              <a:buFont typeface="Arial"/>
              <a:buChar char="•"/>
              <a:tabLst>
                <a:tab pos="346075" algn="l"/>
                <a:tab pos="346710" algn="l"/>
              </a:tabLst>
            </a:pPr>
            <a:r>
              <a:rPr dirty="0"/>
              <a:t>1.8 </a:t>
            </a:r>
            <a:r>
              <a:rPr spc="-5" dirty="0"/>
              <a:t>* Celsius </a:t>
            </a:r>
            <a:r>
              <a:rPr dirty="0"/>
              <a:t>+</a:t>
            </a:r>
            <a:r>
              <a:rPr spc="-5" dirty="0"/>
              <a:t> 32.0</a:t>
            </a:r>
          </a:p>
          <a:p>
            <a:pPr marL="281940" indent="-269875">
              <a:lnSpc>
                <a:spcPct val="100000"/>
              </a:lnSpc>
              <a:buFont typeface="Arial"/>
              <a:buChar char="•"/>
              <a:tabLst>
                <a:tab pos="281940" algn="l"/>
                <a:tab pos="282575" algn="l"/>
              </a:tabLst>
            </a:pPr>
            <a:r>
              <a:rPr spc="-5" dirty="0"/>
              <a:t>(salary </a:t>
            </a:r>
            <a:r>
              <a:rPr dirty="0"/>
              <a:t>- </a:t>
            </a:r>
            <a:r>
              <a:rPr spc="-5" dirty="0"/>
              <a:t>5000.00) * 0.20 </a:t>
            </a:r>
            <a:r>
              <a:rPr dirty="0"/>
              <a:t>+</a:t>
            </a:r>
            <a:r>
              <a:rPr spc="35" dirty="0"/>
              <a:t> </a:t>
            </a:r>
            <a:r>
              <a:rPr spc="-5" dirty="0"/>
              <a:t>1425.00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927" y="615518"/>
            <a:ext cx="1408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Example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495" y="5590032"/>
            <a:ext cx="598931" cy="7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365326"/>
            <a:ext cx="68580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  <a:tab pos="4150360" algn="l"/>
              </a:tabLst>
            </a:pPr>
            <a:r>
              <a:rPr sz="2800" spc="-5" dirty="0">
                <a:latin typeface="Arial"/>
                <a:cs typeface="Arial"/>
              </a:rPr>
              <a:t>Write a </a:t>
            </a:r>
            <a:r>
              <a:rPr sz="2800" dirty="0">
                <a:latin typeface="Arial"/>
                <a:cs typeface="Arial"/>
              </a:rPr>
              <a:t>program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reverse any </a:t>
            </a:r>
            <a:r>
              <a:rPr sz="2800" spc="-5" dirty="0">
                <a:latin typeface="Arial"/>
                <a:cs typeface="Arial"/>
              </a:rPr>
              <a:t>two </a:t>
            </a:r>
            <a:r>
              <a:rPr sz="2800" dirty="0">
                <a:latin typeface="Arial"/>
                <a:cs typeface="Arial"/>
              </a:rPr>
              <a:t>digits  </a:t>
            </a:r>
            <a:r>
              <a:rPr sz="2800" spc="-5" dirty="0">
                <a:latin typeface="Arial"/>
                <a:cs typeface="Arial"/>
              </a:rPr>
              <a:t>number?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check</a:t>
            </a:r>
            <a:r>
              <a:rPr sz="2400" u="heavy" spc="7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slide</a:t>
            </a:r>
            <a:r>
              <a:rPr sz="2400" u="heavy" spc="4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15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,	Algorithm lecture</a:t>
            </a:r>
            <a:r>
              <a:rPr sz="24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7532" y="2276855"/>
            <a:ext cx="7560564" cy="4105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7917" y="615518"/>
            <a:ext cx="4697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Common programming</a:t>
            </a:r>
            <a:r>
              <a:rPr sz="2800" spc="40" dirty="0"/>
              <a:t> </a:t>
            </a:r>
            <a:r>
              <a:rPr sz="2800" dirty="0"/>
              <a:t>errors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495" y="5590032"/>
            <a:ext cx="598931" cy="7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524736"/>
            <a:ext cx="7751445" cy="39662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Syntax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Errors</a:t>
            </a:r>
            <a:endParaRPr sz="3200">
              <a:latin typeface="Arial"/>
              <a:cs typeface="Arial"/>
            </a:endParaRPr>
          </a:p>
          <a:p>
            <a:pPr marL="485140" lvl="1" indent="-247650">
              <a:lnSpc>
                <a:spcPct val="100000"/>
              </a:lnSpc>
              <a:spcBef>
                <a:spcPts val="385"/>
              </a:spcBef>
              <a:buChar char="-"/>
              <a:tabLst>
                <a:tab pos="485775" algn="l"/>
              </a:tabLst>
            </a:pPr>
            <a:r>
              <a:rPr sz="3200" dirty="0">
                <a:latin typeface="Arial"/>
                <a:cs typeface="Arial"/>
              </a:rPr>
              <a:t>is a </a:t>
            </a:r>
            <a:r>
              <a:rPr sz="3200" spc="-5" dirty="0">
                <a:latin typeface="Arial"/>
                <a:cs typeface="Arial"/>
              </a:rPr>
              <a:t>mistake </a:t>
            </a:r>
            <a:r>
              <a:rPr sz="3200" dirty="0">
                <a:latin typeface="Arial"/>
                <a:cs typeface="Arial"/>
              </a:rPr>
              <a:t>in the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syntax.</a:t>
            </a:r>
            <a:endParaRPr sz="3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-"/>
            </a:pPr>
            <a:endParaRPr sz="40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Ex:</a:t>
            </a:r>
            <a:endParaRPr sz="3200">
              <a:latin typeface="Arial"/>
              <a:cs typeface="Arial"/>
            </a:endParaRPr>
          </a:p>
          <a:p>
            <a:pPr marL="756285" lvl="2" indent="-287020">
              <a:lnSpc>
                <a:spcPct val="100000"/>
              </a:lnSpc>
              <a:spcBef>
                <a:spcPts val="35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missing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 semicolon</a:t>
            </a:r>
            <a:endParaRPr sz="2800">
              <a:latin typeface="Arial"/>
              <a:cs typeface="Arial"/>
            </a:endParaRPr>
          </a:p>
          <a:p>
            <a:pPr marL="756285" lvl="2" indent="-287020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undeclared</a:t>
            </a: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endParaRPr sz="2800">
              <a:latin typeface="Arial"/>
              <a:cs typeface="Arial"/>
            </a:endParaRPr>
          </a:p>
          <a:p>
            <a:pPr marL="756285" marR="5080" lvl="2" indent="-287020">
              <a:lnSpc>
                <a:spcPts val="3020"/>
              </a:lnSpc>
              <a:spcBef>
                <a:spcPts val="72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last comment is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closed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because of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blank  in */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close-comment</a:t>
            </a:r>
            <a:r>
              <a:rPr sz="2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sequence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15518"/>
            <a:ext cx="7280909" cy="3629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9760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Common programming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errors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Logic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Errors</a:t>
            </a:r>
          </a:p>
          <a:p>
            <a:pPr marL="756285" marR="5080" indent="-287020">
              <a:lnSpc>
                <a:spcPct val="100000"/>
              </a:lnSpc>
              <a:spcBef>
                <a:spcPts val="685"/>
              </a:spcBef>
              <a:tabLst>
                <a:tab pos="855344" algn="l"/>
              </a:tabLst>
            </a:pPr>
            <a:r>
              <a:rPr sz="2800" spc="-5" dirty="0">
                <a:latin typeface="Arial"/>
                <a:cs typeface="Arial"/>
              </a:rPr>
              <a:t>–		an </a:t>
            </a:r>
            <a:r>
              <a:rPr sz="2800" dirty="0">
                <a:latin typeface="Arial"/>
                <a:cs typeface="Arial"/>
              </a:rPr>
              <a:t>error caused by </a:t>
            </a:r>
            <a:r>
              <a:rPr sz="2800" spc="-5" dirty="0">
                <a:latin typeface="Arial"/>
                <a:cs typeface="Arial"/>
              </a:rPr>
              <a:t>following an </a:t>
            </a:r>
            <a:r>
              <a:rPr sz="2800" dirty="0">
                <a:latin typeface="Arial"/>
                <a:cs typeface="Arial"/>
              </a:rPr>
              <a:t>incorrect  algorithm.</a:t>
            </a:r>
          </a:p>
          <a:p>
            <a:pPr marL="351155">
              <a:lnSpc>
                <a:spcPct val="100000"/>
              </a:lnSpc>
              <a:spcBef>
                <a:spcPts val="755"/>
              </a:spcBef>
            </a:pPr>
            <a:r>
              <a:rPr sz="3200" dirty="0">
                <a:latin typeface="Arial"/>
                <a:cs typeface="Arial"/>
              </a:rPr>
              <a:t>Ex:</a:t>
            </a:r>
          </a:p>
          <a:p>
            <a:pPr marL="689610">
              <a:lnSpc>
                <a:spcPct val="100000"/>
              </a:lnSpc>
              <a:spcBef>
                <a:spcPts val="770"/>
              </a:spcBef>
              <a:tabLst>
                <a:tab pos="2686685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sum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32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x-y	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(minus instead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32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plus)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23925"/>
            <a:ext cx="7458075" cy="3495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3230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Common programming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errors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Run-Time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Errors</a:t>
            </a:r>
            <a:endParaRPr sz="3200">
              <a:latin typeface="Arial"/>
              <a:cs typeface="Arial"/>
            </a:endParaRPr>
          </a:p>
          <a:p>
            <a:pPr marL="756285" marR="5080" indent="-287020">
              <a:lnSpc>
                <a:spcPts val="3020"/>
              </a:lnSpc>
              <a:spcBef>
                <a:spcPts val="735"/>
              </a:spcBef>
            </a:pPr>
            <a:r>
              <a:rPr sz="2800" spc="-5" dirty="0">
                <a:latin typeface="Arial"/>
                <a:cs typeface="Arial"/>
              </a:rPr>
              <a:t>– an attempt to </a:t>
            </a:r>
            <a:r>
              <a:rPr sz="2800" dirty="0">
                <a:latin typeface="Arial"/>
                <a:cs typeface="Arial"/>
              </a:rPr>
              <a:t>perform </a:t>
            </a:r>
            <a:r>
              <a:rPr sz="2800" spc="-5" dirty="0">
                <a:latin typeface="Arial"/>
                <a:cs typeface="Arial"/>
              </a:rPr>
              <a:t>an invalid </a:t>
            </a:r>
            <a:r>
              <a:rPr sz="2800" dirty="0">
                <a:latin typeface="Arial"/>
                <a:cs typeface="Arial"/>
              </a:rPr>
              <a:t>operation,  detected </a:t>
            </a:r>
            <a:r>
              <a:rPr sz="2800" spc="-5" dirty="0">
                <a:latin typeface="Arial"/>
                <a:cs typeface="Arial"/>
              </a:rPr>
              <a:t>during </a:t>
            </a:r>
            <a:r>
              <a:rPr sz="2800" dirty="0">
                <a:latin typeface="Arial"/>
                <a:cs typeface="Arial"/>
              </a:rPr>
              <a:t>program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execution.</a:t>
            </a:r>
            <a:endParaRPr sz="2800">
              <a:latin typeface="Arial"/>
              <a:cs typeface="Arial"/>
            </a:endParaRPr>
          </a:p>
          <a:p>
            <a:pPr marL="351155">
              <a:lnSpc>
                <a:spcPct val="100000"/>
              </a:lnSpc>
              <a:spcBef>
                <a:spcPts val="715"/>
              </a:spcBef>
            </a:pPr>
            <a:r>
              <a:rPr sz="3200" dirty="0">
                <a:latin typeface="Arial"/>
                <a:cs typeface="Arial"/>
              </a:rPr>
              <a:t>Ex:</a:t>
            </a:r>
            <a:endParaRPr sz="3200">
              <a:latin typeface="Arial"/>
              <a:cs typeface="Arial"/>
            </a:endParaRPr>
          </a:p>
          <a:p>
            <a:pPr marL="689610">
              <a:lnSpc>
                <a:spcPct val="100000"/>
              </a:lnSpc>
              <a:spcBef>
                <a:spcPts val="770"/>
              </a:spcBef>
              <a:tabLst>
                <a:tab pos="3024505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result= x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/ 0	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(undefined)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495" y="5590032"/>
            <a:ext cx="598931" cy="7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81885" y="615518"/>
            <a:ext cx="6395720" cy="827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185">
              <a:lnSpc>
                <a:spcPts val="2920"/>
              </a:lnSpc>
              <a:spcBef>
                <a:spcPts val="95"/>
              </a:spcBef>
            </a:pPr>
            <a:r>
              <a:rPr sz="2800" spc="-5" dirty="0"/>
              <a:t>Common programming </a:t>
            </a:r>
            <a:r>
              <a:rPr sz="2800" dirty="0"/>
              <a:t>errors</a:t>
            </a:r>
            <a:r>
              <a:rPr sz="2800" spc="90" dirty="0"/>
              <a:t> </a:t>
            </a:r>
            <a:r>
              <a:rPr sz="2800" dirty="0"/>
              <a:t>(</a:t>
            </a:r>
            <a:r>
              <a:rPr sz="2800" dirty="0">
                <a:solidFill>
                  <a:srgbClr val="FF0000"/>
                </a:solidFill>
              </a:rPr>
              <a:t>Practice</a:t>
            </a:r>
            <a:r>
              <a:rPr sz="2800" dirty="0"/>
              <a:t>)</a:t>
            </a:r>
            <a:endParaRPr sz="2800"/>
          </a:p>
          <a:p>
            <a:pPr marL="12700">
              <a:lnSpc>
                <a:spcPts val="3395"/>
              </a:lnSpc>
            </a:pPr>
            <a:r>
              <a:rPr sz="3200" dirty="0"/>
              <a:t>A </a:t>
            </a:r>
            <a:r>
              <a:rPr sz="3200" spc="-5" dirty="0"/>
              <a:t>Program </a:t>
            </a:r>
            <a:r>
              <a:rPr sz="3200" dirty="0"/>
              <a:t>with a </a:t>
            </a:r>
            <a:r>
              <a:rPr sz="3200" dirty="0">
                <a:solidFill>
                  <a:srgbClr val="FF0000"/>
                </a:solidFill>
              </a:rPr>
              <a:t>syntax</a:t>
            </a:r>
            <a:r>
              <a:rPr sz="3200" spc="-9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errors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08204" y="1484375"/>
            <a:ext cx="9035796" cy="4968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2625" y="615518"/>
            <a:ext cx="6324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Common programming </a:t>
            </a:r>
            <a:r>
              <a:rPr sz="2800" dirty="0">
                <a:latin typeface="Arial"/>
                <a:cs typeface="Arial"/>
              </a:rPr>
              <a:t>errors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Practice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495" y="5590032"/>
            <a:ext cx="598931" cy="7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81885" y="1217752"/>
            <a:ext cx="57111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Program </a:t>
            </a:r>
            <a:r>
              <a:rPr sz="3200" dirty="0">
                <a:latin typeface="Arial"/>
                <a:cs typeface="Arial"/>
              </a:rPr>
              <a:t>with a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run-time</a:t>
            </a:r>
            <a:r>
              <a:rPr sz="32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1459" y="1773935"/>
            <a:ext cx="8424672" cy="4523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232" y="615518"/>
            <a:ext cx="4874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Type </a:t>
            </a:r>
            <a:r>
              <a:rPr sz="2800" dirty="0"/>
              <a:t>conversion through</a:t>
            </a:r>
            <a:r>
              <a:rPr sz="2800" spc="-45" dirty="0"/>
              <a:t> </a:t>
            </a:r>
            <a:r>
              <a:rPr sz="2800" dirty="0"/>
              <a:t>casts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495" y="5590032"/>
            <a:ext cx="598931" cy="7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5315" y="1388879"/>
            <a:ext cx="8479790" cy="134683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type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cast</a:t>
            </a:r>
            <a:endParaRPr sz="28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converting an expression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 different </a:t>
            </a:r>
            <a:r>
              <a:rPr sz="2400" dirty="0">
                <a:latin typeface="Arial"/>
                <a:cs typeface="Arial"/>
              </a:rPr>
              <a:t>type </a:t>
            </a:r>
            <a:r>
              <a:rPr sz="2400" spc="-5" dirty="0">
                <a:latin typeface="Arial"/>
                <a:cs typeface="Arial"/>
              </a:rPr>
              <a:t>by writing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desired </a:t>
            </a:r>
            <a:r>
              <a:rPr sz="2400" dirty="0">
                <a:latin typeface="Arial"/>
                <a:cs typeface="Arial"/>
              </a:rPr>
              <a:t>type </a:t>
            </a:r>
            <a:r>
              <a:rPr sz="2400" spc="-5" dirty="0">
                <a:latin typeface="Arial"/>
                <a:cs typeface="Arial"/>
              </a:rPr>
              <a:t>in parentheses in </a:t>
            </a:r>
            <a:r>
              <a:rPr sz="2400" dirty="0">
                <a:latin typeface="Arial"/>
                <a:cs typeface="Arial"/>
              </a:rPr>
              <a:t>front </a:t>
            </a:r>
            <a:r>
              <a:rPr sz="2400" spc="-5" dirty="0">
                <a:latin typeface="Arial"/>
                <a:cs typeface="Arial"/>
              </a:rPr>
              <a:t>of the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expression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315" y="2802712"/>
            <a:ext cx="23990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Example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1: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0670" y="2705392"/>
            <a:ext cx="3342004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">
              <a:lnSpc>
                <a:spcPct val="1201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n = </a:t>
            </a:r>
            <a:r>
              <a:rPr sz="3200" spc="-5" dirty="0">
                <a:latin typeface="Arial"/>
                <a:cs typeface="Arial"/>
              </a:rPr>
              <a:t>(int)(9 </a:t>
            </a:r>
            <a:r>
              <a:rPr sz="3200" dirty="0">
                <a:latin typeface="Arial"/>
                <a:cs typeface="Arial"/>
              </a:rPr>
              <a:t>* </a:t>
            </a:r>
            <a:r>
              <a:rPr sz="3200" spc="-5" dirty="0">
                <a:latin typeface="Arial"/>
                <a:cs typeface="Arial"/>
              </a:rPr>
              <a:t>0.5);  </a:t>
            </a:r>
            <a:r>
              <a:rPr sz="3200" dirty="0">
                <a:latin typeface="Arial"/>
                <a:cs typeface="Arial"/>
              </a:rPr>
              <a:t>The value of n is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232" y="615518"/>
            <a:ext cx="4874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Type </a:t>
            </a:r>
            <a:r>
              <a:rPr sz="2800" dirty="0"/>
              <a:t>conversion through</a:t>
            </a:r>
            <a:r>
              <a:rPr sz="2800" spc="-45" dirty="0"/>
              <a:t> </a:t>
            </a:r>
            <a:r>
              <a:rPr sz="2800" dirty="0"/>
              <a:t>casts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495" y="5590032"/>
            <a:ext cx="598931" cy="7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452" y="2275332"/>
            <a:ext cx="4498848" cy="3058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459" y="2339339"/>
            <a:ext cx="4320540" cy="2880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2409" y="2320289"/>
            <a:ext cx="4358640" cy="2918460"/>
          </a:xfrm>
          <a:custGeom>
            <a:avLst/>
            <a:gdLst/>
            <a:ahLst/>
            <a:cxnLst/>
            <a:rect l="l" t="t" r="r" b="b"/>
            <a:pathLst>
              <a:path w="4358640" h="2918460">
                <a:moveTo>
                  <a:pt x="0" y="2918460"/>
                </a:moveTo>
                <a:lnTo>
                  <a:pt x="4358640" y="2918460"/>
                </a:lnTo>
                <a:lnTo>
                  <a:pt x="4358640" y="0"/>
                </a:lnTo>
                <a:lnTo>
                  <a:pt x="0" y="0"/>
                </a:lnTo>
                <a:lnTo>
                  <a:pt x="0" y="291846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16196" y="2275332"/>
            <a:ext cx="4527803" cy="30586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80203" y="2339339"/>
            <a:ext cx="4355592" cy="2880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61153" y="2320289"/>
            <a:ext cx="4394200" cy="2918460"/>
          </a:xfrm>
          <a:custGeom>
            <a:avLst/>
            <a:gdLst/>
            <a:ahLst/>
            <a:cxnLst/>
            <a:rect l="l" t="t" r="r" b="b"/>
            <a:pathLst>
              <a:path w="4394200" h="2918460">
                <a:moveTo>
                  <a:pt x="0" y="2918460"/>
                </a:moveTo>
                <a:lnTo>
                  <a:pt x="4393692" y="2918460"/>
                </a:lnTo>
                <a:lnTo>
                  <a:pt x="4393692" y="0"/>
                </a:lnTo>
                <a:lnTo>
                  <a:pt x="0" y="0"/>
                </a:lnTo>
                <a:lnTo>
                  <a:pt x="0" y="291846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6639" y="5392623"/>
            <a:ext cx="864235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100"/>
              </a:spcBef>
              <a:tabLst>
                <a:tab pos="5340985" algn="l"/>
              </a:tabLst>
            </a:pPr>
            <a:r>
              <a:rPr sz="1800" spc="-30" dirty="0">
                <a:latin typeface="Arial"/>
                <a:cs typeface="Arial"/>
              </a:rPr>
              <a:t>Value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mean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3.400000	</a:t>
            </a:r>
            <a:r>
              <a:rPr sz="1800" spc="-30" dirty="0">
                <a:latin typeface="Arial"/>
                <a:cs typeface="Arial"/>
              </a:rPr>
              <a:t>Value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mean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3.000000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800" spc="-5" dirty="0">
                <a:latin typeface="Arial"/>
                <a:cs typeface="Arial"/>
              </a:rPr>
              <a:t>Find more examples: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8"/>
              </a:rPr>
              <a:t>http://www.tutorialspoint.com/cprogramming/c_type_casting.htm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0940" y="1872234"/>
            <a:ext cx="114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Using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Cast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87951" y="1440307"/>
            <a:ext cx="37350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Without	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Cast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integer division </a:t>
            </a:r>
            <a:r>
              <a:rPr sz="1800" spc="-15" dirty="0">
                <a:latin typeface="Arial"/>
                <a:cs typeface="Arial"/>
              </a:rPr>
              <a:t>would </a:t>
            </a:r>
            <a:r>
              <a:rPr sz="1800" spc="-5" dirty="0">
                <a:latin typeface="Arial"/>
                <a:cs typeface="Arial"/>
              </a:rPr>
              <a:t>cause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loss 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 fractional part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the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mean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8748" y="703833"/>
            <a:ext cx="5868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Preprocessor</a:t>
            </a:r>
            <a:r>
              <a:rPr sz="4400" spc="-75" dirty="0"/>
              <a:t> </a:t>
            </a:r>
            <a:r>
              <a:rPr sz="4400" dirty="0"/>
              <a:t>directives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94171"/>
            <a:ext cx="7479030" cy="30797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#include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&lt;stdio.h&gt;</a:t>
            </a:r>
            <a:endParaRPr sz="32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notify </a:t>
            </a:r>
            <a:r>
              <a:rPr sz="2800" spc="-5" dirty="0">
                <a:latin typeface="Arial"/>
                <a:cs typeface="Arial"/>
              </a:rPr>
              <a:t>the preprocessor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some names  </a:t>
            </a:r>
            <a:r>
              <a:rPr sz="2800" dirty="0">
                <a:latin typeface="Arial"/>
                <a:cs typeface="Arial"/>
              </a:rPr>
              <a:t>used </a:t>
            </a:r>
            <a:r>
              <a:rPr sz="2800" spc="-5" dirty="0">
                <a:latin typeface="Arial"/>
                <a:cs typeface="Arial"/>
              </a:rPr>
              <a:t>in the </a:t>
            </a:r>
            <a:r>
              <a:rPr sz="2800" dirty="0">
                <a:latin typeface="Arial"/>
                <a:cs typeface="Arial"/>
              </a:rPr>
              <a:t>program </a:t>
            </a:r>
            <a:r>
              <a:rPr sz="2800" spc="-5" dirty="0">
                <a:latin typeface="Arial"/>
                <a:cs typeface="Arial"/>
              </a:rPr>
              <a:t>are found in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&lt;stdio.h&gt;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5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#define</a:t>
            </a:r>
            <a:endParaRPr sz="3200">
              <a:latin typeface="Arial"/>
              <a:cs typeface="Arial"/>
            </a:endParaRPr>
          </a:p>
          <a:p>
            <a:pPr marL="756285" marR="24447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using </a:t>
            </a:r>
            <a:r>
              <a:rPr sz="2800" dirty="0">
                <a:latin typeface="Arial"/>
                <a:cs typeface="Arial"/>
              </a:rPr>
              <a:t>only </a:t>
            </a:r>
            <a:r>
              <a:rPr sz="2800" spc="-5" dirty="0">
                <a:latin typeface="Arial"/>
                <a:cs typeface="Arial"/>
              </a:rPr>
              <a:t>data values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never </a:t>
            </a:r>
            <a:r>
              <a:rPr sz="2800" dirty="0">
                <a:latin typeface="Arial"/>
                <a:cs typeface="Arial"/>
              </a:rPr>
              <a:t>change  </a:t>
            </a:r>
            <a:r>
              <a:rPr sz="2800" spc="-5" dirty="0">
                <a:latin typeface="Arial"/>
                <a:cs typeface="Arial"/>
              </a:rPr>
              <a:t>should be given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names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8634" y="615518"/>
            <a:ext cx="3033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Escape</a:t>
            </a:r>
            <a:r>
              <a:rPr sz="2800" spc="-55" dirty="0"/>
              <a:t> </a:t>
            </a:r>
            <a:r>
              <a:rPr sz="2800" dirty="0"/>
              <a:t>sequences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495" y="5590032"/>
            <a:ext cx="598931" cy="7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065" y="1608277"/>
            <a:ext cx="8155940" cy="3411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Escape Sequence causes </a:t>
            </a:r>
            <a:r>
              <a:rPr sz="2400" dirty="0">
                <a:latin typeface="Arial"/>
                <a:cs typeface="Arial"/>
              </a:rPr>
              <a:t>the program to </a:t>
            </a:r>
            <a:r>
              <a:rPr sz="2400" spc="-5" dirty="0">
                <a:latin typeface="Arial"/>
                <a:cs typeface="Arial"/>
              </a:rPr>
              <a:t>escape </a:t>
            </a:r>
            <a:r>
              <a:rPr sz="2400" dirty="0">
                <a:latin typeface="Arial"/>
                <a:cs typeface="Arial"/>
              </a:rPr>
              <a:t>from the  </a:t>
            </a:r>
            <a:r>
              <a:rPr sz="2400" spc="-5" dirty="0">
                <a:latin typeface="Arial"/>
                <a:cs typeface="Arial"/>
              </a:rPr>
              <a:t>normal interpretation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string, so </a:t>
            </a:r>
            <a:r>
              <a:rPr sz="2400" dirty="0">
                <a:latin typeface="Arial"/>
                <a:cs typeface="Arial"/>
              </a:rPr>
              <a:t>that the </a:t>
            </a:r>
            <a:r>
              <a:rPr sz="2400" spc="-5" dirty="0">
                <a:latin typeface="Arial"/>
                <a:cs typeface="Arial"/>
              </a:rPr>
              <a:t>next character is  recognized as having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 special meaning</a:t>
            </a:r>
            <a:r>
              <a:rPr sz="2400" spc="-5" dirty="0">
                <a:latin typeface="Arial"/>
                <a:cs typeface="Arial"/>
              </a:rPr>
              <a:t>.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back slash </a:t>
            </a:r>
            <a:r>
              <a:rPr sz="2400" dirty="0">
                <a:latin typeface="Arial"/>
                <a:cs typeface="Arial"/>
              </a:rPr>
              <a:t>“</a:t>
            </a:r>
            <a:r>
              <a:rPr sz="2400" b="1" dirty="0">
                <a:latin typeface="Arial"/>
                <a:cs typeface="Arial"/>
              </a:rPr>
              <a:t>\</a:t>
            </a:r>
            <a:r>
              <a:rPr sz="2400" dirty="0">
                <a:latin typeface="Arial"/>
                <a:cs typeface="Arial"/>
              </a:rPr>
              <a:t>”  </a:t>
            </a:r>
            <a:r>
              <a:rPr sz="2400" spc="-5" dirty="0">
                <a:latin typeface="Arial"/>
                <a:cs typeface="Arial"/>
              </a:rPr>
              <a:t>character is called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“</a:t>
            </a:r>
            <a:r>
              <a:rPr sz="2400" b="1" spc="-5" dirty="0">
                <a:latin typeface="Arial"/>
                <a:cs typeface="Arial"/>
              </a:rPr>
              <a:t>Escape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Character</a:t>
            </a:r>
            <a:r>
              <a:rPr sz="2400" spc="-5" dirty="0">
                <a:latin typeface="Arial"/>
                <a:cs typeface="Arial"/>
              </a:rPr>
              <a:t>”.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escape sequence </a:t>
            </a:r>
            <a:r>
              <a:rPr sz="1800" b="1" dirty="0">
                <a:latin typeface="Arial"/>
                <a:cs typeface="Arial"/>
              </a:rPr>
              <a:t>includes the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\n =&gt; </a:t>
            </a:r>
            <a:r>
              <a:rPr sz="1800" b="1" spc="-10" dirty="0">
                <a:latin typeface="Arial"/>
                <a:cs typeface="Arial"/>
              </a:rPr>
              <a:t>new</a:t>
            </a:r>
            <a:r>
              <a:rPr sz="1800" b="1" dirty="0">
                <a:latin typeface="Arial"/>
                <a:cs typeface="Arial"/>
              </a:rPr>
              <a:t> line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\t =&gt;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\r =&gt; </a:t>
            </a:r>
            <a:r>
              <a:rPr sz="1800" b="1" spc="-5" dirty="0">
                <a:latin typeface="Arial"/>
                <a:cs typeface="Arial"/>
              </a:rPr>
              <a:t>carriage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return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\” =&gt; double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quotations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\\ =&gt; </a:t>
            </a:r>
            <a:r>
              <a:rPr sz="1800" b="1" spc="-5" dirty="0">
                <a:latin typeface="Arial"/>
                <a:cs typeface="Arial"/>
              </a:rPr>
              <a:t>back slash etc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6941" y="596297"/>
            <a:ext cx="2675890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b="1" i="1" u="heavy" spc="-8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Extra</a:t>
            </a:r>
            <a:r>
              <a:rPr sz="2950" b="1" i="1" u="heavy" spc="-9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2950" b="1" i="1" u="heavy" spc="-8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Exercises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495" y="5590032"/>
            <a:ext cx="598931" cy="7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540" y="2016633"/>
            <a:ext cx="540956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5496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54965" algn="l"/>
                <a:tab pos="355600" algn="l"/>
                <a:tab pos="3670300" algn="l"/>
              </a:tabLst>
            </a:pPr>
            <a:r>
              <a:rPr sz="1800" b="1" dirty="0">
                <a:latin typeface="Arial"/>
                <a:cs typeface="Arial"/>
              </a:rPr>
              <a:t>What </a:t>
            </a:r>
            <a:r>
              <a:rPr sz="1800" b="1" spc="5" dirty="0">
                <a:latin typeface="Arial"/>
                <a:cs typeface="Arial"/>
              </a:rPr>
              <a:t>will </a:t>
            </a:r>
            <a:r>
              <a:rPr sz="1800" b="1" dirty="0">
                <a:latin typeface="Arial"/>
                <a:cs typeface="Arial"/>
              </a:rPr>
              <a:t>be the output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	printf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statement  printf("hello\ryou");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arenR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800" b="1" spc="-10" dirty="0">
                <a:latin typeface="Arial"/>
                <a:cs typeface="Arial"/>
              </a:rPr>
              <a:t>Evaluate </a:t>
            </a:r>
            <a:r>
              <a:rPr sz="1800" b="1" dirty="0">
                <a:latin typeface="Arial"/>
                <a:cs typeface="Arial"/>
              </a:rPr>
              <a:t>the following </a:t>
            </a:r>
            <a:r>
              <a:rPr sz="1800" b="1" spc="-5" dirty="0">
                <a:latin typeface="Arial"/>
                <a:cs typeface="Arial"/>
              </a:rPr>
              <a:t>formulas:</a:t>
            </a:r>
            <a:endParaRPr sz="1800">
              <a:latin typeface="Arial"/>
              <a:cs typeface="Arial"/>
            </a:endParaRPr>
          </a:p>
          <a:p>
            <a:pPr marL="1134110" lvl="1" indent="-439420">
              <a:lnSpc>
                <a:spcPct val="100000"/>
              </a:lnSpc>
              <a:buChar char="•"/>
              <a:tabLst>
                <a:tab pos="1134110" algn="l"/>
                <a:tab pos="1134745" algn="l"/>
              </a:tabLst>
            </a:pPr>
            <a:r>
              <a:rPr sz="1800" spc="-5" dirty="0">
                <a:latin typeface="Arial"/>
                <a:cs typeface="Arial"/>
              </a:rPr>
              <a:t>7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15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134110" lvl="1" indent="-439420">
              <a:lnSpc>
                <a:spcPct val="100000"/>
              </a:lnSpc>
              <a:buChar char="•"/>
              <a:tabLst>
                <a:tab pos="1134110" algn="l"/>
                <a:tab pos="1134745" algn="l"/>
              </a:tabLst>
            </a:pPr>
            <a:r>
              <a:rPr sz="1800" spc="-5" dirty="0">
                <a:latin typeface="Arial"/>
                <a:cs typeface="Arial"/>
              </a:rPr>
              <a:t>6 * 5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134110" lvl="1" indent="-439420">
              <a:lnSpc>
                <a:spcPct val="100000"/>
              </a:lnSpc>
              <a:buChar char="•"/>
              <a:tabLst>
                <a:tab pos="1134110" algn="l"/>
                <a:tab pos="1134745" algn="l"/>
              </a:tabLst>
            </a:pPr>
            <a:r>
              <a:rPr sz="1800" spc="-5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4 * 3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26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Find the </a:t>
            </a:r>
            <a:r>
              <a:rPr sz="1800" b="1" spc="-10" dirty="0">
                <a:latin typeface="Arial"/>
                <a:cs typeface="Arial"/>
              </a:rPr>
              <a:t>value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x after applying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casting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82572" y="4520502"/>
          <a:ext cx="3359783" cy="8040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854">
                <a:tc>
                  <a:txBody>
                    <a:bodyPr/>
                    <a:lstStyle/>
                    <a:p>
                      <a:pPr marL="273685" indent="-242570">
                        <a:lnSpc>
                          <a:spcPts val="1985"/>
                        </a:lnSpc>
                        <a:buFont typeface="Arial"/>
                        <a:buChar char="•"/>
                        <a:tabLst>
                          <a:tab pos="273685" algn="l"/>
                          <a:tab pos="274320" algn="l"/>
                        </a:tabLst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x=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(double)</a:t>
                      </a:r>
                      <a:r>
                        <a:rPr sz="1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(r/t)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3345" algn="r">
                        <a:lnSpc>
                          <a:spcPts val="198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85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r=10,</a:t>
                      </a:r>
                      <a:r>
                        <a:rPr sz="1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t=3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82">
                <a:tc>
                  <a:txBody>
                    <a:bodyPr/>
                    <a:lstStyle/>
                    <a:p>
                      <a:pPr marL="273685" indent="-242570">
                        <a:lnSpc>
                          <a:spcPts val="2060"/>
                        </a:lnSpc>
                        <a:buFont typeface="Arial"/>
                        <a:buChar char="•"/>
                        <a:tabLst>
                          <a:tab pos="273685" algn="l"/>
                          <a:tab pos="274320" algn="l"/>
                        </a:tabLst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x=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(double)</a:t>
                      </a:r>
                      <a:r>
                        <a:rPr sz="1800" b="1" spc="4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r/t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r=10,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t=3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57">
                <a:tc>
                  <a:txBody>
                    <a:bodyPr/>
                    <a:lstStyle/>
                    <a:p>
                      <a:pPr marL="273685" indent="-242570">
                        <a:lnSpc>
                          <a:spcPts val="1985"/>
                        </a:lnSpc>
                        <a:buFont typeface="Arial"/>
                        <a:buChar char="•"/>
                        <a:tabLst>
                          <a:tab pos="273685" algn="l"/>
                          <a:tab pos="274320" algn="l"/>
                        </a:tabLst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x=</a:t>
                      </a:r>
                      <a:r>
                        <a:rPr sz="1800" b="1" spc="4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r/(double)t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98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985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r=10,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t=3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057" y="603884"/>
            <a:ext cx="2574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Question?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0011" y="1557527"/>
            <a:ext cx="5765292" cy="3499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7217" y="5238064"/>
            <a:ext cx="8091170" cy="60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“Success is the sum </a:t>
            </a:r>
            <a:r>
              <a:rPr sz="2000" b="1" spc="-5" dirty="0">
                <a:latin typeface="Arial"/>
                <a:cs typeface="Arial"/>
              </a:rPr>
              <a:t>of </a:t>
            </a:r>
            <a:r>
              <a:rPr sz="2000" b="1" dirty="0">
                <a:latin typeface="Arial"/>
                <a:cs typeface="Arial"/>
              </a:rPr>
              <a:t>small efforts, repeated day in and day</a:t>
            </a:r>
            <a:r>
              <a:rPr sz="2000" b="1" spc="-229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out.”</a:t>
            </a:r>
            <a:endParaRPr sz="20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Robert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Collier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117" y="5356631"/>
            <a:ext cx="711009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673860" algn="l"/>
              </a:tabLst>
            </a:pPr>
            <a:r>
              <a:rPr sz="2400" spc="-5" dirty="0"/>
              <a:t>Reference:	</a:t>
            </a:r>
            <a:r>
              <a:rPr sz="2500" i="1" spc="-55" dirty="0">
                <a:latin typeface="Arial"/>
                <a:cs typeface="Arial"/>
              </a:rPr>
              <a:t>Problem </a:t>
            </a:r>
            <a:r>
              <a:rPr sz="2500" i="1" spc="-50" dirty="0">
                <a:latin typeface="Arial"/>
                <a:cs typeface="Arial"/>
              </a:rPr>
              <a:t>Solving </a:t>
            </a:r>
            <a:r>
              <a:rPr sz="2500" i="1" spc="-70" dirty="0">
                <a:latin typeface="Arial"/>
                <a:cs typeface="Arial"/>
              </a:rPr>
              <a:t>&amp; </a:t>
            </a:r>
            <a:r>
              <a:rPr sz="2500" i="1" spc="-55" dirty="0">
                <a:latin typeface="Arial"/>
                <a:cs typeface="Arial"/>
              </a:rPr>
              <a:t>Program </a:t>
            </a:r>
            <a:r>
              <a:rPr sz="2500" i="1" spc="-60" dirty="0">
                <a:latin typeface="Arial"/>
                <a:cs typeface="Arial"/>
              </a:rPr>
              <a:t>Design </a:t>
            </a:r>
            <a:r>
              <a:rPr sz="2500" i="1" spc="-40" dirty="0">
                <a:latin typeface="Arial"/>
                <a:cs typeface="Arial"/>
              </a:rPr>
              <a:t>in</a:t>
            </a:r>
            <a:r>
              <a:rPr sz="2500" i="1" spc="105" dirty="0">
                <a:latin typeface="Arial"/>
                <a:cs typeface="Arial"/>
              </a:rPr>
              <a:t> </a:t>
            </a:r>
            <a:r>
              <a:rPr sz="2500" i="1" spc="-75" dirty="0">
                <a:latin typeface="Arial"/>
                <a:cs typeface="Arial"/>
              </a:rPr>
              <a:t>C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72155" y="691895"/>
            <a:ext cx="3528060" cy="4363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8748" y="703833"/>
            <a:ext cx="5868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Preprocessor</a:t>
            </a:r>
            <a:r>
              <a:rPr sz="4400" spc="-75" dirty="0"/>
              <a:t> </a:t>
            </a:r>
            <a:r>
              <a:rPr sz="4400" dirty="0"/>
              <a:t>directives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94171"/>
            <a:ext cx="6802755" cy="206756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Constant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macro</a:t>
            </a:r>
            <a:endParaRPr sz="32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a name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is replaced by a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particular  constant</a:t>
            </a:r>
            <a:r>
              <a:rPr sz="2800" spc="-5" dirty="0">
                <a:latin typeface="Arial"/>
                <a:cs typeface="Arial"/>
              </a:rPr>
              <a:t> value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Arial"/>
                <a:cs typeface="Arial"/>
              </a:rPr>
              <a:t>EX: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4846447"/>
            <a:ext cx="4497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90010" algn="l"/>
              </a:tabLst>
            </a:pPr>
            <a:r>
              <a:rPr sz="2800" spc="-5" dirty="0">
                <a:latin typeface="Arial"/>
                <a:cs typeface="Arial"/>
              </a:rPr>
              <a:t>#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ef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MAX_LENG</a:t>
            </a:r>
            <a:r>
              <a:rPr sz="2800" spc="-2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	100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41448" y="4244378"/>
            <a:ext cx="612686" cy="138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20" y="4293108"/>
            <a:ext cx="502920" cy="0"/>
          </a:xfrm>
          <a:custGeom>
            <a:avLst/>
            <a:gdLst/>
            <a:ahLst/>
            <a:cxnLst/>
            <a:rect l="l" t="t" r="r" b="b"/>
            <a:pathLst>
              <a:path w="502919">
                <a:moveTo>
                  <a:pt x="0" y="0"/>
                </a:moveTo>
                <a:lnTo>
                  <a:pt x="502919" y="0"/>
                </a:lnTo>
              </a:path>
            </a:pathLst>
          </a:custGeom>
          <a:ln w="57912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6600" y="4293108"/>
            <a:ext cx="1511935" cy="0"/>
          </a:xfrm>
          <a:custGeom>
            <a:avLst/>
            <a:gdLst/>
            <a:ahLst/>
            <a:cxnLst/>
            <a:rect l="l" t="t" r="r" b="b"/>
            <a:pathLst>
              <a:path w="1511935">
                <a:moveTo>
                  <a:pt x="0" y="0"/>
                </a:moveTo>
                <a:lnTo>
                  <a:pt x="1511808" y="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92504" y="3595507"/>
            <a:ext cx="3761104" cy="1098550"/>
          </a:xfrm>
          <a:prstGeom prst="rect">
            <a:avLst/>
          </a:prstGeom>
        </p:spPr>
        <p:txBody>
          <a:bodyPr vert="horz" wrap="square" lIns="0" tIns="238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1476375" algn="l"/>
                <a:tab pos="2205990" algn="l"/>
              </a:tabLst>
            </a:pPr>
            <a:r>
              <a:rPr sz="2800" spc="-5" dirty="0">
                <a:latin typeface="Arial"/>
                <a:cs typeface="Arial"/>
              </a:rPr>
              <a:t>#define	</a:t>
            </a:r>
            <a:r>
              <a:rPr sz="2800" spc="-10" dirty="0">
                <a:latin typeface="Arial"/>
                <a:cs typeface="Arial"/>
              </a:rPr>
              <a:t>PI	</a:t>
            </a:r>
            <a:r>
              <a:rPr sz="2800" dirty="0">
                <a:latin typeface="Arial"/>
                <a:cs typeface="Arial"/>
              </a:rPr>
              <a:t>3.141593</a:t>
            </a:r>
            <a:endParaRPr sz="28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1150"/>
              </a:spcBef>
              <a:tabLst>
                <a:tab pos="2275840" algn="l"/>
              </a:tabLst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constant</a:t>
            </a:r>
            <a:r>
              <a:rPr sz="18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macro	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constant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665" y="484073"/>
            <a:ext cx="2451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Comment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726590"/>
            <a:ext cx="4970780" cy="45593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Two </a:t>
            </a:r>
            <a:r>
              <a:rPr sz="2400" dirty="0">
                <a:latin typeface="Arial"/>
                <a:cs typeface="Arial"/>
              </a:rPr>
              <a:t>types:</a:t>
            </a:r>
            <a:endParaRPr sz="2400">
              <a:latin typeface="Arial"/>
              <a:cs typeface="Arial"/>
            </a:endParaRPr>
          </a:p>
          <a:p>
            <a:pPr marL="623570" lvl="1" indent="-218440">
              <a:lnSpc>
                <a:spcPct val="100000"/>
              </a:lnSpc>
              <a:spcBef>
                <a:spcPts val="655"/>
              </a:spcBef>
              <a:buChar char="-"/>
              <a:tabLst>
                <a:tab pos="624205" algn="l"/>
                <a:tab pos="3829050" algn="l"/>
              </a:tabLst>
            </a:pPr>
            <a:r>
              <a:rPr sz="2800" spc="-5" dirty="0">
                <a:latin typeface="Arial"/>
                <a:cs typeface="Arial"/>
              </a:rPr>
              <a:t>One-line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comment	//</a:t>
            </a:r>
            <a:endParaRPr sz="2800">
              <a:latin typeface="Arial"/>
              <a:cs typeface="Arial"/>
            </a:endParaRPr>
          </a:p>
          <a:p>
            <a:pPr marL="623570" lvl="1" indent="-218440">
              <a:lnSpc>
                <a:spcPct val="100000"/>
              </a:lnSpc>
              <a:spcBef>
                <a:spcPts val="675"/>
              </a:spcBef>
              <a:buChar char="-"/>
              <a:tabLst>
                <a:tab pos="624205" algn="l"/>
                <a:tab pos="4285615" algn="l"/>
                <a:tab pos="4720590" algn="l"/>
              </a:tabLst>
            </a:pPr>
            <a:r>
              <a:rPr sz="2800" spc="-5" dirty="0">
                <a:latin typeface="Arial"/>
                <a:cs typeface="Arial"/>
              </a:rPr>
              <a:t>Mult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pl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-li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mment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/*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*/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Examples:</a:t>
            </a:r>
            <a:endParaRPr sz="280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// </a:t>
            </a:r>
            <a:r>
              <a:rPr sz="2800" spc="-5" dirty="0">
                <a:latin typeface="Arial"/>
                <a:cs typeface="Arial"/>
              </a:rPr>
              <a:t>This is a </a:t>
            </a:r>
            <a:r>
              <a:rPr sz="2800" dirty="0">
                <a:latin typeface="Arial"/>
                <a:cs typeface="Arial"/>
              </a:rPr>
              <a:t>one-line</a:t>
            </a:r>
            <a:r>
              <a:rPr sz="2800" spc="-5" dirty="0">
                <a:latin typeface="Arial"/>
                <a:cs typeface="Arial"/>
              </a:rPr>
              <a:t> comment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307975">
              <a:lnSpc>
                <a:spcPct val="100000"/>
              </a:lnSpc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/* </a:t>
            </a:r>
            <a:r>
              <a:rPr sz="2800" spc="-5" dirty="0">
                <a:latin typeface="Arial"/>
                <a:cs typeface="Arial"/>
              </a:rPr>
              <a:t>Hello, </a:t>
            </a:r>
            <a:r>
              <a:rPr sz="2800" dirty="0">
                <a:latin typeface="Arial"/>
                <a:cs typeface="Arial"/>
              </a:rPr>
              <a:t>this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  <a:p>
            <a:pPr marR="52705" algn="ctr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multiple-line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comment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*/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39" y="477139"/>
            <a:ext cx="7416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 declarations </a:t>
            </a:r>
            <a:r>
              <a:rPr spc="-5" dirty="0"/>
              <a:t>and data</a:t>
            </a:r>
            <a:r>
              <a:rPr spc="-125" dirty="0"/>
              <a:t> </a:t>
            </a:r>
            <a:r>
              <a:rPr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94763"/>
            <a:ext cx="7364730" cy="2757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5"/>
              </a:spcBef>
              <a:buChar char="•"/>
              <a:tabLst>
                <a:tab pos="469900" algn="l"/>
                <a:tab pos="470534" algn="l"/>
              </a:tabLst>
            </a:pPr>
            <a:r>
              <a:rPr sz="3200" spc="-5" dirty="0">
                <a:latin typeface="Arial"/>
                <a:cs typeface="Arial"/>
              </a:rPr>
              <a:t>Variable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name </a:t>
            </a:r>
            <a:r>
              <a:rPr sz="3200" dirty="0">
                <a:latin typeface="Arial"/>
                <a:cs typeface="Arial"/>
              </a:rPr>
              <a:t>associated with a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memory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cell </a:t>
            </a:r>
            <a:r>
              <a:rPr sz="3200" dirty="0">
                <a:latin typeface="Arial"/>
                <a:cs typeface="Arial"/>
              </a:rPr>
              <a:t>whose value can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change.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46355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Examples:</a:t>
            </a:r>
            <a:endParaRPr sz="3200">
              <a:latin typeface="Arial"/>
              <a:cs typeface="Arial"/>
            </a:endParaRPr>
          </a:p>
          <a:p>
            <a:pPr marL="46355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Arial"/>
                <a:cs typeface="Arial"/>
              </a:rPr>
              <a:t>sum , x ,y ,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result,…..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39" y="477139"/>
            <a:ext cx="7416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 declarations </a:t>
            </a:r>
            <a:r>
              <a:rPr spc="-5" dirty="0"/>
              <a:t>and data</a:t>
            </a:r>
            <a:r>
              <a:rPr spc="-125" dirty="0"/>
              <a:t> </a:t>
            </a:r>
            <a:r>
              <a:rPr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3182"/>
            <a:ext cx="8275955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2461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179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variable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5" dirty="0">
                <a:latin typeface="Arial"/>
                <a:cs typeface="Arial"/>
              </a:rPr>
              <a:t>consist only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letters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digits</a:t>
            </a:r>
            <a:r>
              <a:rPr sz="2400" spc="-5" dirty="0">
                <a:latin typeface="Arial"/>
                <a:cs typeface="Arial"/>
              </a:rPr>
              <a:t>, and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underscores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5179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variable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cannot begin with a</a:t>
            </a:r>
            <a:r>
              <a:rPr sz="24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digit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5179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 reserved word cannot be used as a user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variable.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5179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variable defined </a:t>
            </a:r>
            <a:r>
              <a:rPr sz="2400" dirty="0">
                <a:latin typeface="Arial"/>
                <a:cs typeface="Arial"/>
              </a:rPr>
              <a:t>in a C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standard library should not</a:t>
            </a:r>
            <a:r>
              <a:rPr sz="2400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redefined.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Reserved </a:t>
            </a:r>
            <a:r>
              <a:rPr sz="2400" dirty="0">
                <a:latin typeface="Arial"/>
                <a:cs typeface="Arial"/>
              </a:rPr>
              <a:t>Words : A </a:t>
            </a:r>
            <a:r>
              <a:rPr sz="2400" spc="-5" dirty="0">
                <a:latin typeface="Arial"/>
                <a:cs typeface="Arial"/>
              </a:rPr>
              <a:t>word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has special meaning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253809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example: int, </a:t>
            </a:r>
            <a:r>
              <a:rPr sz="2400" dirty="0">
                <a:latin typeface="Arial"/>
                <a:cs typeface="Arial"/>
              </a:rPr>
              <a:t>float, </a:t>
            </a:r>
            <a:r>
              <a:rPr sz="2400" spc="-5" dirty="0">
                <a:latin typeface="Arial"/>
                <a:cs typeface="Arial"/>
              </a:rPr>
              <a:t>double, char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return</a:t>
            </a:r>
            <a:endParaRPr sz="2400">
              <a:latin typeface="Arial"/>
              <a:cs typeface="Arial"/>
            </a:endParaRPr>
          </a:p>
          <a:p>
            <a:pPr marL="252476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,…etc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39" y="477139"/>
            <a:ext cx="7416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 declarations </a:t>
            </a:r>
            <a:r>
              <a:rPr spc="-5" dirty="0"/>
              <a:t>and data</a:t>
            </a:r>
            <a:r>
              <a:rPr spc="-125" dirty="0"/>
              <a:t> </a:t>
            </a:r>
            <a:r>
              <a:rPr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152905"/>
            <a:ext cx="7787005" cy="527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Syntax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Display for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Declarations</a:t>
            </a:r>
            <a:r>
              <a:rPr sz="1800" spc="-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75"/>
              </a:spcBef>
            </a:pPr>
            <a:r>
              <a:rPr sz="2800" dirty="0">
                <a:latin typeface="Arial"/>
                <a:cs typeface="Arial"/>
              </a:rPr>
              <a:t>Syntax</a:t>
            </a:r>
            <a:r>
              <a:rPr sz="2800" b="0" dirty="0">
                <a:latin typeface="Malgun Gothic Semilight"/>
                <a:cs typeface="Malgun Gothic Semilight"/>
              </a:rPr>
              <a:t>：</a:t>
            </a:r>
            <a:endParaRPr sz="2800">
              <a:latin typeface="Malgun Gothic Semilight"/>
              <a:cs typeface="Malgun Gothic Semilight"/>
            </a:endParaRPr>
          </a:p>
          <a:p>
            <a:pPr marL="756285" indent="-287020">
              <a:lnSpc>
                <a:spcPct val="100000"/>
              </a:lnSpc>
              <a:spcBef>
                <a:spcPts val="49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50" i="1" spc="-80" dirty="0">
                <a:latin typeface="Times New Roman"/>
                <a:cs typeface="Times New Roman"/>
              </a:rPr>
              <a:t>variable_list</a:t>
            </a:r>
            <a:r>
              <a:rPr sz="2800" spc="-80" dirty="0"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495"/>
              </a:spcBef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float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50" i="1" spc="-95" dirty="0">
                <a:latin typeface="Times New Roman"/>
                <a:cs typeface="Times New Roman"/>
              </a:rPr>
              <a:t>variable_list;</a:t>
            </a:r>
            <a:endParaRPr sz="295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49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double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50" i="1" spc="-95" dirty="0">
                <a:latin typeface="Times New Roman"/>
                <a:cs typeface="Times New Roman"/>
              </a:rPr>
              <a:t>variable_list;</a:t>
            </a:r>
            <a:endParaRPr sz="295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50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char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50" i="1" spc="-95" dirty="0">
                <a:latin typeface="Times New Roman"/>
                <a:cs typeface="Times New Roman"/>
              </a:rPr>
              <a:t>variable_list;</a:t>
            </a:r>
            <a:endParaRPr sz="29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Examples</a:t>
            </a:r>
            <a:r>
              <a:rPr sz="2400" b="0" spc="-5" dirty="0">
                <a:latin typeface="Malgun Gothic Semilight"/>
                <a:cs typeface="Malgun Gothic Semilight"/>
              </a:rPr>
              <a:t>：</a:t>
            </a:r>
            <a:endParaRPr sz="2400">
              <a:latin typeface="Malgun Gothic Semilight"/>
              <a:cs typeface="Malgun Gothic Semilight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int </a:t>
            </a:r>
            <a:r>
              <a:rPr sz="2800" dirty="0">
                <a:latin typeface="Arial"/>
                <a:cs typeface="Arial"/>
              </a:rPr>
              <a:t>count,</a:t>
            </a:r>
            <a:r>
              <a:rPr sz="2800" spc="-5" dirty="0">
                <a:latin typeface="Arial"/>
                <a:cs typeface="Arial"/>
              </a:rPr>
              <a:t> large;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  <a:tab pos="2495550" algn="l"/>
                <a:tab pos="3108325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float</a:t>
            </a:r>
            <a:r>
              <a:rPr sz="28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ans;	</a:t>
            </a:r>
            <a:r>
              <a:rPr sz="2800" dirty="0">
                <a:latin typeface="Arial"/>
                <a:cs typeface="Arial"/>
              </a:rPr>
              <a:t>or	</a:t>
            </a:r>
            <a:r>
              <a:rPr sz="2800" spc="-5" dirty="0">
                <a:latin typeface="Arial"/>
                <a:cs typeface="Arial"/>
              </a:rPr>
              <a:t>float </a:t>
            </a:r>
            <a:r>
              <a:rPr sz="2800" dirty="0">
                <a:latin typeface="Arial"/>
                <a:cs typeface="Arial"/>
              </a:rPr>
              <a:t>ans=4.2;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  <a:tab pos="366141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double </a:t>
            </a:r>
            <a:r>
              <a:rPr sz="2800" spc="-5" dirty="0">
                <a:latin typeface="Arial"/>
                <a:cs typeface="Arial"/>
              </a:rPr>
              <a:t>x, y,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z;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or	double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x=1.2,y=3.6,z=8.9;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char</a:t>
            </a: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first_initial;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1443</Words>
  <Application>Microsoft Office PowerPoint</Application>
  <PresentationFormat>On-screen Show (4:3)</PresentationFormat>
  <Paragraphs>441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Malgun Gothic Semilight</vt:lpstr>
      <vt:lpstr>Arial</vt:lpstr>
      <vt:lpstr>Calibri</vt:lpstr>
      <vt:lpstr>Times New Roman</vt:lpstr>
      <vt:lpstr>Trebuchet MS</vt:lpstr>
      <vt:lpstr>Wingdings</vt:lpstr>
      <vt:lpstr>Office Theme</vt:lpstr>
      <vt:lpstr>Overview of C</vt:lpstr>
      <vt:lpstr>Motivation</vt:lpstr>
      <vt:lpstr>Preprocessor directives</vt:lpstr>
      <vt:lpstr>Preprocessor directives</vt:lpstr>
      <vt:lpstr>Preprocessor directives</vt:lpstr>
      <vt:lpstr>Comment</vt:lpstr>
      <vt:lpstr>Variable declarations and data types</vt:lpstr>
      <vt:lpstr>Variable declarations and data types</vt:lpstr>
      <vt:lpstr>Variable declarations and data types</vt:lpstr>
      <vt:lpstr>Variable declarations and data types</vt:lpstr>
      <vt:lpstr>Variable declarations and data types</vt:lpstr>
      <vt:lpstr>Variable declarations and data types</vt:lpstr>
      <vt:lpstr>To remove the ambiguity</vt:lpstr>
      <vt:lpstr>Placeholders in format strings</vt:lpstr>
      <vt:lpstr>Placeholders in format strings</vt:lpstr>
      <vt:lpstr>Arithmetic expressions.</vt:lpstr>
      <vt:lpstr>Arithmetic expressions.</vt:lpstr>
      <vt:lpstr>Arithmetic expressions.</vt:lpstr>
      <vt:lpstr>Arithmetic expressions.</vt:lpstr>
      <vt:lpstr>Arithmetic expressions.</vt:lpstr>
      <vt:lpstr>Arithmetic expressions.</vt:lpstr>
      <vt:lpstr>Arithmetic expressions.</vt:lpstr>
      <vt:lpstr>Arithmetic expressions.</vt:lpstr>
      <vt:lpstr>Arithmetic expressions.</vt:lpstr>
      <vt:lpstr>Arithmetic expressions.</vt:lpstr>
      <vt:lpstr>Formatting output</vt:lpstr>
      <vt:lpstr>Formatting output</vt:lpstr>
      <vt:lpstr>Formatting output (Practice)</vt:lpstr>
      <vt:lpstr>Formatting output (Practice)</vt:lpstr>
      <vt:lpstr>Extra Exercises</vt:lpstr>
      <vt:lpstr>Extra Exercises</vt:lpstr>
      <vt:lpstr>Example</vt:lpstr>
      <vt:lpstr>Common programming errors</vt:lpstr>
      <vt:lpstr>PowerPoint Presentation</vt:lpstr>
      <vt:lpstr>PowerPoint Presentation</vt:lpstr>
      <vt:lpstr>Common programming errors (Practice) A Program with a syntax errors</vt:lpstr>
      <vt:lpstr>PowerPoint Presentation</vt:lpstr>
      <vt:lpstr>Type conversion through casts</vt:lpstr>
      <vt:lpstr>Type conversion through casts</vt:lpstr>
      <vt:lpstr>Escape sequences</vt:lpstr>
      <vt:lpstr>Extra Exercises</vt:lpstr>
      <vt:lpstr>Question?</vt:lpstr>
      <vt:lpstr>Reference: Problem Solving &amp; Program Design in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hafez ali</cp:lastModifiedBy>
  <cp:revision>3</cp:revision>
  <dcterms:created xsi:type="dcterms:W3CDTF">2020-11-01T18:01:28Z</dcterms:created>
  <dcterms:modified xsi:type="dcterms:W3CDTF">2021-02-22T15:43:41Z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2020-11-01T00:00:00Z</vt:filetime>
  </property>
</Properties>
</file>