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6126" y="646633"/>
            <a:ext cx="457174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18,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18,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18,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18,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18,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6395" y="439623"/>
            <a:ext cx="333120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843" y="1873757"/>
            <a:ext cx="7127240" cy="147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03675" y="6498564"/>
            <a:ext cx="148653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31530"/>
            <a:ext cx="1740535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dirty="0"/>
              <a:t>July </a:t>
            </a:r>
            <a:r>
              <a:rPr spc="-5" dirty="0"/>
              <a:t>18,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://www.programmingsimplified.com/c-program-print-stars-pyramid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9170" y="2148332"/>
            <a:ext cx="515429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8190" marR="5080" indent="-74612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Pointers &amp;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Modular  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85845" y="4738577"/>
            <a:ext cx="336232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Computer Science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endParaRPr sz="18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b="1" spc="-10" dirty="0" smtClean="0">
                <a:solidFill>
                  <a:srgbClr val="FFFFFF"/>
                </a:solidFill>
                <a:latin typeface="Arial"/>
                <a:cs typeface="Arial"/>
              </a:rPr>
              <a:t>133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6576" y="836675"/>
            <a:ext cx="1732788" cy="589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3297" y="862965"/>
            <a:ext cx="287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Example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(6)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65" y="1800301"/>
            <a:ext cx="78174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dirty="0">
                <a:latin typeface="Arial"/>
                <a:cs typeface="Arial"/>
              </a:rPr>
              <a:t>function to find the </a:t>
            </a:r>
            <a:r>
              <a:rPr sz="1800" b="1" spc="-5" dirty="0">
                <a:latin typeface="Arial"/>
                <a:cs typeface="Arial"/>
              </a:rPr>
              <a:t>sum and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difference </a:t>
            </a:r>
            <a:r>
              <a:rPr sz="1800" b="1" dirty="0">
                <a:latin typeface="Arial"/>
                <a:cs typeface="Arial"/>
              </a:rPr>
              <a:t>between </a:t>
            </a:r>
            <a:r>
              <a:rPr sz="1800" b="1" spc="10" dirty="0">
                <a:latin typeface="Arial"/>
                <a:cs typeface="Arial"/>
              </a:rPr>
              <a:t>two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numbers.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683" y="2168652"/>
            <a:ext cx="7487411" cy="4069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297" y="862965"/>
            <a:ext cx="287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70" dirty="0"/>
              <a:t> </a:t>
            </a:r>
            <a:r>
              <a:rPr sz="4000" spc="-5" dirty="0"/>
              <a:t>(7)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74065" y="1800301"/>
            <a:ext cx="519366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dirty="0">
                <a:latin typeface="Arial"/>
                <a:cs typeface="Arial"/>
              </a:rPr>
              <a:t>a function to</a:t>
            </a:r>
            <a:r>
              <a:rPr sz="1800" b="1" spc="4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19100" indent="-4070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sz="1800" b="1" dirty="0">
                <a:latin typeface="Arial"/>
                <a:cs typeface="Arial"/>
              </a:rPr>
              <a:t>Find the number of digits in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spc="-10" dirty="0">
                <a:latin typeface="Arial"/>
                <a:cs typeface="Arial"/>
              </a:rPr>
              <a:t>given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419100" indent="-407034">
              <a:lnSpc>
                <a:spcPct val="100000"/>
              </a:lnSpc>
              <a:buAutoNum type="arabicPeriod"/>
              <a:tabLst>
                <a:tab pos="419100" algn="l"/>
                <a:tab pos="419734" algn="l"/>
              </a:tabLst>
            </a:pPr>
            <a:r>
              <a:rPr sz="1800" b="1" dirty="0">
                <a:latin typeface="Arial"/>
                <a:cs typeface="Arial"/>
              </a:rPr>
              <a:t>Sum 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digits</a:t>
            </a:r>
            <a:endParaRPr sz="1800">
              <a:latin typeface="Arial"/>
              <a:cs typeface="Arial"/>
            </a:endParaRPr>
          </a:p>
          <a:p>
            <a:pPr marL="419100" indent="-407034">
              <a:lnSpc>
                <a:spcPct val="100000"/>
              </a:lnSpc>
              <a:buAutoNum type="arabicPeriod"/>
              <a:tabLst>
                <a:tab pos="419100" algn="l"/>
                <a:tab pos="419734" algn="l"/>
              </a:tabLst>
            </a:pPr>
            <a:r>
              <a:rPr sz="1800" b="1" spc="-10" dirty="0">
                <a:latin typeface="Arial"/>
                <a:cs typeface="Arial"/>
              </a:rPr>
              <a:t>Reverse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39065" marR="20878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Please enter a </a:t>
            </a:r>
            <a:r>
              <a:rPr sz="1800" b="1" dirty="0">
                <a:latin typeface="Arial"/>
                <a:cs typeface="Arial"/>
              </a:rPr>
              <a:t>number: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123  </a:t>
            </a:r>
            <a:r>
              <a:rPr sz="1800" b="1" dirty="0">
                <a:latin typeface="Arial"/>
                <a:cs typeface="Arial"/>
              </a:rPr>
              <a:t>number of digits =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sum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digits=6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reverse=321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6534" y="5157978"/>
            <a:ext cx="2089785" cy="36893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225" y="431037"/>
            <a:ext cx="287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70" dirty="0"/>
              <a:t> </a:t>
            </a:r>
            <a:r>
              <a:rPr sz="4000" spc="-5" dirty="0"/>
              <a:t>(8)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371590" y="2507107"/>
            <a:ext cx="2699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Exchanges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values </a:t>
            </a:r>
            <a:r>
              <a:rPr sz="1800" b="1" dirty="0">
                <a:latin typeface="Arial"/>
                <a:cs typeface="Arial"/>
              </a:rPr>
              <a:t>of  the </a:t>
            </a:r>
            <a:r>
              <a:rPr sz="1800" b="1" spc="10" dirty="0">
                <a:latin typeface="Arial"/>
                <a:cs typeface="Arial"/>
              </a:rPr>
              <a:t>two </a:t>
            </a:r>
            <a:r>
              <a:rPr sz="1800" b="1" dirty="0">
                <a:latin typeface="Arial"/>
                <a:cs typeface="Arial"/>
              </a:rPr>
              <a:t>integer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126236"/>
            <a:ext cx="6121908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75" dirty="0"/>
              <a:t> </a:t>
            </a:r>
            <a:r>
              <a:rPr dirty="0"/>
              <a:t>(9)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04365" y="2205227"/>
            <a:ext cx="7739633" cy="4652771"/>
            <a:chOff x="1404365" y="2205227"/>
            <a:chExt cx="7739633" cy="4652771"/>
          </a:xfrm>
        </p:grpSpPr>
        <p:sp>
          <p:nvSpPr>
            <p:cNvPr id="4" name="object 4"/>
            <p:cNvSpPr/>
            <p:nvPr/>
          </p:nvSpPr>
          <p:spPr>
            <a:xfrm>
              <a:off x="8388095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8047" y="2205227"/>
              <a:ext cx="5678424" cy="25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1639" y="4797551"/>
              <a:ext cx="6030468" cy="304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2867" y="5157216"/>
              <a:ext cx="3639311" cy="12009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4365" y="4367022"/>
              <a:ext cx="6482080" cy="2016760"/>
            </a:xfrm>
            <a:custGeom>
              <a:avLst/>
              <a:gdLst/>
              <a:ahLst/>
              <a:cxnLst/>
              <a:rect l="l" t="t" r="r" b="b"/>
              <a:pathLst>
                <a:path w="6482080" h="2016760">
                  <a:moveTo>
                    <a:pt x="0" y="2016252"/>
                  </a:moveTo>
                  <a:lnTo>
                    <a:pt x="6481572" y="2016252"/>
                  </a:lnTo>
                  <a:lnTo>
                    <a:pt x="6481572" y="358139"/>
                  </a:lnTo>
                  <a:lnTo>
                    <a:pt x="0" y="358139"/>
                  </a:lnTo>
                  <a:lnTo>
                    <a:pt x="0" y="2016252"/>
                  </a:lnTo>
                  <a:close/>
                </a:path>
                <a:path w="6482080" h="2016760">
                  <a:moveTo>
                    <a:pt x="359664" y="286511"/>
                  </a:moveTo>
                  <a:lnTo>
                    <a:pt x="5832348" y="286511"/>
                  </a:lnTo>
                  <a:lnTo>
                    <a:pt x="5832348" y="0"/>
                  </a:lnTo>
                  <a:lnTo>
                    <a:pt x="359664" y="0"/>
                  </a:lnTo>
                  <a:lnTo>
                    <a:pt x="359664" y="286511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742" y="1584705"/>
            <a:ext cx="778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Identify and </a:t>
            </a:r>
            <a:r>
              <a:rPr sz="1800" b="1" spc="-5" dirty="0">
                <a:latin typeface="Arial"/>
                <a:cs typeface="Arial"/>
              </a:rPr>
              <a:t>correct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errors </a:t>
            </a:r>
            <a:r>
              <a:rPr sz="1800" b="1" dirty="0">
                <a:latin typeface="Arial"/>
                <a:cs typeface="Arial"/>
              </a:rPr>
              <a:t>in the following code </a:t>
            </a:r>
            <a:r>
              <a:rPr sz="1800" b="1" spc="-5" dirty="0">
                <a:latin typeface="Arial"/>
                <a:cs typeface="Arial"/>
              </a:rPr>
              <a:t>fragment, </a:t>
            </a:r>
            <a:r>
              <a:rPr sz="1800" b="1" spc="-10" dirty="0">
                <a:latin typeface="Arial"/>
                <a:cs typeface="Arial"/>
              </a:rPr>
              <a:t>given </a:t>
            </a:r>
            <a:r>
              <a:rPr sz="1800" b="1" dirty="0">
                <a:latin typeface="Arial"/>
                <a:cs typeface="Arial"/>
              </a:rPr>
              <a:t>the  </a:t>
            </a:r>
            <a:r>
              <a:rPr sz="1800" b="1" spc="-5" dirty="0">
                <a:latin typeface="Arial"/>
                <a:cs typeface="Arial"/>
              </a:rPr>
              <a:t>correct </a:t>
            </a:r>
            <a:r>
              <a:rPr sz="1800" b="1" dirty="0">
                <a:latin typeface="Arial"/>
                <a:cs typeface="Arial"/>
              </a:rPr>
              <a:t>output </a:t>
            </a:r>
            <a:r>
              <a:rPr sz="1800" b="1" spc="-10" dirty="0">
                <a:latin typeface="Arial"/>
                <a:cs typeface="Arial"/>
              </a:rPr>
              <a:t>(%p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used </a:t>
            </a:r>
            <a:r>
              <a:rPr sz="1800" b="1" dirty="0">
                <a:latin typeface="Arial"/>
                <a:cs typeface="Arial"/>
              </a:rPr>
              <a:t>to print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pointer):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60" y="862965"/>
            <a:ext cx="513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 (10):</a:t>
            </a:r>
            <a:r>
              <a:rPr sz="4000" spc="-10" dirty="0"/>
              <a:t> Output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763267" y="1854707"/>
            <a:ext cx="5849111" cy="294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7361" y="5517641"/>
            <a:ext cx="2672080" cy="370840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final value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j 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15.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566" y="475615"/>
            <a:ext cx="3157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70" dirty="0"/>
              <a:t> </a:t>
            </a:r>
            <a:r>
              <a:rPr sz="4000" spc="-5" dirty="0"/>
              <a:t>(11)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82015" y="2059940"/>
            <a:ext cx="8750047" cy="4797550"/>
            <a:chOff x="394715" y="2060448"/>
            <a:chExt cx="8750047" cy="4797550"/>
          </a:xfrm>
        </p:grpSpPr>
        <p:sp>
          <p:nvSpPr>
            <p:cNvPr id="4" name="object 4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715" y="2060448"/>
              <a:ext cx="5530596" cy="4331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762" y="5446013"/>
              <a:ext cx="4572000" cy="923925"/>
            </a:xfrm>
            <a:custGeom>
              <a:avLst/>
              <a:gdLst/>
              <a:ahLst/>
              <a:cxnLst/>
              <a:rect l="l" t="t" r="r" b="b"/>
              <a:pathLst>
                <a:path w="4572000" h="923925">
                  <a:moveTo>
                    <a:pt x="4571999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4571999" y="923544"/>
                  </a:lnTo>
                  <a:lnTo>
                    <a:pt x="4571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762" y="5446013"/>
              <a:ext cx="4572000" cy="923925"/>
            </a:xfrm>
            <a:custGeom>
              <a:avLst/>
              <a:gdLst/>
              <a:ahLst/>
              <a:cxnLst/>
              <a:rect l="l" t="t" r="r" b="b"/>
              <a:pathLst>
                <a:path w="4572000" h="923925">
                  <a:moveTo>
                    <a:pt x="0" y="923544"/>
                  </a:moveTo>
                  <a:lnTo>
                    <a:pt x="4571999" y="923544"/>
                  </a:lnTo>
                  <a:lnTo>
                    <a:pt x="4571999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2590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9590" y="1584705"/>
            <a:ext cx="566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 program </a:t>
            </a:r>
            <a:r>
              <a:rPr sz="1800" b="1" dirty="0">
                <a:latin typeface="Arial"/>
                <a:cs typeface="Arial"/>
              </a:rPr>
              <a:t>to find square and cube of </a:t>
            </a:r>
            <a:r>
              <a:rPr sz="1800" b="1" spc="-10" dirty="0">
                <a:latin typeface="Arial"/>
                <a:cs typeface="Arial"/>
              </a:rPr>
              <a:t>given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5715" y="5473395"/>
            <a:ext cx="45593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Please enter a number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square=4</a:t>
            </a:r>
            <a:endParaRPr sz="18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cube=8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422" y="0"/>
            <a:ext cx="9144000" cy="6857998"/>
            <a:chOff x="0" y="0"/>
            <a:chExt cx="9144000" cy="6857998"/>
          </a:xfrm>
        </p:grpSpPr>
        <p:sp>
          <p:nvSpPr>
            <p:cNvPr id="3" name="object 3"/>
            <p:cNvSpPr/>
            <p:nvPr/>
          </p:nvSpPr>
          <p:spPr>
            <a:xfrm>
              <a:off x="8388095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4526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08497" y="0"/>
            <a:ext cx="3157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65" dirty="0"/>
              <a:t> </a:t>
            </a:r>
            <a:r>
              <a:rPr sz="4000" spc="-5" dirty="0"/>
              <a:t>(12)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5178552" y="4568952"/>
            <a:ext cx="3935095" cy="1888489"/>
            <a:chOff x="5178552" y="4568952"/>
            <a:chExt cx="3935095" cy="1888489"/>
          </a:xfrm>
        </p:grpSpPr>
        <p:sp>
          <p:nvSpPr>
            <p:cNvPr id="8" name="object 8"/>
            <p:cNvSpPr/>
            <p:nvPr/>
          </p:nvSpPr>
          <p:spPr>
            <a:xfrm>
              <a:off x="5183124" y="5006340"/>
              <a:ext cx="3926204" cy="1446530"/>
            </a:xfrm>
            <a:custGeom>
              <a:avLst/>
              <a:gdLst/>
              <a:ahLst/>
              <a:cxnLst/>
              <a:rect l="l" t="t" r="r" b="b"/>
              <a:pathLst>
                <a:path w="3926204" h="1446529">
                  <a:moveTo>
                    <a:pt x="3925824" y="0"/>
                  </a:moveTo>
                  <a:lnTo>
                    <a:pt x="0" y="0"/>
                  </a:lnTo>
                  <a:lnTo>
                    <a:pt x="0" y="1446276"/>
                  </a:lnTo>
                  <a:lnTo>
                    <a:pt x="3925824" y="1446276"/>
                  </a:lnTo>
                  <a:lnTo>
                    <a:pt x="39258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83124" y="5006340"/>
              <a:ext cx="3926204" cy="1446530"/>
            </a:xfrm>
            <a:custGeom>
              <a:avLst/>
              <a:gdLst/>
              <a:ahLst/>
              <a:cxnLst/>
              <a:rect l="l" t="t" r="r" b="b"/>
              <a:pathLst>
                <a:path w="3926204" h="1446529">
                  <a:moveTo>
                    <a:pt x="0" y="1446276"/>
                  </a:moveTo>
                  <a:lnTo>
                    <a:pt x="3925824" y="1446276"/>
                  </a:lnTo>
                  <a:lnTo>
                    <a:pt x="3925824" y="0"/>
                  </a:lnTo>
                  <a:lnTo>
                    <a:pt x="0" y="0"/>
                  </a:lnTo>
                  <a:lnTo>
                    <a:pt x="0" y="14462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4234" y="4581906"/>
              <a:ext cx="1513840" cy="368935"/>
            </a:xfrm>
            <a:custGeom>
              <a:avLst/>
              <a:gdLst/>
              <a:ahLst/>
              <a:cxnLst/>
              <a:rect l="l" t="t" r="r" b="b"/>
              <a:pathLst>
                <a:path w="1513840" h="368935">
                  <a:moveTo>
                    <a:pt x="0" y="368808"/>
                  </a:moveTo>
                  <a:lnTo>
                    <a:pt x="1513332" y="368808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25908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62753" y="4609592"/>
            <a:ext cx="2764155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163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600" spc="-10" dirty="0">
                <a:latin typeface="Tahoma"/>
                <a:cs typeface="Tahoma"/>
              </a:rPr>
              <a:t>Output:</a:t>
            </a:r>
            <a:endParaRPr sz="1600">
              <a:latin typeface="Tahoma"/>
              <a:cs typeface="Tahoma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num1=2 num2=3 </a:t>
            </a:r>
            <a:r>
              <a:rPr sz="1600" spc="-10" dirty="0">
                <a:latin typeface="Tahoma"/>
                <a:cs typeface="Tahoma"/>
              </a:rPr>
              <a:t>res=0 </a:t>
            </a:r>
            <a:r>
              <a:rPr sz="1600" spc="-5" dirty="0">
                <a:latin typeface="Tahoma"/>
                <a:cs typeface="Tahoma"/>
              </a:rPr>
              <a:t>x=3  num1=2 num2=3 </a:t>
            </a:r>
            <a:r>
              <a:rPr sz="1600" spc="-10" dirty="0">
                <a:latin typeface="Tahoma"/>
                <a:cs typeface="Tahoma"/>
              </a:rPr>
              <a:t>res=4 </a:t>
            </a:r>
            <a:r>
              <a:rPr sz="1600" spc="-5" dirty="0">
                <a:latin typeface="Tahoma"/>
                <a:cs typeface="Tahoma"/>
              </a:rPr>
              <a:t>x=3  num1=2 num2=3 </a:t>
            </a:r>
            <a:r>
              <a:rPr sz="1600" spc="-10" dirty="0">
                <a:latin typeface="Tahoma"/>
                <a:cs typeface="Tahoma"/>
              </a:rPr>
              <a:t>res=6</a:t>
            </a:r>
            <a:r>
              <a:rPr sz="1600" spc="459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x=4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057" y="603884"/>
            <a:ext cx="2574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Question?</a:t>
            </a:r>
          </a:p>
        </p:txBody>
      </p:sp>
      <p:sp>
        <p:nvSpPr>
          <p:cNvPr id="6" name="object 6"/>
          <p:cNvSpPr/>
          <p:nvPr/>
        </p:nvSpPr>
        <p:spPr>
          <a:xfrm>
            <a:off x="1620011" y="1557527"/>
            <a:ext cx="5765292" cy="3499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217" y="5238064"/>
            <a:ext cx="809117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“Success is the sum </a:t>
            </a:r>
            <a:r>
              <a:rPr sz="2000" b="1" spc="-5" dirty="0">
                <a:latin typeface="Arial"/>
                <a:cs typeface="Arial"/>
              </a:rPr>
              <a:t>of </a:t>
            </a:r>
            <a:r>
              <a:rPr sz="2000" b="1" dirty="0">
                <a:latin typeface="Arial"/>
                <a:cs typeface="Arial"/>
              </a:rPr>
              <a:t>small efforts, repeated day in and day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out.”</a:t>
            </a:r>
            <a:endParaRPr sz="20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Robert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Collier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588" y="4694171"/>
            <a:ext cx="8541385" cy="11277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515"/>
              </a:spcBef>
            </a:pPr>
            <a:r>
              <a:rPr sz="2500" b="1" i="1" spc="-55" dirty="0">
                <a:solidFill>
                  <a:srgbClr val="FF0000"/>
                </a:solidFill>
                <a:latin typeface="Arial"/>
                <a:cs typeface="Arial"/>
              </a:rPr>
              <a:t>References:</a:t>
            </a:r>
            <a:endParaRPr sz="2500">
              <a:latin typeface="Arial"/>
              <a:cs typeface="Arial"/>
            </a:endParaRPr>
          </a:p>
          <a:p>
            <a:pPr marL="82550">
              <a:lnSpc>
                <a:spcPts val="2460"/>
              </a:lnSpc>
              <a:spcBef>
                <a:spcPts val="340"/>
              </a:spcBef>
              <a:tabLst>
                <a:tab pos="5071745" algn="l"/>
              </a:tabLst>
            </a:pPr>
            <a:r>
              <a:rPr sz="2100" b="1" i="1" spc="-55" dirty="0">
                <a:latin typeface="Arial"/>
                <a:cs typeface="Arial"/>
              </a:rPr>
              <a:t>Problem Solving </a:t>
            </a:r>
            <a:r>
              <a:rPr sz="2100" b="1" i="1" spc="-70" dirty="0">
                <a:latin typeface="Arial"/>
                <a:cs typeface="Arial"/>
              </a:rPr>
              <a:t>&amp; </a:t>
            </a:r>
            <a:r>
              <a:rPr sz="2100" b="1" i="1" spc="-60" dirty="0">
                <a:latin typeface="Arial"/>
                <a:cs typeface="Arial"/>
              </a:rPr>
              <a:t>Program </a:t>
            </a:r>
            <a:r>
              <a:rPr sz="2100" b="1" i="1" spc="-55" dirty="0">
                <a:latin typeface="Arial"/>
                <a:cs typeface="Arial"/>
              </a:rPr>
              <a:t>Design</a:t>
            </a:r>
            <a:r>
              <a:rPr sz="2100" b="1" i="1" spc="114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in</a:t>
            </a:r>
            <a:r>
              <a:rPr sz="2100" b="1" i="1" spc="-20" dirty="0">
                <a:latin typeface="Arial"/>
                <a:cs typeface="Arial"/>
              </a:rPr>
              <a:t> </a:t>
            </a:r>
            <a:r>
              <a:rPr sz="2100" b="1" i="1" spc="-70" dirty="0">
                <a:latin typeface="Arial"/>
                <a:cs typeface="Arial"/>
              </a:rPr>
              <a:t>C	</a:t>
            </a:r>
            <a:r>
              <a:rPr sz="2100" b="1" i="1" spc="-55" dirty="0">
                <a:latin typeface="Arial"/>
                <a:cs typeface="Arial"/>
              </a:rPr>
              <a:t>(main</a:t>
            </a:r>
            <a:r>
              <a:rPr sz="2100" b="1" i="1" spc="-60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reference)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sz="2100" b="1" i="1" spc="-55" dirty="0">
                <a:latin typeface="Arial"/>
                <a:cs typeface="Arial"/>
                <a:hlinkClick r:id="rId2"/>
              </a:rPr>
              <a:t>http://www.programmingsimplified.com/c-program-print-stars-pyramid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5411" y="547116"/>
            <a:ext cx="3528060" cy="417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191" y="439623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poi</a:t>
            </a:r>
            <a:r>
              <a:rPr spc="-15" dirty="0"/>
              <a:t>n</a:t>
            </a:r>
            <a:r>
              <a:rPr dirty="0"/>
              <a:t>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2232101"/>
            <a:ext cx="8545195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8140" algn="l"/>
                <a:tab pos="358775" algn="l"/>
              </a:tabLst>
            </a:pPr>
            <a:r>
              <a:rPr sz="1800" b="1" spc="-5" dirty="0">
                <a:latin typeface="Arial"/>
                <a:cs typeface="Arial"/>
              </a:rPr>
              <a:t>Pointer </a:t>
            </a:r>
            <a:r>
              <a:rPr sz="1800" b="1" dirty="0">
                <a:latin typeface="Arial"/>
                <a:cs typeface="Arial"/>
              </a:rPr>
              <a:t>or </a:t>
            </a:r>
            <a:r>
              <a:rPr sz="1800" b="1" spc="-5" dirty="0">
                <a:latin typeface="Arial"/>
                <a:cs typeface="Arial"/>
              </a:rPr>
              <a:t>pointer </a:t>
            </a:r>
            <a:r>
              <a:rPr sz="1800" b="1" spc="-10" dirty="0">
                <a:latin typeface="Arial"/>
                <a:cs typeface="Arial"/>
              </a:rPr>
              <a:t>variable: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memory cell that stores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address </a:t>
            </a:r>
            <a:r>
              <a:rPr sz="1800" b="1" dirty="0">
                <a:latin typeface="Arial"/>
                <a:cs typeface="Arial"/>
              </a:rPr>
              <a:t>of 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item.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/>
              <a:cs typeface="Arial"/>
            </a:endParaRPr>
          </a:p>
          <a:p>
            <a:pPr marL="218440" indent="-205740">
              <a:lnSpc>
                <a:spcPct val="100000"/>
              </a:lnSpc>
              <a:buFont typeface="Arial"/>
              <a:buChar char="•"/>
              <a:tabLst>
                <a:tab pos="218440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declaration: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float </a:t>
            </a:r>
            <a:r>
              <a:rPr sz="1800" b="1" dirty="0">
                <a:latin typeface="Arial"/>
                <a:cs typeface="Arial"/>
              </a:rPr>
              <a:t>*p; // identifies p </a:t>
            </a:r>
            <a:r>
              <a:rPr sz="1800" b="1" spc="-5" dirty="0">
                <a:latin typeface="Arial"/>
                <a:cs typeface="Arial"/>
              </a:rPr>
              <a:t>as </a:t>
            </a:r>
            <a:r>
              <a:rPr sz="1800" b="1" dirty="0">
                <a:latin typeface="Arial"/>
                <a:cs typeface="Arial"/>
              </a:rPr>
              <a:t>a pointer </a:t>
            </a:r>
            <a:r>
              <a:rPr sz="1800" b="1" spc="-10" dirty="0">
                <a:latin typeface="Arial"/>
                <a:cs typeface="Arial"/>
              </a:rPr>
              <a:t>variable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type “pointer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float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.”</a:t>
            </a:r>
            <a:endParaRPr sz="1800">
              <a:latin typeface="Arial"/>
              <a:cs typeface="Arial"/>
            </a:endParaRPr>
          </a:p>
          <a:p>
            <a:pPr marL="12192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 This </a:t>
            </a:r>
            <a:r>
              <a:rPr sz="1800" b="1" spc="-5" dirty="0">
                <a:latin typeface="Arial"/>
                <a:cs typeface="Arial"/>
              </a:rPr>
              <a:t>means </a:t>
            </a:r>
            <a:r>
              <a:rPr sz="1800" b="1" dirty="0">
                <a:latin typeface="Arial"/>
                <a:cs typeface="Arial"/>
              </a:rPr>
              <a:t>that </a:t>
            </a:r>
            <a:r>
              <a:rPr sz="1800" b="1" spc="15" dirty="0">
                <a:latin typeface="Arial"/>
                <a:cs typeface="Arial"/>
              </a:rPr>
              <a:t>we </a:t>
            </a:r>
            <a:r>
              <a:rPr sz="1800" b="1" spc="-5" dirty="0">
                <a:latin typeface="Arial"/>
                <a:cs typeface="Arial"/>
              </a:rPr>
              <a:t>can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store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memory address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float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variable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 p</a:t>
            </a: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191" y="439623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poi</a:t>
            </a:r>
            <a:r>
              <a:rPr spc="-15" dirty="0"/>
              <a:t>n</a:t>
            </a:r>
            <a:r>
              <a:rPr dirty="0"/>
              <a:t>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2232101"/>
            <a:ext cx="3121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8140" algn="l"/>
                <a:tab pos="358775" algn="l"/>
              </a:tabLst>
            </a:pPr>
            <a:r>
              <a:rPr sz="1800" b="1" spc="-5" dirty="0">
                <a:latin typeface="Arial"/>
                <a:cs typeface="Arial"/>
              </a:rPr>
              <a:t>Pointer </a:t>
            </a:r>
            <a:r>
              <a:rPr sz="1800" b="1" spc="-40" dirty="0">
                <a:latin typeface="Arial"/>
                <a:cs typeface="Arial"/>
              </a:rPr>
              <a:t>Type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Declaration: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84225" y="2804589"/>
          <a:ext cx="3436620" cy="54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356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SYNTAX: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2085"/>
                        </a:lnSpc>
                      </a:pPr>
                      <a:r>
                        <a:rPr sz="19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900" b="1" i="1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900" b="1" i="1" dirty="0">
                          <a:latin typeface="Arial"/>
                          <a:cs typeface="Arial"/>
                        </a:rPr>
                        <a:t>pe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085"/>
                        </a:lnSpc>
                      </a:pPr>
                      <a:r>
                        <a:rPr sz="1900" b="1" i="1" spc="-40" dirty="0">
                          <a:latin typeface="Arial"/>
                          <a:cs typeface="Arial"/>
                        </a:rPr>
                        <a:t>* </a:t>
                      </a:r>
                      <a:r>
                        <a:rPr sz="1900" b="1" i="1" spc="-55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19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i="1" spc="-35" dirty="0">
                          <a:latin typeface="Arial"/>
                          <a:cs typeface="Arial"/>
                        </a:rPr>
                        <a:t>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44">
                <a:tc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EXAMPLE: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97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fl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97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*p;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18540" y="3807409"/>
            <a:ext cx="6068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value </a:t>
            </a:r>
            <a:r>
              <a:rPr sz="1800" b="1" dirty="0">
                <a:latin typeface="Arial"/>
                <a:cs typeface="Arial"/>
              </a:rPr>
              <a:t>of the </a:t>
            </a:r>
            <a:r>
              <a:rPr sz="1800" b="1" spc="-5" dirty="0">
                <a:latin typeface="Arial"/>
                <a:cs typeface="Arial"/>
              </a:rPr>
              <a:t>pointer </a:t>
            </a:r>
            <a:r>
              <a:rPr sz="1800" b="1" spc="-10" dirty="0">
                <a:latin typeface="Arial"/>
                <a:cs typeface="Arial"/>
              </a:rPr>
              <a:t>variable </a:t>
            </a:r>
            <a:r>
              <a:rPr sz="1800" b="1" dirty="0">
                <a:latin typeface="Arial"/>
                <a:cs typeface="Arial"/>
              </a:rPr>
              <a:t>p is a </a:t>
            </a:r>
            <a:r>
              <a:rPr sz="1800" b="1" spc="-5" dirty="0">
                <a:latin typeface="Arial"/>
                <a:cs typeface="Arial"/>
              </a:rPr>
              <a:t>memory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5" dirty="0"/>
              <a:t> </a:t>
            </a:r>
            <a:r>
              <a:rPr spc="-5" dirty="0"/>
              <a:t>(1)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2044" y="1696313"/>
            <a:ext cx="15500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int </a:t>
            </a:r>
            <a:r>
              <a:rPr sz="2000" b="1" dirty="0">
                <a:latin typeface="Courier New"/>
                <a:cs typeface="Courier New"/>
              </a:rPr>
              <a:t>y =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5;  int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*yPtr;  </a:t>
            </a:r>
            <a:r>
              <a:rPr sz="2000" b="1" dirty="0">
                <a:latin typeface="Courier New"/>
                <a:cs typeface="Courier New"/>
              </a:rPr>
              <a:t>yPtr =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&amp;y;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1175" y="2487879"/>
            <a:ext cx="3683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//yPtr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gets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address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sz="20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044" y="2860294"/>
            <a:ext cx="2336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7043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yPt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000" b="1" spc="-6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poi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”	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5128" y="4068978"/>
            <a:ext cx="2274570" cy="721995"/>
            <a:chOff x="1155128" y="4068978"/>
            <a:chExt cx="2274570" cy="721995"/>
          </a:xfrm>
        </p:grpSpPr>
        <p:sp>
          <p:nvSpPr>
            <p:cNvPr id="10" name="object 10"/>
            <p:cNvSpPr/>
            <p:nvPr/>
          </p:nvSpPr>
          <p:spPr>
            <a:xfrm>
              <a:off x="1156716" y="4459185"/>
              <a:ext cx="550545" cy="330200"/>
            </a:xfrm>
            <a:custGeom>
              <a:avLst/>
              <a:gdLst/>
              <a:ahLst/>
              <a:cxnLst/>
              <a:rect l="l" t="t" r="r" b="b"/>
              <a:pathLst>
                <a:path w="550544" h="330200">
                  <a:moveTo>
                    <a:pt x="550468" y="0"/>
                  </a:moveTo>
                  <a:lnTo>
                    <a:pt x="0" y="0"/>
                  </a:lnTo>
                  <a:lnTo>
                    <a:pt x="0" y="329984"/>
                  </a:lnTo>
                  <a:lnTo>
                    <a:pt x="550468" y="329984"/>
                  </a:lnTo>
                  <a:lnTo>
                    <a:pt x="55046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716" y="4459185"/>
              <a:ext cx="550545" cy="330200"/>
            </a:xfrm>
            <a:custGeom>
              <a:avLst/>
              <a:gdLst/>
              <a:ahLst/>
              <a:cxnLst/>
              <a:rect l="l" t="t" r="r" b="b"/>
              <a:pathLst>
                <a:path w="550544" h="330200">
                  <a:moveTo>
                    <a:pt x="0" y="329984"/>
                  </a:moveTo>
                  <a:lnTo>
                    <a:pt x="550468" y="329984"/>
                  </a:lnTo>
                  <a:lnTo>
                    <a:pt x="550468" y="0"/>
                  </a:lnTo>
                  <a:lnTo>
                    <a:pt x="0" y="0"/>
                  </a:lnTo>
                  <a:lnTo>
                    <a:pt x="0" y="3299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360" y="4070565"/>
              <a:ext cx="548005" cy="330200"/>
            </a:xfrm>
            <a:custGeom>
              <a:avLst/>
              <a:gdLst/>
              <a:ahLst/>
              <a:cxnLst/>
              <a:rect l="l" t="t" r="r" b="b"/>
              <a:pathLst>
                <a:path w="548004" h="330200">
                  <a:moveTo>
                    <a:pt x="547433" y="0"/>
                  </a:moveTo>
                  <a:lnTo>
                    <a:pt x="0" y="0"/>
                  </a:lnTo>
                  <a:lnTo>
                    <a:pt x="0" y="329984"/>
                  </a:lnTo>
                  <a:lnTo>
                    <a:pt x="547433" y="329984"/>
                  </a:lnTo>
                  <a:lnTo>
                    <a:pt x="54743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0360" y="4070565"/>
              <a:ext cx="548005" cy="330200"/>
            </a:xfrm>
            <a:custGeom>
              <a:avLst/>
              <a:gdLst/>
              <a:ahLst/>
              <a:cxnLst/>
              <a:rect l="l" t="t" r="r" b="b"/>
              <a:pathLst>
                <a:path w="548004" h="330200">
                  <a:moveTo>
                    <a:pt x="0" y="329984"/>
                  </a:moveTo>
                  <a:lnTo>
                    <a:pt x="547433" y="329984"/>
                  </a:lnTo>
                  <a:lnTo>
                    <a:pt x="547433" y="0"/>
                  </a:lnTo>
                  <a:lnTo>
                    <a:pt x="0" y="0"/>
                  </a:lnTo>
                  <a:lnTo>
                    <a:pt x="0" y="3299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2560" y="4230623"/>
              <a:ext cx="1446530" cy="398780"/>
            </a:xfrm>
            <a:custGeom>
              <a:avLst/>
              <a:gdLst/>
              <a:ahLst/>
              <a:cxnLst/>
              <a:rect l="l" t="t" r="r" b="b"/>
              <a:pathLst>
                <a:path w="1446530" h="398779">
                  <a:moveTo>
                    <a:pt x="1395828" y="30798"/>
                  </a:moveTo>
                  <a:lnTo>
                    <a:pt x="0" y="386333"/>
                  </a:lnTo>
                  <a:lnTo>
                    <a:pt x="3048" y="398652"/>
                  </a:lnTo>
                  <a:lnTo>
                    <a:pt x="1398938" y="43008"/>
                  </a:lnTo>
                  <a:lnTo>
                    <a:pt x="1395828" y="30798"/>
                  </a:lnTo>
                  <a:close/>
                </a:path>
                <a:path w="1446530" h="398779">
                  <a:moveTo>
                    <a:pt x="1443873" y="27686"/>
                  </a:moveTo>
                  <a:lnTo>
                    <a:pt x="1408048" y="27686"/>
                  </a:lnTo>
                  <a:lnTo>
                    <a:pt x="1411223" y="39877"/>
                  </a:lnTo>
                  <a:lnTo>
                    <a:pt x="1398938" y="43008"/>
                  </a:lnTo>
                  <a:lnTo>
                    <a:pt x="1406779" y="73787"/>
                  </a:lnTo>
                  <a:lnTo>
                    <a:pt x="1443873" y="27686"/>
                  </a:lnTo>
                  <a:close/>
                </a:path>
                <a:path w="1446530" h="398779">
                  <a:moveTo>
                    <a:pt x="1408048" y="27686"/>
                  </a:moveTo>
                  <a:lnTo>
                    <a:pt x="1395828" y="30798"/>
                  </a:lnTo>
                  <a:lnTo>
                    <a:pt x="1398938" y="43008"/>
                  </a:lnTo>
                  <a:lnTo>
                    <a:pt x="1411223" y="39877"/>
                  </a:lnTo>
                  <a:lnTo>
                    <a:pt x="1408048" y="27686"/>
                  </a:lnTo>
                  <a:close/>
                </a:path>
                <a:path w="1446530" h="398779">
                  <a:moveTo>
                    <a:pt x="1387983" y="0"/>
                  </a:moveTo>
                  <a:lnTo>
                    <a:pt x="1395828" y="30798"/>
                  </a:lnTo>
                  <a:lnTo>
                    <a:pt x="1408048" y="27686"/>
                  </a:lnTo>
                  <a:lnTo>
                    <a:pt x="1443873" y="27686"/>
                  </a:lnTo>
                  <a:lnTo>
                    <a:pt x="1446530" y="24383"/>
                  </a:lnTo>
                  <a:lnTo>
                    <a:pt x="1387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30604" y="4177665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yPtr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4647" y="4590288"/>
            <a:ext cx="114300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50285" y="378879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0360" y="4070565"/>
            <a:ext cx="548005" cy="330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90"/>
              </a:spcBef>
            </a:pPr>
            <a:r>
              <a:rPr sz="1600" b="1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2498" y="3727830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yptr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0334" y="4097273"/>
            <a:ext cx="17868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1600" b="1" spc="-5" dirty="0">
                <a:latin typeface="Courier New"/>
                <a:cs typeface="Courier New"/>
              </a:rPr>
              <a:t>500000	600000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13668" y="4102595"/>
            <a:ext cx="2835275" cy="1936114"/>
            <a:chOff x="4713668" y="4102595"/>
            <a:chExt cx="2835275" cy="1936114"/>
          </a:xfrm>
        </p:grpSpPr>
        <p:sp>
          <p:nvSpPr>
            <p:cNvPr id="22" name="object 22"/>
            <p:cNvSpPr/>
            <p:nvPr/>
          </p:nvSpPr>
          <p:spPr>
            <a:xfrm>
              <a:off x="4715255" y="4104182"/>
              <a:ext cx="1306830" cy="380365"/>
            </a:xfrm>
            <a:custGeom>
              <a:avLst/>
              <a:gdLst/>
              <a:ahLst/>
              <a:cxnLst/>
              <a:rect l="l" t="t" r="r" b="b"/>
              <a:pathLst>
                <a:path w="1306829" h="380364">
                  <a:moveTo>
                    <a:pt x="0" y="379933"/>
                  </a:moveTo>
                  <a:lnTo>
                    <a:pt x="1306576" y="379933"/>
                  </a:lnTo>
                  <a:lnTo>
                    <a:pt x="1306576" y="0"/>
                  </a:lnTo>
                  <a:lnTo>
                    <a:pt x="0" y="0"/>
                  </a:lnTo>
                  <a:lnTo>
                    <a:pt x="0" y="37993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7400" y="5018532"/>
              <a:ext cx="1676400" cy="1015365"/>
            </a:xfrm>
            <a:custGeom>
              <a:avLst/>
              <a:gdLst/>
              <a:ahLst/>
              <a:cxnLst/>
              <a:rect l="l" t="t" r="r" b="b"/>
              <a:pathLst>
                <a:path w="1676400" h="1015364">
                  <a:moveTo>
                    <a:pt x="1676400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1676400" y="1014984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7400" y="5018532"/>
              <a:ext cx="1676400" cy="1015365"/>
            </a:xfrm>
            <a:custGeom>
              <a:avLst/>
              <a:gdLst/>
              <a:ahLst/>
              <a:cxnLst/>
              <a:rect l="l" t="t" r="r" b="b"/>
              <a:pathLst>
                <a:path w="1676400" h="1015364">
                  <a:moveTo>
                    <a:pt x="0" y="1014984"/>
                  </a:moveTo>
                  <a:lnTo>
                    <a:pt x="1676400" y="1014984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94344" y="372783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67576" y="4097273"/>
            <a:ext cx="2070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9215" algn="l"/>
              </a:tabLst>
            </a:pPr>
            <a:r>
              <a:rPr sz="1600" b="1" spc="-5" dirty="0">
                <a:latin typeface="Courier New"/>
                <a:cs typeface="Courier New"/>
              </a:rPr>
              <a:t>600000	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86200" y="3494532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67400" y="5018532"/>
            <a:ext cx="1676400" cy="10153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075" marR="139700">
              <a:lnSpc>
                <a:spcPct val="99000"/>
              </a:lnSpc>
              <a:spcBef>
                <a:spcPts val="200"/>
              </a:spcBef>
            </a:pPr>
            <a:r>
              <a:rPr sz="2000" dirty="0">
                <a:latin typeface="Arial"/>
                <a:cs typeface="Arial"/>
              </a:rPr>
              <a:t>Address 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b="1" dirty="0">
                <a:latin typeface="Courier New"/>
                <a:cs typeface="Courier New"/>
              </a:rPr>
              <a:t>y  </a:t>
            </a:r>
            <a:r>
              <a:rPr sz="2000" dirty="0">
                <a:latin typeface="Arial"/>
                <a:cs typeface="Arial"/>
              </a:rPr>
              <a:t>is value of  </a:t>
            </a:r>
            <a:r>
              <a:rPr sz="2000" b="1" spc="-5" dirty="0">
                <a:latin typeface="Courier New"/>
                <a:cs typeface="Courier New"/>
              </a:rPr>
              <a:t>yptr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86400" y="4332732"/>
            <a:ext cx="1609090" cy="690245"/>
          </a:xfrm>
          <a:custGeom>
            <a:avLst/>
            <a:gdLst/>
            <a:ahLst/>
            <a:cxnLst/>
            <a:rect l="l" t="t" r="r" b="b"/>
            <a:pathLst>
              <a:path w="1609090" h="690245">
                <a:moveTo>
                  <a:pt x="614299" y="681609"/>
                </a:moveTo>
                <a:lnTo>
                  <a:pt x="55422" y="52679"/>
                </a:lnTo>
                <a:lnTo>
                  <a:pt x="66103" y="43180"/>
                </a:lnTo>
                <a:lnTo>
                  <a:pt x="79121" y="31623"/>
                </a:lnTo>
                <a:lnTo>
                  <a:pt x="0" y="0"/>
                </a:lnTo>
                <a:lnTo>
                  <a:pt x="22098" y="82296"/>
                </a:lnTo>
                <a:lnTo>
                  <a:pt x="45872" y="61163"/>
                </a:lnTo>
                <a:lnTo>
                  <a:pt x="604901" y="689991"/>
                </a:lnTo>
                <a:lnTo>
                  <a:pt x="614299" y="681609"/>
                </a:lnTo>
                <a:close/>
              </a:path>
              <a:path w="1609090" h="690245">
                <a:moveTo>
                  <a:pt x="1609090" y="160909"/>
                </a:moveTo>
                <a:lnTo>
                  <a:pt x="1606207" y="133477"/>
                </a:lnTo>
                <a:lnTo>
                  <a:pt x="1600200" y="76200"/>
                </a:lnTo>
                <a:lnTo>
                  <a:pt x="1537716" y="134112"/>
                </a:lnTo>
                <a:lnTo>
                  <a:pt x="1567561" y="145326"/>
                </a:lnTo>
                <a:lnTo>
                  <a:pt x="1365631" y="683514"/>
                </a:lnTo>
                <a:lnTo>
                  <a:pt x="1377569" y="688086"/>
                </a:lnTo>
                <a:lnTo>
                  <a:pt x="1579372" y="149758"/>
                </a:lnTo>
                <a:lnTo>
                  <a:pt x="1609090" y="160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5" dirty="0"/>
              <a:t> </a:t>
            </a:r>
            <a:r>
              <a:rPr spc="-5" dirty="0"/>
              <a:t>(2)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639" y="2002662"/>
            <a:ext cx="38481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9990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b="1" dirty="0">
                <a:latin typeface="Courier New"/>
                <a:cs typeface="Courier New"/>
              </a:rPr>
              <a:t>i =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5;  int </a:t>
            </a:r>
            <a:r>
              <a:rPr sz="1800" b="1" spc="-10" dirty="0">
                <a:solidFill>
                  <a:srgbClr val="FF1717"/>
                </a:solidFill>
                <a:latin typeface="Courier New"/>
                <a:cs typeface="Courier New"/>
              </a:rPr>
              <a:t>*</a:t>
            </a:r>
            <a:r>
              <a:rPr sz="1800" b="1" spc="-10" dirty="0">
                <a:latin typeface="Courier New"/>
                <a:cs typeface="Courier New"/>
              </a:rPr>
              <a:t>ptr;  </a:t>
            </a:r>
            <a:r>
              <a:rPr sz="1800" b="1" spc="-5" dirty="0">
                <a:latin typeface="Courier New"/>
                <a:cs typeface="Courier New"/>
              </a:rPr>
              <a:t>ptr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1717"/>
                </a:solidFill>
                <a:latin typeface="Courier New"/>
                <a:cs typeface="Courier New"/>
              </a:rPr>
              <a:t>&amp;</a:t>
            </a:r>
            <a:r>
              <a:rPr sz="1800" b="1" spc="-10" dirty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ourier New"/>
                <a:cs typeface="Courier New"/>
              </a:rPr>
              <a:t>printf("*ptr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%d\n",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1717"/>
                </a:solidFill>
                <a:latin typeface="Courier New"/>
                <a:cs typeface="Courier New"/>
              </a:rPr>
              <a:t>*ptr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8231" y="2413889"/>
            <a:ext cx="4394200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422275" algn="l"/>
              </a:tabLst>
            </a:pPr>
            <a:r>
              <a:rPr sz="1800" b="1" spc="-10" dirty="0">
                <a:latin typeface="Courier New"/>
                <a:cs typeface="Courier New"/>
              </a:rPr>
              <a:t>/*	</a:t>
            </a:r>
            <a:r>
              <a:rPr sz="1800" b="1" spc="-10" dirty="0">
                <a:solidFill>
                  <a:srgbClr val="FF1717"/>
                </a:solidFill>
                <a:latin typeface="Courier New"/>
                <a:cs typeface="Courier New"/>
              </a:rPr>
              <a:t>declare </a:t>
            </a:r>
            <a:r>
              <a:rPr sz="1800" b="1" dirty="0">
                <a:latin typeface="Courier New"/>
                <a:cs typeface="Courier New"/>
              </a:rPr>
              <a:t>a </a:t>
            </a:r>
            <a:r>
              <a:rPr sz="1800" b="1" spc="-10" dirty="0">
                <a:latin typeface="Courier New"/>
                <a:cs typeface="Courier New"/>
              </a:rPr>
              <a:t>pointer variable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ourier New"/>
                <a:cs typeface="Courier New"/>
              </a:rPr>
              <a:t>/* store </a:t>
            </a:r>
            <a:r>
              <a:rPr sz="1800" b="1" spc="-10" dirty="0">
                <a:solidFill>
                  <a:srgbClr val="FF1717"/>
                </a:solidFill>
                <a:latin typeface="Courier New"/>
                <a:cs typeface="Courier New"/>
              </a:rPr>
              <a:t>address-of </a:t>
            </a:r>
            <a:r>
              <a:rPr sz="1800" b="1" dirty="0">
                <a:solidFill>
                  <a:srgbClr val="FF1717"/>
                </a:solidFill>
                <a:latin typeface="Courier New"/>
                <a:cs typeface="Courier New"/>
              </a:rPr>
              <a:t>i </a:t>
            </a:r>
            <a:r>
              <a:rPr sz="1800" b="1" spc="-10" dirty="0">
                <a:latin typeface="Courier New"/>
                <a:cs typeface="Courier New"/>
              </a:rPr>
              <a:t>to ptr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ourier New"/>
                <a:cs typeface="Courier New"/>
              </a:rPr>
              <a:t>/* </a:t>
            </a:r>
            <a:r>
              <a:rPr sz="1800" b="1" spc="-10" dirty="0">
                <a:solidFill>
                  <a:srgbClr val="FF1717"/>
                </a:solidFill>
                <a:latin typeface="Courier New"/>
                <a:cs typeface="Courier New"/>
              </a:rPr>
              <a:t>refer </a:t>
            </a:r>
            <a:r>
              <a:rPr sz="1800" b="1" spc="-10" dirty="0">
                <a:latin typeface="Courier New"/>
                <a:cs typeface="Courier New"/>
              </a:rPr>
              <a:t>to referee of ptr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2997" y="4798314"/>
            <a:ext cx="1807845" cy="708660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*ptr =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5009" y="444246"/>
            <a:ext cx="3046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50" dirty="0"/>
              <a:t> </a:t>
            </a:r>
            <a:r>
              <a:rPr sz="4000" spc="-5" dirty="0"/>
              <a:t>(3):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2876" y="6511263"/>
            <a:ext cx="66421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arakra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792" y="3100810"/>
            <a:ext cx="417893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37510">
              <a:lnSpc>
                <a:spcPct val="150100"/>
              </a:lnSpc>
              <a:spcBef>
                <a:spcPts val="105"/>
              </a:spcBef>
            </a:pPr>
            <a:r>
              <a:rPr sz="1600" b="1" spc="-5" dirty="0">
                <a:latin typeface="Courier New"/>
                <a:cs typeface="Courier New"/>
              </a:rPr>
              <a:t>int i =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5;  int </a:t>
            </a:r>
            <a:r>
              <a:rPr sz="1600" b="1" spc="-5" dirty="0">
                <a:solidFill>
                  <a:srgbClr val="FF1717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latin typeface="Courier New"/>
                <a:cs typeface="Courier New"/>
              </a:rPr>
              <a:t>ptr;  ptr =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1717"/>
                </a:solidFill>
                <a:latin typeface="Courier New"/>
                <a:cs typeface="Courier New"/>
              </a:rPr>
              <a:t>&amp;</a:t>
            </a:r>
            <a:r>
              <a:rPr sz="1600" b="1" dirty="0"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1600" b="1" dirty="0">
                <a:latin typeface="Courier New"/>
                <a:cs typeface="Courier New"/>
              </a:rPr>
              <a:t>printf("i </a:t>
            </a:r>
            <a:r>
              <a:rPr sz="1600" b="1" spc="-5" dirty="0">
                <a:latin typeface="Courier New"/>
                <a:cs typeface="Courier New"/>
              </a:rPr>
              <a:t>= %d\n", i);  printf("*ptr = %d\n", </a:t>
            </a:r>
            <a:r>
              <a:rPr sz="1600" b="1" spc="-5" dirty="0">
                <a:solidFill>
                  <a:srgbClr val="FF1717"/>
                </a:solidFill>
                <a:latin typeface="Courier New"/>
                <a:cs typeface="Courier New"/>
              </a:rPr>
              <a:t>*ptr</a:t>
            </a:r>
            <a:r>
              <a:rPr sz="1600" b="1" spc="-5" dirty="0">
                <a:latin typeface="Courier New"/>
                <a:cs typeface="Courier New"/>
              </a:rPr>
              <a:t>);  printf("ptr = %p\n", </a:t>
            </a:r>
            <a:r>
              <a:rPr sz="1600" b="1" spc="-5" dirty="0">
                <a:solidFill>
                  <a:srgbClr val="FF1717"/>
                </a:solidFill>
                <a:latin typeface="Courier New"/>
                <a:cs typeface="Courier New"/>
              </a:rPr>
              <a:t>ptr</a:t>
            </a:r>
            <a:r>
              <a:rPr sz="1600" b="1" spc="-5" dirty="0">
                <a:latin typeface="Courier New"/>
                <a:cs typeface="Courier New"/>
              </a:rPr>
              <a:t>);  printf("address of i = </a:t>
            </a:r>
            <a:r>
              <a:rPr sz="1600" b="1" dirty="0">
                <a:latin typeface="Courier New"/>
                <a:cs typeface="Courier New"/>
              </a:rPr>
              <a:t>%p\n", &amp;i);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5600" y="4059935"/>
            <a:ext cx="2057400" cy="466725"/>
          </a:xfrm>
          <a:custGeom>
            <a:avLst/>
            <a:gdLst/>
            <a:ahLst/>
            <a:cxnLst/>
            <a:rect l="l" t="t" r="r" b="b"/>
            <a:pathLst>
              <a:path w="2057400" h="466725">
                <a:moveTo>
                  <a:pt x="0" y="466344"/>
                </a:moveTo>
                <a:lnTo>
                  <a:pt x="2057400" y="466344"/>
                </a:lnTo>
                <a:lnTo>
                  <a:pt x="2057400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85609" y="40871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5628" y="4087114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5600" y="3069335"/>
            <a:ext cx="2057400" cy="466725"/>
          </a:xfrm>
          <a:custGeom>
            <a:avLst/>
            <a:gdLst/>
            <a:ahLst/>
            <a:cxnLst/>
            <a:rect l="l" t="t" r="r" b="b"/>
            <a:pathLst>
              <a:path w="2057400" h="466725">
                <a:moveTo>
                  <a:pt x="0" y="466344"/>
                </a:moveTo>
                <a:lnTo>
                  <a:pt x="2057400" y="466344"/>
                </a:lnTo>
                <a:lnTo>
                  <a:pt x="2057400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75628" y="3095955"/>
            <a:ext cx="1817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1800" spc="-5" dirty="0">
                <a:latin typeface="Arial"/>
                <a:cs typeface="Arial"/>
              </a:rPr>
              <a:t>ptr	address of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74501" y="4576380"/>
            <a:ext cx="3331845" cy="2195195"/>
            <a:chOff x="4774501" y="4576380"/>
            <a:chExt cx="3331845" cy="2195195"/>
          </a:xfrm>
        </p:grpSpPr>
        <p:sp>
          <p:nvSpPr>
            <p:cNvPr id="17" name="object 17"/>
            <p:cNvSpPr/>
            <p:nvPr/>
          </p:nvSpPr>
          <p:spPr>
            <a:xfrm>
              <a:off x="4779264" y="4581142"/>
              <a:ext cx="3322320" cy="2185670"/>
            </a:xfrm>
            <a:custGeom>
              <a:avLst/>
              <a:gdLst/>
              <a:ahLst/>
              <a:cxnLst/>
              <a:rect l="l" t="t" r="r" b="b"/>
              <a:pathLst>
                <a:path w="3322320" h="2185670">
                  <a:moveTo>
                    <a:pt x="3322320" y="0"/>
                  </a:moveTo>
                  <a:lnTo>
                    <a:pt x="0" y="0"/>
                  </a:lnTo>
                  <a:lnTo>
                    <a:pt x="0" y="2185416"/>
                  </a:lnTo>
                  <a:lnTo>
                    <a:pt x="3322320" y="2185416"/>
                  </a:lnTo>
                  <a:lnTo>
                    <a:pt x="332232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79264" y="4581142"/>
              <a:ext cx="3322320" cy="2185670"/>
            </a:xfrm>
            <a:custGeom>
              <a:avLst/>
              <a:gdLst/>
              <a:ahLst/>
              <a:cxnLst/>
              <a:rect l="l" t="t" r="r" b="b"/>
              <a:pathLst>
                <a:path w="3322320" h="2185670">
                  <a:moveTo>
                    <a:pt x="0" y="2185416"/>
                  </a:moveTo>
                  <a:lnTo>
                    <a:pt x="3322320" y="2185416"/>
                  </a:lnTo>
                  <a:lnTo>
                    <a:pt x="3322320" y="0"/>
                  </a:lnTo>
                  <a:lnTo>
                    <a:pt x="0" y="0"/>
                  </a:lnTo>
                  <a:lnTo>
                    <a:pt x="0" y="21854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59528" y="4516472"/>
            <a:ext cx="1002030" cy="107696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spc="-10" dirty="0">
                <a:latin typeface="Tahoma"/>
                <a:cs typeface="Tahoma"/>
              </a:rPr>
              <a:t>Output: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i =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Courier New"/>
                <a:cs typeface="Courier New"/>
              </a:rPr>
              <a:t>*ptr =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692" y="5757814"/>
            <a:ext cx="7631430" cy="5670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0"/>
              </a:spcBef>
            </a:pPr>
            <a:r>
              <a:rPr sz="1600" b="1" spc="-5" dirty="0">
                <a:latin typeface="Courier New"/>
                <a:cs typeface="Courier New"/>
              </a:rPr>
              <a:t>printf("address of ptr = %p\n", </a:t>
            </a:r>
            <a:r>
              <a:rPr sz="1600" b="1" dirty="0">
                <a:latin typeface="Courier New"/>
                <a:cs typeface="Courier New"/>
              </a:rPr>
              <a:t>&amp;ptr); </a:t>
            </a:r>
            <a:r>
              <a:rPr sz="2400" spc="-7" baseline="26041" dirty="0">
                <a:latin typeface="Courier New"/>
                <a:cs typeface="Courier New"/>
              </a:rPr>
              <a:t>ptr</a:t>
            </a:r>
            <a:r>
              <a:rPr sz="2400" spc="-127" baseline="26041" dirty="0">
                <a:latin typeface="Courier New"/>
                <a:cs typeface="Courier New"/>
              </a:rPr>
              <a:t> </a:t>
            </a:r>
            <a:r>
              <a:rPr sz="2400" baseline="26041" dirty="0">
                <a:latin typeface="Courier New"/>
                <a:cs typeface="Courier New"/>
              </a:rPr>
              <a:t>=0022FF18</a:t>
            </a:r>
            <a:endParaRPr sz="2400" baseline="26041">
              <a:latin typeface="Courier New"/>
              <a:cs typeface="Courier New"/>
            </a:endParaRPr>
          </a:p>
          <a:p>
            <a:pPr marL="4796155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latin typeface="Courier New"/>
                <a:cs typeface="Courier New"/>
              </a:rPr>
              <a:t>address of i 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0022FF18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06451" y="3247580"/>
            <a:ext cx="2742565" cy="2781935"/>
            <a:chOff x="6406451" y="3247580"/>
            <a:chExt cx="2742565" cy="2781935"/>
          </a:xfrm>
        </p:grpSpPr>
        <p:sp>
          <p:nvSpPr>
            <p:cNvPr id="23" name="object 23"/>
            <p:cNvSpPr/>
            <p:nvPr/>
          </p:nvSpPr>
          <p:spPr>
            <a:xfrm>
              <a:off x="6411214" y="3324351"/>
              <a:ext cx="462280" cy="735330"/>
            </a:xfrm>
            <a:custGeom>
              <a:avLst/>
              <a:gdLst/>
              <a:ahLst/>
              <a:cxnLst/>
              <a:rect l="l" t="t" r="r" b="b"/>
              <a:pathLst>
                <a:path w="462279" h="735329">
                  <a:moveTo>
                    <a:pt x="406145" y="0"/>
                  </a:moveTo>
                  <a:lnTo>
                    <a:pt x="52705" y="612267"/>
                  </a:lnTo>
                  <a:lnTo>
                    <a:pt x="0" y="581914"/>
                  </a:lnTo>
                  <a:lnTo>
                    <a:pt x="19176" y="734822"/>
                  </a:lnTo>
                  <a:lnTo>
                    <a:pt x="161289" y="675005"/>
                  </a:lnTo>
                  <a:lnTo>
                    <a:pt x="108712" y="644525"/>
                  </a:lnTo>
                  <a:lnTo>
                    <a:pt x="462153" y="32385"/>
                  </a:lnTo>
                  <a:lnTo>
                    <a:pt x="40614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11214" y="3324351"/>
              <a:ext cx="462280" cy="735330"/>
            </a:xfrm>
            <a:custGeom>
              <a:avLst/>
              <a:gdLst/>
              <a:ahLst/>
              <a:cxnLst/>
              <a:rect l="l" t="t" r="r" b="b"/>
              <a:pathLst>
                <a:path w="462279" h="735329">
                  <a:moveTo>
                    <a:pt x="462153" y="32385"/>
                  </a:moveTo>
                  <a:lnTo>
                    <a:pt x="108712" y="644525"/>
                  </a:lnTo>
                  <a:lnTo>
                    <a:pt x="161289" y="675005"/>
                  </a:lnTo>
                  <a:lnTo>
                    <a:pt x="19176" y="734822"/>
                  </a:lnTo>
                  <a:lnTo>
                    <a:pt x="0" y="581914"/>
                  </a:lnTo>
                  <a:lnTo>
                    <a:pt x="52705" y="612267"/>
                  </a:lnTo>
                  <a:lnTo>
                    <a:pt x="406145" y="0"/>
                  </a:lnTo>
                  <a:lnTo>
                    <a:pt x="462153" y="32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3707" y="3247580"/>
              <a:ext cx="189483" cy="154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24243" y="4728934"/>
              <a:ext cx="2120265" cy="1296035"/>
            </a:xfrm>
            <a:custGeom>
              <a:avLst/>
              <a:gdLst/>
              <a:ahLst/>
              <a:cxnLst/>
              <a:rect l="l" t="t" r="r" b="b"/>
              <a:pathLst>
                <a:path w="2120265" h="1296035">
                  <a:moveTo>
                    <a:pt x="1613620" y="1172844"/>
                  </a:moveTo>
                  <a:lnTo>
                    <a:pt x="960754" y="1172844"/>
                  </a:lnTo>
                  <a:lnTo>
                    <a:pt x="993961" y="1203034"/>
                  </a:lnTo>
                  <a:lnTo>
                    <a:pt x="1032423" y="1229515"/>
                  </a:lnTo>
                  <a:lnTo>
                    <a:pt x="1075603" y="1252014"/>
                  </a:lnTo>
                  <a:lnTo>
                    <a:pt x="1122867" y="1270197"/>
                  </a:lnTo>
                  <a:lnTo>
                    <a:pt x="1173606" y="1283740"/>
                  </a:lnTo>
                  <a:lnTo>
                    <a:pt x="1225666" y="1292191"/>
                  </a:lnTo>
                  <a:lnTo>
                    <a:pt x="1277634" y="1295580"/>
                  </a:lnTo>
                  <a:lnTo>
                    <a:pt x="1328924" y="1294125"/>
                  </a:lnTo>
                  <a:lnTo>
                    <a:pt x="1378951" y="1288047"/>
                  </a:lnTo>
                  <a:lnTo>
                    <a:pt x="1427132" y="1277566"/>
                  </a:lnTo>
                  <a:lnTo>
                    <a:pt x="1472882" y="1262901"/>
                  </a:lnTo>
                  <a:lnTo>
                    <a:pt x="1515615" y="1244272"/>
                  </a:lnTo>
                  <a:lnTo>
                    <a:pt x="1554748" y="1221898"/>
                  </a:lnTo>
                  <a:lnTo>
                    <a:pt x="1589694" y="1195999"/>
                  </a:lnTo>
                  <a:lnTo>
                    <a:pt x="1613620" y="1172844"/>
                  </a:lnTo>
                  <a:close/>
                </a:path>
                <a:path w="2120265" h="1296035">
                  <a:moveTo>
                    <a:pt x="2088440" y="1059077"/>
                  </a:moveTo>
                  <a:lnTo>
                    <a:pt x="339343" y="1059077"/>
                  </a:lnTo>
                  <a:lnTo>
                    <a:pt x="342391" y="1062875"/>
                  </a:lnTo>
                  <a:lnTo>
                    <a:pt x="373639" y="1095270"/>
                  </a:lnTo>
                  <a:lnTo>
                    <a:pt x="407309" y="1122593"/>
                  </a:lnTo>
                  <a:lnTo>
                    <a:pt x="444592" y="1146653"/>
                  </a:lnTo>
                  <a:lnTo>
                    <a:pt x="485023" y="1167371"/>
                  </a:lnTo>
                  <a:lnTo>
                    <a:pt x="528141" y="1184664"/>
                  </a:lnTo>
                  <a:lnTo>
                    <a:pt x="573482" y="1198453"/>
                  </a:lnTo>
                  <a:lnTo>
                    <a:pt x="620585" y="1208655"/>
                  </a:lnTo>
                  <a:lnTo>
                    <a:pt x="668986" y="1215190"/>
                  </a:lnTo>
                  <a:lnTo>
                    <a:pt x="718223" y="1217976"/>
                  </a:lnTo>
                  <a:lnTo>
                    <a:pt x="767834" y="1216933"/>
                  </a:lnTo>
                  <a:lnTo>
                    <a:pt x="817355" y="1211979"/>
                  </a:lnTo>
                  <a:lnTo>
                    <a:pt x="866384" y="1203017"/>
                  </a:lnTo>
                  <a:lnTo>
                    <a:pt x="914278" y="1190016"/>
                  </a:lnTo>
                  <a:lnTo>
                    <a:pt x="960754" y="1172844"/>
                  </a:lnTo>
                  <a:lnTo>
                    <a:pt x="1613620" y="1172844"/>
                  </a:lnTo>
                  <a:lnTo>
                    <a:pt x="1619870" y="1166795"/>
                  </a:lnTo>
                  <a:lnTo>
                    <a:pt x="1644691" y="1134505"/>
                  </a:lnTo>
                  <a:lnTo>
                    <a:pt x="1663573" y="1099349"/>
                  </a:lnTo>
                  <a:lnTo>
                    <a:pt x="2018429" y="1099349"/>
                  </a:lnTo>
                  <a:lnTo>
                    <a:pt x="2038589" y="1090740"/>
                  </a:lnTo>
                  <a:lnTo>
                    <a:pt x="2078100" y="1067383"/>
                  </a:lnTo>
                  <a:lnTo>
                    <a:pt x="2088440" y="1059077"/>
                  </a:lnTo>
                  <a:close/>
                </a:path>
                <a:path w="2120265" h="1296035">
                  <a:moveTo>
                    <a:pt x="2018429" y="1099349"/>
                  </a:moveTo>
                  <a:lnTo>
                    <a:pt x="1663573" y="1099349"/>
                  </a:lnTo>
                  <a:lnTo>
                    <a:pt x="1704518" y="1114615"/>
                  </a:lnTo>
                  <a:lnTo>
                    <a:pt x="1747869" y="1125754"/>
                  </a:lnTo>
                  <a:lnTo>
                    <a:pt x="1792982" y="1132637"/>
                  </a:lnTo>
                  <a:lnTo>
                    <a:pt x="1839213" y="1135138"/>
                  </a:lnTo>
                  <a:lnTo>
                    <a:pt x="1893858" y="1132356"/>
                  </a:lnTo>
                  <a:lnTo>
                    <a:pt x="1945769" y="1123708"/>
                  </a:lnTo>
                  <a:lnTo>
                    <a:pt x="1994245" y="1109676"/>
                  </a:lnTo>
                  <a:lnTo>
                    <a:pt x="2018429" y="1099349"/>
                  </a:lnTo>
                  <a:close/>
                </a:path>
                <a:path w="2120265" h="1296035">
                  <a:moveTo>
                    <a:pt x="617287" y="113630"/>
                  </a:moveTo>
                  <a:lnTo>
                    <a:pt x="564896" y="116115"/>
                  </a:lnTo>
                  <a:lnTo>
                    <a:pt x="507908" y="124578"/>
                  </a:lnTo>
                  <a:lnTo>
                    <a:pt x="454639" y="138425"/>
                  </a:lnTo>
                  <a:lnTo>
                    <a:pt x="405609" y="157178"/>
                  </a:lnTo>
                  <a:lnTo>
                    <a:pt x="361337" y="180358"/>
                  </a:lnTo>
                  <a:lnTo>
                    <a:pt x="322345" y="207487"/>
                  </a:lnTo>
                  <a:lnTo>
                    <a:pt x="289150" y="238085"/>
                  </a:lnTo>
                  <a:lnTo>
                    <a:pt x="262273" y="271675"/>
                  </a:lnTo>
                  <a:lnTo>
                    <a:pt x="242235" y="307778"/>
                  </a:lnTo>
                  <a:lnTo>
                    <a:pt x="229554" y="345915"/>
                  </a:lnTo>
                  <a:lnTo>
                    <a:pt x="224751" y="385607"/>
                  </a:lnTo>
                  <a:lnTo>
                    <a:pt x="228346" y="426376"/>
                  </a:lnTo>
                  <a:lnTo>
                    <a:pt x="226313" y="430440"/>
                  </a:lnTo>
                  <a:lnTo>
                    <a:pt x="168177" y="439643"/>
                  </a:lnTo>
                  <a:lnTo>
                    <a:pt x="115363" y="457872"/>
                  </a:lnTo>
                  <a:lnTo>
                    <a:pt x="69955" y="484197"/>
                  </a:lnTo>
                  <a:lnTo>
                    <a:pt x="34035" y="517689"/>
                  </a:lnTo>
                  <a:lnTo>
                    <a:pt x="10486" y="555336"/>
                  </a:lnTo>
                  <a:lnTo>
                    <a:pt x="0" y="594478"/>
                  </a:lnTo>
                  <a:lnTo>
                    <a:pt x="2031" y="633655"/>
                  </a:lnTo>
                  <a:lnTo>
                    <a:pt x="16038" y="671409"/>
                  </a:lnTo>
                  <a:lnTo>
                    <a:pt x="41474" y="706278"/>
                  </a:lnTo>
                  <a:lnTo>
                    <a:pt x="77796" y="736805"/>
                  </a:lnTo>
                  <a:lnTo>
                    <a:pt x="124459" y="761529"/>
                  </a:lnTo>
                  <a:lnTo>
                    <a:pt x="91251" y="792537"/>
                  </a:lnTo>
                  <a:lnTo>
                    <a:pt x="68627" y="827378"/>
                  </a:lnTo>
                  <a:lnTo>
                    <a:pt x="57219" y="864792"/>
                  </a:lnTo>
                  <a:lnTo>
                    <a:pt x="57657" y="903515"/>
                  </a:lnTo>
                  <a:lnTo>
                    <a:pt x="88991" y="970489"/>
                  </a:lnTo>
                  <a:lnTo>
                    <a:pt x="117250" y="998519"/>
                  </a:lnTo>
                  <a:lnTo>
                    <a:pt x="152400" y="1022077"/>
                  </a:lnTo>
                  <a:lnTo>
                    <a:pt x="193312" y="1040538"/>
                  </a:lnTo>
                  <a:lnTo>
                    <a:pt x="238859" y="1053275"/>
                  </a:lnTo>
                  <a:lnTo>
                    <a:pt x="287912" y="1059663"/>
                  </a:lnTo>
                  <a:lnTo>
                    <a:pt x="339343" y="1059077"/>
                  </a:lnTo>
                  <a:lnTo>
                    <a:pt x="2088440" y="1059077"/>
                  </a:lnTo>
                  <a:lnTo>
                    <a:pt x="2112080" y="1040087"/>
                  </a:lnTo>
                  <a:lnTo>
                    <a:pt x="2119756" y="1031579"/>
                  </a:lnTo>
                  <a:lnTo>
                    <a:pt x="2119756" y="151421"/>
                  </a:lnTo>
                  <a:lnTo>
                    <a:pt x="816609" y="151421"/>
                  </a:lnTo>
                  <a:lnTo>
                    <a:pt x="769644" y="135008"/>
                  </a:lnTo>
                  <a:lnTo>
                    <a:pt x="720325" y="123174"/>
                  </a:lnTo>
                  <a:lnTo>
                    <a:pt x="669318" y="116015"/>
                  </a:lnTo>
                  <a:lnTo>
                    <a:pt x="617287" y="113630"/>
                  </a:lnTo>
                  <a:close/>
                </a:path>
                <a:path w="2120265" h="1296035">
                  <a:moveTo>
                    <a:pt x="1094115" y="35714"/>
                  </a:moveTo>
                  <a:lnTo>
                    <a:pt x="1046352" y="37962"/>
                  </a:lnTo>
                  <a:lnTo>
                    <a:pt x="999855" y="45281"/>
                  </a:lnTo>
                  <a:lnTo>
                    <a:pt x="955487" y="57484"/>
                  </a:lnTo>
                  <a:lnTo>
                    <a:pt x="914113" y="74385"/>
                  </a:lnTo>
                  <a:lnTo>
                    <a:pt x="876599" y="95799"/>
                  </a:lnTo>
                  <a:lnTo>
                    <a:pt x="843810" y="121540"/>
                  </a:lnTo>
                  <a:lnTo>
                    <a:pt x="816609" y="151421"/>
                  </a:lnTo>
                  <a:lnTo>
                    <a:pt x="2119756" y="151421"/>
                  </a:lnTo>
                  <a:lnTo>
                    <a:pt x="2119756" y="98335"/>
                  </a:lnTo>
                  <a:lnTo>
                    <a:pt x="1308480" y="98335"/>
                  </a:lnTo>
                  <a:lnTo>
                    <a:pt x="1291941" y="87719"/>
                  </a:lnTo>
                  <a:lnTo>
                    <a:pt x="1255813" y="69153"/>
                  </a:lnTo>
                  <a:lnTo>
                    <a:pt x="1189976" y="47172"/>
                  </a:lnTo>
                  <a:lnTo>
                    <a:pt x="1142278" y="38722"/>
                  </a:lnTo>
                  <a:lnTo>
                    <a:pt x="1094115" y="35714"/>
                  </a:lnTo>
                  <a:close/>
                </a:path>
                <a:path w="2120265" h="1296035">
                  <a:moveTo>
                    <a:pt x="1551922" y="19"/>
                  </a:moveTo>
                  <a:lnTo>
                    <a:pt x="1502841" y="1211"/>
                  </a:lnTo>
                  <a:lnTo>
                    <a:pt x="1455340" y="8911"/>
                  </a:lnTo>
                  <a:lnTo>
                    <a:pt x="1410786" y="22796"/>
                  </a:lnTo>
                  <a:lnTo>
                    <a:pt x="1370546" y="42544"/>
                  </a:lnTo>
                  <a:lnTo>
                    <a:pt x="1335988" y="67831"/>
                  </a:lnTo>
                  <a:lnTo>
                    <a:pt x="1308480" y="98335"/>
                  </a:lnTo>
                  <a:lnTo>
                    <a:pt x="2119756" y="98335"/>
                  </a:lnTo>
                  <a:lnTo>
                    <a:pt x="2119756" y="69887"/>
                  </a:lnTo>
                  <a:lnTo>
                    <a:pt x="1737867" y="69887"/>
                  </a:lnTo>
                  <a:lnTo>
                    <a:pt x="1719000" y="54403"/>
                  </a:lnTo>
                  <a:lnTo>
                    <a:pt x="1697799" y="40598"/>
                  </a:lnTo>
                  <a:lnTo>
                    <a:pt x="1674502" y="28578"/>
                  </a:lnTo>
                  <a:lnTo>
                    <a:pt x="1649349" y="18452"/>
                  </a:lnTo>
                  <a:lnTo>
                    <a:pt x="1601213" y="5658"/>
                  </a:lnTo>
                  <a:lnTo>
                    <a:pt x="1551922" y="19"/>
                  </a:lnTo>
                  <a:close/>
                </a:path>
                <a:path w="2120265" h="1296035">
                  <a:moveTo>
                    <a:pt x="1954421" y="0"/>
                  </a:moveTo>
                  <a:lnTo>
                    <a:pt x="1906388" y="2770"/>
                  </a:lnTo>
                  <a:lnTo>
                    <a:pt x="1859590" y="11208"/>
                  </a:lnTo>
                  <a:lnTo>
                    <a:pt x="1815154" y="25251"/>
                  </a:lnTo>
                  <a:lnTo>
                    <a:pt x="1774204" y="44832"/>
                  </a:lnTo>
                  <a:lnTo>
                    <a:pt x="1737867" y="69887"/>
                  </a:lnTo>
                  <a:lnTo>
                    <a:pt x="2119756" y="69887"/>
                  </a:lnTo>
                  <a:lnTo>
                    <a:pt x="2119756" y="38703"/>
                  </a:lnTo>
                  <a:lnTo>
                    <a:pt x="2094676" y="26348"/>
                  </a:lnTo>
                  <a:lnTo>
                    <a:pt x="2049691" y="11724"/>
                  </a:lnTo>
                  <a:lnTo>
                    <a:pt x="2002564" y="2963"/>
                  </a:lnTo>
                  <a:lnTo>
                    <a:pt x="1954421" y="0"/>
                  </a:lnTo>
                  <a:close/>
                </a:path>
              </a:pathLst>
            </a:custGeom>
            <a:solidFill>
              <a:srgbClr val="FF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48323" y="5785370"/>
              <a:ext cx="72008" cy="719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54241" y="5709526"/>
              <a:ext cx="143890" cy="1439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29374" y="5614200"/>
              <a:ext cx="215900" cy="215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24243" y="4728934"/>
              <a:ext cx="2120265" cy="1296035"/>
            </a:xfrm>
            <a:custGeom>
              <a:avLst/>
              <a:gdLst/>
              <a:ahLst/>
              <a:cxnLst/>
              <a:rect l="l" t="t" r="r" b="b"/>
              <a:pathLst>
                <a:path w="2120265" h="1296035">
                  <a:moveTo>
                    <a:pt x="228346" y="426376"/>
                  </a:moveTo>
                  <a:lnTo>
                    <a:pt x="224751" y="385607"/>
                  </a:lnTo>
                  <a:lnTo>
                    <a:pt x="229554" y="345915"/>
                  </a:lnTo>
                  <a:lnTo>
                    <a:pt x="242235" y="307778"/>
                  </a:lnTo>
                  <a:lnTo>
                    <a:pt x="262273" y="271675"/>
                  </a:lnTo>
                  <a:lnTo>
                    <a:pt x="289150" y="238085"/>
                  </a:lnTo>
                  <a:lnTo>
                    <a:pt x="322345" y="207487"/>
                  </a:lnTo>
                  <a:lnTo>
                    <a:pt x="361337" y="180358"/>
                  </a:lnTo>
                  <a:lnTo>
                    <a:pt x="405609" y="157178"/>
                  </a:lnTo>
                  <a:lnTo>
                    <a:pt x="454639" y="138425"/>
                  </a:lnTo>
                  <a:lnTo>
                    <a:pt x="507908" y="124578"/>
                  </a:lnTo>
                  <a:lnTo>
                    <a:pt x="564896" y="116115"/>
                  </a:lnTo>
                  <a:lnTo>
                    <a:pt x="617287" y="113630"/>
                  </a:lnTo>
                  <a:lnTo>
                    <a:pt x="669318" y="116015"/>
                  </a:lnTo>
                  <a:lnTo>
                    <a:pt x="720325" y="123174"/>
                  </a:lnTo>
                  <a:lnTo>
                    <a:pt x="769644" y="135008"/>
                  </a:lnTo>
                  <a:lnTo>
                    <a:pt x="816609" y="151421"/>
                  </a:lnTo>
                  <a:lnTo>
                    <a:pt x="843810" y="121540"/>
                  </a:lnTo>
                  <a:lnTo>
                    <a:pt x="876599" y="95799"/>
                  </a:lnTo>
                  <a:lnTo>
                    <a:pt x="914113" y="74385"/>
                  </a:lnTo>
                  <a:lnTo>
                    <a:pt x="955487" y="57484"/>
                  </a:lnTo>
                  <a:lnTo>
                    <a:pt x="999855" y="45281"/>
                  </a:lnTo>
                  <a:lnTo>
                    <a:pt x="1046352" y="37962"/>
                  </a:lnTo>
                  <a:lnTo>
                    <a:pt x="1094115" y="35714"/>
                  </a:lnTo>
                  <a:lnTo>
                    <a:pt x="1142278" y="38722"/>
                  </a:lnTo>
                  <a:lnTo>
                    <a:pt x="1189976" y="47172"/>
                  </a:lnTo>
                  <a:lnTo>
                    <a:pt x="1236345" y="61251"/>
                  </a:lnTo>
                  <a:lnTo>
                    <a:pt x="1274365" y="77983"/>
                  </a:lnTo>
                  <a:lnTo>
                    <a:pt x="1308480" y="98335"/>
                  </a:lnTo>
                  <a:lnTo>
                    <a:pt x="1335988" y="67831"/>
                  </a:lnTo>
                  <a:lnTo>
                    <a:pt x="1370546" y="42544"/>
                  </a:lnTo>
                  <a:lnTo>
                    <a:pt x="1410786" y="22796"/>
                  </a:lnTo>
                  <a:lnTo>
                    <a:pt x="1455340" y="8911"/>
                  </a:lnTo>
                  <a:lnTo>
                    <a:pt x="1502841" y="1211"/>
                  </a:lnTo>
                  <a:lnTo>
                    <a:pt x="1551922" y="19"/>
                  </a:lnTo>
                  <a:lnTo>
                    <a:pt x="1601213" y="5658"/>
                  </a:lnTo>
                  <a:lnTo>
                    <a:pt x="1649349" y="18452"/>
                  </a:lnTo>
                  <a:lnTo>
                    <a:pt x="1697799" y="40598"/>
                  </a:lnTo>
                  <a:lnTo>
                    <a:pt x="1737867" y="69887"/>
                  </a:lnTo>
                  <a:lnTo>
                    <a:pt x="1774204" y="44832"/>
                  </a:lnTo>
                  <a:lnTo>
                    <a:pt x="1815154" y="25251"/>
                  </a:lnTo>
                  <a:lnTo>
                    <a:pt x="1859590" y="11208"/>
                  </a:lnTo>
                  <a:lnTo>
                    <a:pt x="1906388" y="2770"/>
                  </a:lnTo>
                  <a:lnTo>
                    <a:pt x="1954421" y="0"/>
                  </a:lnTo>
                  <a:lnTo>
                    <a:pt x="2002564" y="2963"/>
                  </a:lnTo>
                  <a:lnTo>
                    <a:pt x="2049691" y="11724"/>
                  </a:lnTo>
                  <a:lnTo>
                    <a:pt x="2094676" y="26348"/>
                  </a:lnTo>
                  <a:lnTo>
                    <a:pt x="2119756" y="38703"/>
                  </a:lnTo>
                </a:path>
                <a:path w="2120265" h="1296035">
                  <a:moveTo>
                    <a:pt x="2119756" y="1031579"/>
                  </a:moveTo>
                  <a:lnTo>
                    <a:pt x="2078100" y="1067383"/>
                  </a:lnTo>
                  <a:lnTo>
                    <a:pt x="2038589" y="1090740"/>
                  </a:lnTo>
                  <a:lnTo>
                    <a:pt x="1994245" y="1109676"/>
                  </a:lnTo>
                  <a:lnTo>
                    <a:pt x="1945769" y="1123708"/>
                  </a:lnTo>
                  <a:lnTo>
                    <a:pt x="1893858" y="1132356"/>
                  </a:lnTo>
                  <a:lnTo>
                    <a:pt x="1839213" y="1135138"/>
                  </a:lnTo>
                  <a:lnTo>
                    <a:pt x="1792982" y="1132637"/>
                  </a:lnTo>
                  <a:lnTo>
                    <a:pt x="1747869" y="1125754"/>
                  </a:lnTo>
                  <a:lnTo>
                    <a:pt x="1704518" y="1114615"/>
                  </a:lnTo>
                  <a:lnTo>
                    <a:pt x="1663573" y="1099349"/>
                  </a:lnTo>
                  <a:lnTo>
                    <a:pt x="1644691" y="1134505"/>
                  </a:lnTo>
                  <a:lnTo>
                    <a:pt x="1619870" y="1166795"/>
                  </a:lnTo>
                  <a:lnTo>
                    <a:pt x="1589694" y="1195999"/>
                  </a:lnTo>
                  <a:lnTo>
                    <a:pt x="1554748" y="1221898"/>
                  </a:lnTo>
                  <a:lnTo>
                    <a:pt x="1515615" y="1244272"/>
                  </a:lnTo>
                  <a:lnTo>
                    <a:pt x="1472882" y="1262901"/>
                  </a:lnTo>
                  <a:lnTo>
                    <a:pt x="1427132" y="1277566"/>
                  </a:lnTo>
                  <a:lnTo>
                    <a:pt x="1378951" y="1288047"/>
                  </a:lnTo>
                  <a:lnTo>
                    <a:pt x="1328924" y="1294125"/>
                  </a:lnTo>
                  <a:lnTo>
                    <a:pt x="1277634" y="1295580"/>
                  </a:lnTo>
                  <a:lnTo>
                    <a:pt x="1225666" y="1292191"/>
                  </a:lnTo>
                  <a:lnTo>
                    <a:pt x="1173606" y="1283740"/>
                  </a:lnTo>
                  <a:lnTo>
                    <a:pt x="1122867" y="1270197"/>
                  </a:lnTo>
                  <a:lnTo>
                    <a:pt x="1075603" y="1252014"/>
                  </a:lnTo>
                  <a:lnTo>
                    <a:pt x="1032423" y="1229515"/>
                  </a:lnTo>
                  <a:lnTo>
                    <a:pt x="993937" y="1203017"/>
                  </a:lnTo>
                  <a:lnTo>
                    <a:pt x="960754" y="1172844"/>
                  </a:lnTo>
                  <a:lnTo>
                    <a:pt x="914278" y="1190016"/>
                  </a:lnTo>
                  <a:lnTo>
                    <a:pt x="866324" y="1203034"/>
                  </a:lnTo>
                  <a:lnTo>
                    <a:pt x="817355" y="1211979"/>
                  </a:lnTo>
                  <a:lnTo>
                    <a:pt x="767834" y="1216933"/>
                  </a:lnTo>
                  <a:lnTo>
                    <a:pt x="718223" y="1217976"/>
                  </a:lnTo>
                  <a:lnTo>
                    <a:pt x="668986" y="1215190"/>
                  </a:lnTo>
                  <a:lnTo>
                    <a:pt x="620585" y="1208655"/>
                  </a:lnTo>
                  <a:lnTo>
                    <a:pt x="573482" y="1198453"/>
                  </a:lnTo>
                  <a:lnTo>
                    <a:pt x="528141" y="1184664"/>
                  </a:lnTo>
                  <a:lnTo>
                    <a:pt x="485023" y="1167371"/>
                  </a:lnTo>
                  <a:lnTo>
                    <a:pt x="444592" y="1146653"/>
                  </a:lnTo>
                  <a:lnTo>
                    <a:pt x="407309" y="1122593"/>
                  </a:lnTo>
                  <a:lnTo>
                    <a:pt x="373639" y="1095270"/>
                  </a:lnTo>
                  <a:lnTo>
                    <a:pt x="344042" y="1064767"/>
                  </a:lnTo>
                  <a:lnTo>
                    <a:pt x="339343" y="1059077"/>
                  </a:lnTo>
                  <a:lnTo>
                    <a:pt x="287912" y="1059663"/>
                  </a:lnTo>
                  <a:lnTo>
                    <a:pt x="238859" y="1053275"/>
                  </a:lnTo>
                  <a:lnTo>
                    <a:pt x="193312" y="1040538"/>
                  </a:lnTo>
                  <a:lnTo>
                    <a:pt x="152400" y="1022077"/>
                  </a:lnTo>
                  <a:lnTo>
                    <a:pt x="117250" y="998519"/>
                  </a:lnTo>
                  <a:lnTo>
                    <a:pt x="88991" y="970489"/>
                  </a:lnTo>
                  <a:lnTo>
                    <a:pt x="57657" y="903515"/>
                  </a:lnTo>
                  <a:lnTo>
                    <a:pt x="57219" y="864792"/>
                  </a:lnTo>
                  <a:lnTo>
                    <a:pt x="68627" y="827378"/>
                  </a:lnTo>
                  <a:lnTo>
                    <a:pt x="91251" y="792537"/>
                  </a:lnTo>
                  <a:lnTo>
                    <a:pt x="124459" y="761529"/>
                  </a:lnTo>
                  <a:lnTo>
                    <a:pt x="77796" y="736805"/>
                  </a:lnTo>
                  <a:lnTo>
                    <a:pt x="41474" y="706278"/>
                  </a:lnTo>
                  <a:lnTo>
                    <a:pt x="16038" y="671409"/>
                  </a:lnTo>
                  <a:lnTo>
                    <a:pt x="2031" y="633655"/>
                  </a:lnTo>
                  <a:lnTo>
                    <a:pt x="0" y="594478"/>
                  </a:lnTo>
                  <a:lnTo>
                    <a:pt x="10486" y="555336"/>
                  </a:lnTo>
                  <a:lnTo>
                    <a:pt x="34035" y="517689"/>
                  </a:lnTo>
                  <a:lnTo>
                    <a:pt x="69955" y="484197"/>
                  </a:lnTo>
                  <a:lnTo>
                    <a:pt x="115363" y="457872"/>
                  </a:lnTo>
                  <a:lnTo>
                    <a:pt x="168177" y="439643"/>
                  </a:lnTo>
                  <a:lnTo>
                    <a:pt x="226313" y="430440"/>
                  </a:lnTo>
                  <a:lnTo>
                    <a:pt x="228346" y="42637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3751" y="5780798"/>
              <a:ext cx="81152" cy="811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9669" y="5704954"/>
              <a:ext cx="153034" cy="1530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24802" y="5609628"/>
              <a:ext cx="225044" cy="2250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51370" y="4794630"/>
              <a:ext cx="1992630" cy="1102360"/>
            </a:xfrm>
            <a:custGeom>
              <a:avLst/>
              <a:gdLst/>
              <a:ahLst/>
              <a:cxnLst/>
              <a:rect l="l" t="t" r="r" b="b"/>
              <a:pathLst>
                <a:path w="1992629" h="1102360">
                  <a:moveTo>
                    <a:pt x="147447" y="714756"/>
                  </a:moveTo>
                  <a:lnTo>
                    <a:pt x="108977" y="714773"/>
                  </a:lnTo>
                  <a:lnTo>
                    <a:pt x="71151" y="710707"/>
                  </a:lnTo>
                  <a:lnTo>
                    <a:pt x="34611" y="702665"/>
                  </a:lnTo>
                  <a:lnTo>
                    <a:pt x="0" y="690753"/>
                  </a:lnTo>
                </a:path>
                <a:path w="1992629" h="1102360">
                  <a:moveTo>
                    <a:pt x="277495" y="976249"/>
                  </a:moveTo>
                  <a:lnTo>
                    <a:pt x="261806" y="980219"/>
                  </a:lnTo>
                  <a:lnTo>
                    <a:pt x="245808" y="983456"/>
                  </a:lnTo>
                  <a:lnTo>
                    <a:pt x="229524" y="985950"/>
                  </a:lnTo>
                  <a:lnTo>
                    <a:pt x="212978" y="987691"/>
                  </a:lnTo>
                </a:path>
                <a:path w="1992629" h="1102360">
                  <a:moveTo>
                    <a:pt x="833374" y="1101928"/>
                  </a:moveTo>
                  <a:lnTo>
                    <a:pt x="822211" y="1089445"/>
                  </a:lnTo>
                  <a:lnTo>
                    <a:pt x="811990" y="1076569"/>
                  </a:lnTo>
                  <a:lnTo>
                    <a:pt x="802745" y="1063326"/>
                  </a:lnTo>
                  <a:lnTo>
                    <a:pt x="794511" y="1049743"/>
                  </a:lnTo>
                </a:path>
                <a:path w="1992629" h="1102360">
                  <a:moveTo>
                    <a:pt x="1552194" y="971816"/>
                  </a:moveTo>
                  <a:lnTo>
                    <a:pt x="1549933" y="986332"/>
                  </a:lnTo>
                  <a:lnTo>
                    <a:pt x="1546590" y="1000733"/>
                  </a:lnTo>
                  <a:lnTo>
                    <a:pt x="1542174" y="1014988"/>
                  </a:lnTo>
                  <a:lnTo>
                    <a:pt x="1536700" y="1029068"/>
                  </a:lnTo>
                </a:path>
                <a:path w="1992629" h="1102360">
                  <a:moveTo>
                    <a:pt x="1860803" y="618109"/>
                  </a:moveTo>
                  <a:lnTo>
                    <a:pt x="1915426" y="641447"/>
                  </a:lnTo>
                  <a:lnTo>
                    <a:pt x="1961994" y="671046"/>
                  </a:lnTo>
                  <a:lnTo>
                    <a:pt x="1992629" y="699420"/>
                  </a:lnTo>
                </a:path>
                <a:path w="1992629" h="1102360">
                  <a:moveTo>
                    <a:pt x="1566799" y="48260"/>
                  </a:moveTo>
                  <a:lnTo>
                    <a:pt x="1575724" y="35361"/>
                  </a:lnTo>
                  <a:lnTo>
                    <a:pt x="1585912" y="22987"/>
                  </a:lnTo>
                  <a:lnTo>
                    <a:pt x="1597338" y="11183"/>
                  </a:lnTo>
                  <a:lnTo>
                    <a:pt x="1609978" y="0"/>
                  </a:lnTo>
                </a:path>
                <a:path w="1992629" h="1102360">
                  <a:moveTo>
                    <a:pt x="1163065" y="71247"/>
                  </a:moveTo>
                  <a:lnTo>
                    <a:pt x="1166893" y="60541"/>
                  </a:lnTo>
                  <a:lnTo>
                    <a:pt x="1171686" y="49990"/>
                  </a:lnTo>
                  <a:lnTo>
                    <a:pt x="1177407" y="39653"/>
                  </a:lnTo>
                  <a:lnTo>
                    <a:pt x="1184021" y="29591"/>
                  </a:lnTo>
                </a:path>
                <a:path w="1992629" h="1102360">
                  <a:moveTo>
                    <a:pt x="689228" y="85471"/>
                  </a:moveTo>
                  <a:lnTo>
                    <a:pt x="709412" y="94370"/>
                  </a:lnTo>
                  <a:lnTo>
                    <a:pt x="728773" y="104092"/>
                  </a:lnTo>
                  <a:lnTo>
                    <a:pt x="747254" y="114599"/>
                  </a:lnTo>
                  <a:lnTo>
                    <a:pt x="764794" y="125857"/>
                  </a:lnTo>
                </a:path>
                <a:path w="1992629" h="1102360">
                  <a:moveTo>
                    <a:pt x="114553" y="403225"/>
                  </a:moveTo>
                  <a:lnTo>
                    <a:pt x="110311" y="392701"/>
                  </a:lnTo>
                  <a:lnTo>
                    <a:pt x="106711" y="382095"/>
                  </a:lnTo>
                  <a:lnTo>
                    <a:pt x="103731" y="371417"/>
                  </a:lnTo>
                  <a:lnTo>
                    <a:pt x="101346" y="36068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452741" y="4948173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 ptr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52741" y="5222494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52741" y="5496559"/>
            <a:ext cx="1179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813" y="2637282"/>
            <a:ext cx="7850505" cy="370840"/>
          </a:xfrm>
          <a:custGeom>
            <a:avLst/>
            <a:gdLst/>
            <a:ahLst/>
            <a:cxnLst/>
            <a:rect l="l" t="t" r="r" b="b"/>
            <a:pathLst>
              <a:path w="7850505" h="370839">
                <a:moveTo>
                  <a:pt x="0" y="370332"/>
                </a:moveTo>
                <a:lnTo>
                  <a:pt x="7850124" y="370332"/>
                </a:lnTo>
                <a:lnTo>
                  <a:pt x="785012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3792" y="971288"/>
            <a:ext cx="6823709" cy="19716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68575">
              <a:lnSpc>
                <a:spcPct val="100000"/>
              </a:lnSpc>
              <a:spcBef>
                <a:spcPts val="560"/>
              </a:spcBef>
            </a:pPr>
            <a:r>
              <a:rPr sz="3600" dirty="0">
                <a:latin typeface="Arial"/>
                <a:cs typeface="Arial"/>
              </a:rPr>
              <a:t>What </a:t>
            </a:r>
            <a:r>
              <a:rPr sz="3600" spc="-5" dirty="0">
                <a:latin typeface="Arial"/>
                <a:cs typeface="Arial"/>
              </a:rPr>
              <a:t>actually </a:t>
            </a:r>
            <a:r>
              <a:rPr sz="3800" b="1" i="1" spc="-90" dirty="0">
                <a:latin typeface="Arial"/>
                <a:cs typeface="Arial"/>
              </a:rPr>
              <a:t>ptr </a:t>
            </a:r>
            <a:r>
              <a:rPr sz="3600" spc="-5" dirty="0">
                <a:latin typeface="Arial"/>
                <a:cs typeface="Arial"/>
              </a:rPr>
              <a:t>is?</a:t>
            </a:r>
            <a:endParaRPr sz="3600">
              <a:latin typeface="Arial"/>
              <a:cs typeface="Arial"/>
            </a:endParaRPr>
          </a:p>
          <a:p>
            <a:pPr marL="854075" indent="-34417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854075" algn="l"/>
                <a:tab pos="854710" algn="l"/>
              </a:tabLst>
            </a:pPr>
            <a:r>
              <a:rPr sz="2800" b="1" spc="-5" dirty="0">
                <a:latin typeface="Arial"/>
                <a:cs typeface="Arial"/>
              </a:rPr>
              <a:t>ptr </a:t>
            </a:r>
            <a:r>
              <a:rPr sz="2800" spc="-5" dirty="0">
                <a:latin typeface="Arial"/>
                <a:cs typeface="Arial"/>
              </a:rPr>
              <a:t>is a </a:t>
            </a:r>
            <a:r>
              <a:rPr sz="2800" dirty="0">
                <a:latin typeface="Arial"/>
                <a:cs typeface="Arial"/>
              </a:rPr>
              <a:t>variable storing </a:t>
            </a:r>
            <a:r>
              <a:rPr sz="2800" b="1" spc="-5" dirty="0">
                <a:latin typeface="Arial"/>
                <a:cs typeface="Arial"/>
              </a:rPr>
              <a:t>an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854075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854075" algn="l"/>
                <a:tab pos="854710" algn="l"/>
              </a:tabLst>
            </a:pPr>
            <a:r>
              <a:rPr sz="2800" spc="-5" dirty="0">
                <a:latin typeface="Arial"/>
                <a:cs typeface="Arial"/>
              </a:rPr>
              <a:t>ptr is </a:t>
            </a:r>
            <a:r>
              <a:rPr sz="2800" b="1" spc="-10" dirty="0">
                <a:latin typeface="Arial"/>
                <a:cs typeface="Arial"/>
              </a:rPr>
              <a:t>NOT </a:t>
            </a:r>
            <a:r>
              <a:rPr sz="2800" dirty="0">
                <a:latin typeface="Arial"/>
                <a:cs typeface="Arial"/>
              </a:rPr>
              <a:t>storing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actual value of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425190" algn="l"/>
              </a:tabLst>
            </a:pPr>
            <a:r>
              <a:rPr sz="1800" b="1" spc="-10" dirty="0">
                <a:latin typeface="Courier New"/>
                <a:cs typeface="Courier New"/>
              </a:rPr>
              <a:t>Address </a:t>
            </a:r>
            <a:r>
              <a:rPr sz="1800" b="1" spc="-5" dirty="0">
                <a:latin typeface="Courier New"/>
                <a:cs typeface="Courier New"/>
              </a:rPr>
              <a:t>of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i=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0022FF18	</a:t>
            </a:r>
            <a:r>
              <a:rPr sz="1800" b="1" spc="-10" dirty="0">
                <a:latin typeface="Courier New"/>
                <a:cs typeface="Courier New"/>
              </a:rPr>
              <a:t>Address </a:t>
            </a:r>
            <a:r>
              <a:rPr sz="1800" b="1" spc="-5" dirty="0">
                <a:latin typeface="Courier New"/>
                <a:cs typeface="Courier New"/>
              </a:rPr>
              <a:t>of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ptr=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0022FF1C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353" y="558165"/>
            <a:ext cx="2877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50" dirty="0"/>
              <a:t> </a:t>
            </a:r>
            <a:r>
              <a:rPr sz="4000" spc="-5" dirty="0"/>
              <a:t>(4)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6583680" y="3496055"/>
            <a:ext cx="1990725" cy="1826260"/>
            <a:chOff x="6583680" y="3496055"/>
            <a:chExt cx="1990725" cy="1826260"/>
          </a:xfrm>
        </p:grpSpPr>
        <p:sp>
          <p:nvSpPr>
            <p:cNvPr id="7" name="object 7"/>
            <p:cNvSpPr/>
            <p:nvPr/>
          </p:nvSpPr>
          <p:spPr>
            <a:xfrm>
              <a:off x="6588252" y="3500627"/>
              <a:ext cx="1981200" cy="1816735"/>
            </a:xfrm>
            <a:custGeom>
              <a:avLst/>
              <a:gdLst/>
              <a:ahLst/>
              <a:cxnLst/>
              <a:rect l="l" t="t" r="r" b="b"/>
              <a:pathLst>
                <a:path w="1981200" h="1816735">
                  <a:moveTo>
                    <a:pt x="1981200" y="0"/>
                  </a:moveTo>
                  <a:lnTo>
                    <a:pt x="0" y="0"/>
                  </a:lnTo>
                  <a:lnTo>
                    <a:pt x="0" y="1816608"/>
                  </a:lnTo>
                  <a:lnTo>
                    <a:pt x="1981200" y="1816608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8252" y="3500627"/>
              <a:ext cx="1981200" cy="1816735"/>
            </a:xfrm>
            <a:custGeom>
              <a:avLst/>
              <a:gdLst/>
              <a:ahLst/>
              <a:cxnLst/>
              <a:rect l="l" t="t" r="r" b="b"/>
              <a:pathLst>
                <a:path w="1981200" h="1816735">
                  <a:moveTo>
                    <a:pt x="0" y="1816608"/>
                  </a:moveTo>
                  <a:lnTo>
                    <a:pt x="1981200" y="1816608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18166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88252" y="3500628"/>
            <a:ext cx="1981200" cy="18167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Output:</a:t>
            </a:r>
            <a:endParaRPr sz="16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x is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*p is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x is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Courier New"/>
                <a:cs typeface="Courier New"/>
              </a:rPr>
              <a:t>x is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831" y="1952243"/>
            <a:ext cx="5583935" cy="4029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297" y="649604"/>
            <a:ext cx="287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70" dirty="0"/>
              <a:t> </a:t>
            </a:r>
            <a:r>
              <a:rPr sz="4000" spc="-5" dirty="0"/>
              <a:t>(5)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6583680" y="3496055"/>
            <a:ext cx="1990725" cy="1087120"/>
            <a:chOff x="6583680" y="3496055"/>
            <a:chExt cx="1990725" cy="1087120"/>
          </a:xfrm>
        </p:grpSpPr>
        <p:sp>
          <p:nvSpPr>
            <p:cNvPr id="7" name="object 7"/>
            <p:cNvSpPr/>
            <p:nvPr/>
          </p:nvSpPr>
          <p:spPr>
            <a:xfrm>
              <a:off x="6588252" y="3500627"/>
              <a:ext cx="1981200" cy="1077595"/>
            </a:xfrm>
            <a:custGeom>
              <a:avLst/>
              <a:gdLst/>
              <a:ahLst/>
              <a:cxnLst/>
              <a:rect l="l" t="t" r="r" b="b"/>
              <a:pathLst>
                <a:path w="1981200" h="1077595">
                  <a:moveTo>
                    <a:pt x="1981200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1981200" y="1077468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8252" y="3500627"/>
              <a:ext cx="1981200" cy="1077595"/>
            </a:xfrm>
            <a:custGeom>
              <a:avLst/>
              <a:gdLst/>
              <a:ahLst/>
              <a:cxnLst/>
              <a:rect l="l" t="t" r="r" b="b"/>
              <a:pathLst>
                <a:path w="1981200" h="1077595">
                  <a:moveTo>
                    <a:pt x="0" y="1077468"/>
                  </a:moveTo>
                  <a:lnTo>
                    <a:pt x="1981200" y="1077468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88252" y="3500628"/>
            <a:ext cx="1981200" cy="107759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Output:</a:t>
            </a:r>
            <a:endParaRPr sz="16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15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10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Trace the </a:t>
            </a:r>
            <a:r>
              <a:rPr dirty="0"/>
              <a:t>execution </a:t>
            </a:r>
            <a:r>
              <a:rPr spc="-5" dirty="0"/>
              <a:t>of the following</a:t>
            </a:r>
            <a:r>
              <a:rPr spc="65" dirty="0"/>
              <a:t> </a:t>
            </a:r>
            <a:r>
              <a:rPr spc="-5" dirty="0"/>
              <a:t>fragment</a:t>
            </a:r>
          </a:p>
          <a:p>
            <a:pPr marL="120014" marR="4714240">
              <a:lnSpc>
                <a:spcPct val="100000"/>
              </a:lnSpc>
              <a:spcBef>
                <a:spcPts val="2295"/>
              </a:spcBef>
            </a:pPr>
            <a:r>
              <a:rPr sz="2400" spc="-5" dirty="0"/>
              <a:t>int </a:t>
            </a:r>
            <a:r>
              <a:rPr sz="2400" dirty="0"/>
              <a:t>m = </a:t>
            </a:r>
            <a:r>
              <a:rPr sz="2400" spc="-5" dirty="0"/>
              <a:t>10, n </a:t>
            </a:r>
            <a:r>
              <a:rPr sz="2400" dirty="0"/>
              <a:t>=</a:t>
            </a:r>
            <a:r>
              <a:rPr sz="2400" spc="-90" dirty="0"/>
              <a:t> </a:t>
            </a:r>
            <a:r>
              <a:rPr sz="2400" spc="-5" dirty="0"/>
              <a:t>5;  int </a:t>
            </a:r>
            <a:r>
              <a:rPr sz="2400" dirty="0"/>
              <a:t>*mp,</a:t>
            </a:r>
            <a:r>
              <a:rPr sz="2400" spc="-25" dirty="0"/>
              <a:t> </a:t>
            </a:r>
            <a:r>
              <a:rPr sz="2400" dirty="0"/>
              <a:t>*np;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402742" y="3323335"/>
            <a:ext cx="57505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183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mp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&amp;m;  </a:t>
            </a:r>
            <a:r>
              <a:rPr sz="2400" spc="-5" dirty="0">
                <a:latin typeface="Arial"/>
                <a:cs typeface="Arial"/>
              </a:rPr>
              <a:t>np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&amp;n;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*mp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*mp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*np;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*np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*mp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*np;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printf("%d %d\n%d %d\n", m, *mp, n,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*np);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090" y="862965"/>
            <a:ext cx="2395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Examples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7620" y="1565147"/>
            <a:ext cx="9136380" cy="4642485"/>
            <a:chOff x="7620" y="1565147"/>
            <a:chExt cx="9136380" cy="4642485"/>
          </a:xfrm>
        </p:grpSpPr>
        <p:sp>
          <p:nvSpPr>
            <p:cNvPr id="7" name="object 7"/>
            <p:cNvSpPr/>
            <p:nvPr/>
          </p:nvSpPr>
          <p:spPr>
            <a:xfrm>
              <a:off x="7620" y="1565147"/>
              <a:ext cx="4607052" cy="4642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627" y="1629155"/>
              <a:ext cx="4428744" cy="44637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577" y="1610105"/>
              <a:ext cx="4467225" cy="4502150"/>
            </a:xfrm>
            <a:custGeom>
              <a:avLst/>
              <a:gdLst/>
              <a:ahLst/>
              <a:cxnLst/>
              <a:rect l="l" t="t" r="r" b="b"/>
              <a:pathLst>
                <a:path w="4467225" h="4502150">
                  <a:moveTo>
                    <a:pt x="0" y="4501896"/>
                  </a:moveTo>
                  <a:lnTo>
                    <a:pt x="4466844" y="4501896"/>
                  </a:lnTo>
                  <a:lnTo>
                    <a:pt x="4466844" y="0"/>
                  </a:lnTo>
                  <a:lnTo>
                    <a:pt x="0" y="0"/>
                  </a:lnTo>
                  <a:lnTo>
                    <a:pt x="0" y="450189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2772" y="1565147"/>
              <a:ext cx="4491228" cy="46421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16779" y="1629155"/>
              <a:ext cx="4355591" cy="44637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7729" y="1610105"/>
              <a:ext cx="4394200" cy="4502150"/>
            </a:xfrm>
            <a:custGeom>
              <a:avLst/>
              <a:gdLst/>
              <a:ahLst/>
              <a:cxnLst/>
              <a:rect l="l" t="t" r="r" b="b"/>
              <a:pathLst>
                <a:path w="4394200" h="4502150">
                  <a:moveTo>
                    <a:pt x="0" y="4501896"/>
                  </a:moveTo>
                  <a:lnTo>
                    <a:pt x="4393691" y="4501896"/>
                  </a:lnTo>
                  <a:lnTo>
                    <a:pt x="4393691" y="0"/>
                  </a:lnTo>
                  <a:lnTo>
                    <a:pt x="0" y="0"/>
                  </a:lnTo>
                  <a:lnTo>
                    <a:pt x="0" y="450189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579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Tahoma</vt:lpstr>
      <vt:lpstr>Office Theme</vt:lpstr>
      <vt:lpstr>Pointers &amp; Modular  Programming</vt:lpstr>
      <vt:lpstr>pointer</vt:lpstr>
      <vt:lpstr>pointer</vt:lpstr>
      <vt:lpstr>Example (1)</vt:lpstr>
      <vt:lpstr>Example (2)</vt:lpstr>
      <vt:lpstr>Example (3):</vt:lpstr>
      <vt:lpstr>Example (4)</vt:lpstr>
      <vt:lpstr>Example (5)</vt:lpstr>
      <vt:lpstr>Examples</vt:lpstr>
      <vt:lpstr>PowerPoint Presentation</vt:lpstr>
      <vt:lpstr>Example (7)</vt:lpstr>
      <vt:lpstr>Example (8)</vt:lpstr>
      <vt:lpstr>Example (9)</vt:lpstr>
      <vt:lpstr>Example (10): Output</vt:lpstr>
      <vt:lpstr>Example (11)</vt:lpstr>
      <vt:lpstr>Example (12)</vt:lpstr>
      <vt:lpstr>Question?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hafez ali</cp:lastModifiedBy>
  <cp:revision>2</cp:revision>
  <dcterms:created xsi:type="dcterms:W3CDTF">2021-04-07T18:55:49Z</dcterms:created>
  <dcterms:modified xsi:type="dcterms:W3CDTF">2021-04-07T19:00:27Z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2021-04-07T00:00:00Z</vt:filetime>
  </property>
</Properties>
</file>