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0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141" y="488061"/>
            <a:ext cx="890371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spc="-10" dirty="0"/>
              <a:t>August </a:t>
            </a:r>
            <a:r>
              <a:rPr spc="-5" dirty="0"/>
              <a:t>1,</a:t>
            </a:r>
            <a:r>
              <a:rPr spc="1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spc="-10" dirty="0"/>
              <a:t>August </a:t>
            </a:r>
            <a:r>
              <a:rPr spc="-5" dirty="0"/>
              <a:t>1,</a:t>
            </a:r>
            <a:r>
              <a:rPr spc="1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spc="-10" dirty="0"/>
              <a:t>August </a:t>
            </a:r>
            <a:r>
              <a:rPr spc="-5" dirty="0"/>
              <a:t>1,</a:t>
            </a:r>
            <a:r>
              <a:rPr spc="1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spc="-10" dirty="0"/>
              <a:t>August </a:t>
            </a:r>
            <a:r>
              <a:rPr spc="-5" dirty="0"/>
              <a:t>1,</a:t>
            </a:r>
            <a:r>
              <a:rPr spc="1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spc="-10" dirty="0"/>
              <a:t>August </a:t>
            </a:r>
            <a:r>
              <a:rPr spc="-5" dirty="0"/>
              <a:t>1,</a:t>
            </a:r>
            <a:r>
              <a:rPr spc="15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159" y="685038"/>
            <a:ext cx="863168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446" y="1892045"/>
            <a:ext cx="7775575" cy="175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03675" y="6498564"/>
            <a:ext cx="148653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31530"/>
            <a:ext cx="186563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Wednesday, </a:t>
            </a:r>
            <a:r>
              <a:rPr spc="-10" dirty="0"/>
              <a:t>August </a:t>
            </a:r>
            <a:r>
              <a:rPr spc="-5" dirty="0"/>
              <a:t>1,</a:t>
            </a:r>
            <a:r>
              <a:rPr spc="1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2090" y="2483612"/>
            <a:ext cx="2760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Recursion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85845" y="4738577"/>
            <a:ext cx="336232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Computer Science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endParaRPr sz="18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b="1" spc="-10" dirty="0" smtClean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6576" y="836675"/>
            <a:ext cx="1732788" cy="589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675" y="531952"/>
            <a:ext cx="5462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Trace of f(x)=f(x</a:t>
            </a:r>
            <a:r>
              <a:rPr spc="-75" dirty="0"/>
              <a:t> </a:t>
            </a:r>
            <a:r>
              <a:rPr spc="-5" dirty="0"/>
              <a:t>-1)+3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91967" y="1557527"/>
            <a:ext cx="6352540" cy="5300980"/>
            <a:chOff x="2791967" y="1557527"/>
            <a:chExt cx="6352540" cy="5300980"/>
          </a:xfrm>
        </p:grpSpPr>
        <p:sp>
          <p:nvSpPr>
            <p:cNvPr id="4" name="object 4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9103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1967" y="1557527"/>
              <a:ext cx="5062728" cy="48356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1" y="2350007"/>
            <a:ext cx="9108947" cy="4507991"/>
            <a:chOff x="35051" y="2350007"/>
            <a:chExt cx="9108947" cy="4507991"/>
          </a:xfrm>
        </p:grpSpPr>
        <p:sp>
          <p:nvSpPr>
            <p:cNvPr id="3" name="object 3"/>
            <p:cNvSpPr/>
            <p:nvPr/>
          </p:nvSpPr>
          <p:spPr>
            <a:xfrm>
              <a:off x="35051" y="2350007"/>
              <a:ext cx="8857488" cy="4006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8095" y="6452615"/>
              <a:ext cx="755903" cy="405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9235" y="4149852"/>
              <a:ext cx="4320540" cy="760730"/>
            </a:xfrm>
            <a:custGeom>
              <a:avLst/>
              <a:gdLst/>
              <a:ahLst/>
              <a:cxnLst/>
              <a:rect l="l" t="t" r="r" b="b"/>
              <a:pathLst>
                <a:path w="4320540" h="760729">
                  <a:moveTo>
                    <a:pt x="1800225" y="574548"/>
                  </a:moveTo>
                  <a:lnTo>
                    <a:pt x="720089" y="574548"/>
                  </a:lnTo>
                  <a:lnTo>
                    <a:pt x="196850" y="760222"/>
                  </a:lnTo>
                  <a:lnTo>
                    <a:pt x="1800225" y="574548"/>
                  </a:lnTo>
                  <a:close/>
                </a:path>
                <a:path w="4320540" h="760729">
                  <a:moveTo>
                    <a:pt x="4224782" y="0"/>
                  </a:moveTo>
                  <a:lnTo>
                    <a:pt x="95757" y="0"/>
                  </a:lnTo>
                  <a:lnTo>
                    <a:pt x="58507" y="7532"/>
                  </a:lnTo>
                  <a:lnTo>
                    <a:pt x="28066" y="28067"/>
                  </a:lnTo>
                  <a:lnTo>
                    <a:pt x="7532" y="58507"/>
                  </a:lnTo>
                  <a:lnTo>
                    <a:pt x="0" y="95758"/>
                  </a:lnTo>
                  <a:lnTo>
                    <a:pt x="0" y="478790"/>
                  </a:lnTo>
                  <a:lnTo>
                    <a:pt x="7532" y="516040"/>
                  </a:lnTo>
                  <a:lnTo>
                    <a:pt x="28067" y="546481"/>
                  </a:lnTo>
                  <a:lnTo>
                    <a:pt x="58507" y="567015"/>
                  </a:lnTo>
                  <a:lnTo>
                    <a:pt x="95757" y="574548"/>
                  </a:lnTo>
                  <a:lnTo>
                    <a:pt x="4224782" y="574548"/>
                  </a:lnTo>
                  <a:lnTo>
                    <a:pt x="4262032" y="567015"/>
                  </a:lnTo>
                  <a:lnTo>
                    <a:pt x="4292472" y="546481"/>
                  </a:lnTo>
                  <a:lnTo>
                    <a:pt x="4313007" y="516040"/>
                  </a:lnTo>
                  <a:lnTo>
                    <a:pt x="4320540" y="478790"/>
                  </a:lnTo>
                  <a:lnTo>
                    <a:pt x="4320540" y="95758"/>
                  </a:lnTo>
                  <a:lnTo>
                    <a:pt x="4313007" y="58507"/>
                  </a:lnTo>
                  <a:lnTo>
                    <a:pt x="4292472" y="28067"/>
                  </a:lnTo>
                  <a:lnTo>
                    <a:pt x="4262032" y="7532"/>
                  </a:lnTo>
                  <a:lnTo>
                    <a:pt x="4224782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56358" y="531952"/>
            <a:ext cx="6863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 Function</a:t>
            </a:r>
            <a:r>
              <a:rPr spc="-60" dirty="0"/>
              <a:t> </a:t>
            </a:r>
            <a:r>
              <a:rPr dirty="0"/>
              <a:t>multiply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4215" y="1772869"/>
            <a:ext cx="4908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implement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multiplication by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addition.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5661" y="4190492"/>
            <a:ext cx="292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simple case is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“m*1=m.”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7039" y="5577459"/>
            <a:ext cx="5186680" cy="1165225"/>
          </a:xfrm>
          <a:custGeom>
            <a:avLst/>
            <a:gdLst/>
            <a:ahLst/>
            <a:cxnLst/>
            <a:rect l="l" t="t" r="r" b="b"/>
            <a:pathLst>
              <a:path w="5186680" h="1165225">
                <a:moveTo>
                  <a:pt x="5025898" y="203072"/>
                </a:moveTo>
                <a:lnTo>
                  <a:pt x="160274" y="203072"/>
                </a:lnTo>
                <a:lnTo>
                  <a:pt x="109614" y="211243"/>
                </a:lnTo>
                <a:lnTo>
                  <a:pt x="65617" y="233995"/>
                </a:lnTo>
                <a:lnTo>
                  <a:pt x="30922" y="268690"/>
                </a:lnTo>
                <a:lnTo>
                  <a:pt x="8170" y="312687"/>
                </a:lnTo>
                <a:lnTo>
                  <a:pt x="0" y="363346"/>
                </a:lnTo>
                <a:lnTo>
                  <a:pt x="0" y="1004442"/>
                </a:lnTo>
                <a:lnTo>
                  <a:pt x="8170" y="1055102"/>
                </a:lnTo>
                <a:lnTo>
                  <a:pt x="30922" y="1099099"/>
                </a:lnTo>
                <a:lnTo>
                  <a:pt x="65617" y="1133794"/>
                </a:lnTo>
                <a:lnTo>
                  <a:pt x="109614" y="1156546"/>
                </a:lnTo>
                <a:lnTo>
                  <a:pt x="160274" y="1164716"/>
                </a:lnTo>
                <a:lnTo>
                  <a:pt x="5025898" y="1164716"/>
                </a:lnTo>
                <a:lnTo>
                  <a:pt x="5076557" y="1156546"/>
                </a:lnTo>
                <a:lnTo>
                  <a:pt x="5120554" y="1133794"/>
                </a:lnTo>
                <a:lnTo>
                  <a:pt x="5155249" y="1099099"/>
                </a:lnTo>
                <a:lnTo>
                  <a:pt x="5178001" y="1055102"/>
                </a:lnTo>
                <a:lnTo>
                  <a:pt x="5186171" y="1004442"/>
                </a:lnTo>
                <a:lnTo>
                  <a:pt x="5186171" y="363346"/>
                </a:lnTo>
                <a:lnTo>
                  <a:pt x="5178001" y="312687"/>
                </a:lnTo>
                <a:lnTo>
                  <a:pt x="5155249" y="268690"/>
                </a:lnTo>
                <a:lnTo>
                  <a:pt x="5120554" y="233995"/>
                </a:lnTo>
                <a:lnTo>
                  <a:pt x="5076557" y="211243"/>
                </a:lnTo>
                <a:lnTo>
                  <a:pt x="5025898" y="203072"/>
                </a:lnTo>
                <a:close/>
              </a:path>
              <a:path w="5186680" h="1165225">
                <a:moveTo>
                  <a:pt x="1651" y="0"/>
                </a:moveTo>
                <a:lnTo>
                  <a:pt x="864362" y="203072"/>
                </a:lnTo>
                <a:lnTo>
                  <a:pt x="2160905" y="203072"/>
                </a:lnTo>
                <a:lnTo>
                  <a:pt x="1651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13913" y="5855614"/>
            <a:ext cx="4784090" cy="558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26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recursive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equation:  “m*n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m+m*(n-1).”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3817" y="678637"/>
            <a:ext cx="55054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Trace of </a:t>
            </a:r>
            <a:r>
              <a:rPr sz="3200" spc="-5" dirty="0">
                <a:latin typeface="Arial"/>
                <a:cs typeface="Arial"/>
              </a:rPr>
              <a:t>Function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multiply(6,3)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215" y="1772869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0304" y="1834895"/>
            <a:ext cx="6141720" cy="3755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352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 Function</a:t>
            </a:r>
            <a:r>
              <a:rPr spc="-75" dirty="0"/>
              <a:t> </a:t>
            </a:r>
            <a:r>
              <a:rPr dirty="0"/>
              <a:t>Factorial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2237359"/>
            <a:ext cx="7719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mathematics,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notation </a:t>
            </a:r>
            <a:r>
              <a:rPr sz="1800" dirty="0">
                <a:latin typeface="Arial"/>
                <a:cs typeface="Arial"/>
              </a:rPr>
              <a:t>n! </a:t>
            </a:r>
            <a:r>
              <a:rPr sz="1800" spc="-5" dirty="0">
                <a:latin typeface="Arial"/>
                <a:cs typeface="Arial"/>
              </a:rPr>
              <a:t>represents the factorial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number </a:t>
            </a:r>
            <a:r>
              <a:rPr sz="1800" dirty="0">
                <a:latin typeface="Arial"/>
                <a:cs typeface="Arial"/>
              </a:rPr>
              <a:t>n. The  </a:t>
            </a:r>
            <a:r>
              <a:rPr sz="1800" spc="-5" dirty="0">
                <a:latin typeface="Arial"/>
                <a:cs typeface="Arial"/>
              </a:rPr>
              <a:t>factorial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number is defined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044" y="3182493"/>
            <a:ext cx="35356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5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spc="-5" dirty="0">
                <a:latin typeface="Courier New"/>
                <a:cs typeface="Courier New"/>
              </a:rPr>
              <a:t>n!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	1 * 2 * 3 * </a:t>
            </a:r>
            <a:r>
              <a:rPr sz="1800" spc="-10" dirty="0">
                <a:latin typeface="Courier New"/>
                <a:cs typeface="Courier New"/>
              </a:rPr>
              <a:t>... 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1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  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628" y="3182493"/>
            <a:ext cx="1160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n &gt; 0  </a:t>
            </a:r>
            <a:r>
              <a:rPr sz="1800" spc="-10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n =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040" y="1840484"/>
            <a:ext cx="695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Another </a:t>
            </a:r>
            <a:r>
              <a:rPr sz="1800" spc="-15" dirty="0">
                <a:latin typeface="Arial"/>
                <a:cs typeface="Arial"/>
              </a:rPr>
              <a:t>way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defining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factorial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number, </a:t>
            </a:r>
            <a:r>
              <a:rPr sz="1800" spc="-5" dirty="0">
                <a:latin typeface="Arial"/>
                <a:cs typeface="Arial"/>
              </a:rPr>
              <a:t>using recursion,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040" y="2367788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Factorial(n)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1825" y="2367788"/>
            <a:ext cx="275717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n * </a:t>
            </a:r>
            <a:r>
              <a:rPr sz="1800" spc="-10" dirty="0">
                <a:latin typeface="Courier New"/>
                <a:cs typeface="Courier New"/>
              </a:rPr>
              <a:t>Factorial(n </a:t>
            </a:r>
            <a:r>
              <a:rPr sz="1800" dirty="0">
                <a:latin typeface="Courier New"/>
                <a:cs typeface="Courier New"/>
              </a:rPr>
              <a:t>-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1)</a:t>
            </a:r>
            <a:endParaRPr sz="1800">
              <a:latin typeface="Courier New"/>
              <a:cs typeface="Courier New"/>
            </a:endParaRPr>
          </a:p>
          <a:p>
            <a:pPr marL="2524125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0059" y="2367788"/>
            <a:ext cx="112014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n &gt;</a:t>
            </a:r>
            <a:r>
              <a:rPr sz="1800" spc="-1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  </a:t>
            </a: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n =</a:t>
            </a:r>
            <a:r>
              <a:rPr sz="1800" spc="-1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040" y="2953258"/>
            <a:ext cx="7575550" cy="24580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6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spc="-5" dirty="0">
                <a:latin typeface="Arial"/>
                <a:cs typeface="Arial"/>
              </a:rPr>
              <a:t>C function implements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recursive definition </a:t>
            </a:r>
            <a:r>
              <a:rPr sz="1800" spc="-15" dirty="0">
                <a:latin typeface="Arial"/>
                <a:cs typeface="Arial"/>
              </a:rPr>
              <a:t>shown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above: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960"/>
              </a:spcBef>
            </a:pP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factorial(int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35"/>
              </a:lnSpc>
            </a:pPr>
            <a:r>
              <a:rPr sz="1800" spc="-5" dirty="0">
                <a:latin typeface="Courier New"/>
                <a:cs typeface="Courier New"/>
              </a:rPr>
              <a:t>if (num ==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0)</a:t>
            </a:r>
            <a:endParaRPr sz="1800">
              <a:latin typeface="Courier New"/>
              <a:cs typeface="Courier New"/>
            </a:endParaRPr>
          </a:p>
          <a:p>
            <a:pPr marL="178816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urier New"/>
                <a:cs typeface="Courier New"/>
              </a:rPr>
              <a:t>return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ts val="2135"/>
              </a:lnSpc>
              <a:spcBef>
                <a:spcPts val="1130"/>
              </a:spcBef>
            </a:pPr>
            <a:r>
              <a:rPr sz="1800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746885">
              <a:lnSpc>
                <a:spcPts val="2135"/>
              </a:lnSpc>
            </a:pPr>
            <a:r>
              <a:rPr sz="1800" spc="-10" dirty="0">
                <a:latin typeface="Courier New"/>
                <a:cs typeface="Courier New"/>
              </a:rPr>
              <a:t>return num </a:t>
            </a:r>
            <a:r>
              <a:rPr sz="1800" dirty="0">
                <a:latin typeface="Courier New"/>
                <a:cs typeface="Courier New"/>
              </a:rPr>
              <a:t>* </a:t>
            </a:r>
            <a:r>
              <a:rPr sz="1800" spc="-10" dirty="0">
                <a:latin typeface="Courier New"/>
                <a:cs typeface="Courier New"/>
              </a:rPr>
              <a:t>factorial(num </a:t>
            </a:r>
            <a:r>
              <a:rPr sz="1800" dirty="0">
                <a:latin typeface="Courier New"/>
                <a:cs typeface="Courier New"/>
              </a:rPr>
              <a:t>-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040" y="607811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352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 Function</a:t>
            </a:r>
            <a:r>
              <a:rPr spc="-75" dirty="0"/>
              <a:t> </a:t>
            </a:r>
            <a:r>
              <a:rPr dirty="0"/>
              <a:t>Factorial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352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 Function</a:t>
            </a:r>
            <a:r>
              <a:rPr spc="-75" dirty="0"/>
              <a:t> </a:t>
            </a:r>
            <a:r>
              <a:rPr dirty="0"/>
              <a:t>Factorial</a:t>
            </a:r>
          </a:p>
        </p:txBody>
      </p:sp>
      <p:sp>
        <p:nvSpPr>
          <p:cNvPr id="6" name="object 6"/>
          <p:cNvSpPr/>
          <p:nvPr/>
        </p:nvSpPr>
        <p:spPr>
          <a:xfrm>
            <a:off x="179831" y="2133600"/>
            <a:ext cx="8676131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5210" y="685038"/>
            <a:ext cx="6570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Trace of fact =</a:t>
            </a:r>
            <a:r>
              <a:rPr spc="-65" dirty="0"/>
              <a:t> </a:t>
            </a:r>
            <a:r>
              <a:rPr dirty="0"/>
              <a:t>factorial(3);</a:t>
            </a:r>
          </a:p>
        </p:txBody>
      </p:sp>
      <p:sp>
        <p:nvSpPr>
          <p:cNvPr id="6" name="object 6"/>
          <p:cNvSpPr/>
          <p:nvPr/>
        </p:nvSpPr>
        <p:spPr>
          <a:xfrm>
            <a:off x="252984" y="1706879"/>
            <a:ext cx="8638032" cy="431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4051553"/>
            <a:ext cx="8170926" cy="2806445"/>
            <a:chOff x="973073" y="4051553"/>
            <a:chExt cx="8170926" cy="2806445"/>
          </a:xfrm>
        </p:grpSpPr>
        <p:sp>
          <p:nvSpPr>
            <p:cNvPr id="3" name="object 3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3073" y="4051553"/>
              <a:ext cx="7560945" cy="2246630"/>
            </a:xfrm>
            <a:custGeom>
              <a:avLst/>
              <a:gdLst/>
              <a:ahLst/>
              <a:cxnLst/>
              <a:rect l="l" t="t" r="r" b="b"/>
              <a:pathLst>
                <a:path w="7560945" h="2246629">
                  <a:moveTo>
                    <a:pt x="7560564" y="0"/>
                  </a:moveTo>
                  <a:lnTo>
                    <a:pt x="0" y="0"/>
                  </a:lnTo>
                  <a:lnTo>
                    <a:pt x="0" y="2246376"/>
                  </a:lnTo>
                  <a:lnTo>
                    <a:pt x="7560564" y="2246376"/>
                  </a:lnTo>
                  <a:lnTo>
                    <a:pt x="7560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073" y="4051553"/>
              <a:ext cx="7560945" cy="2246630"/>
            </a:xfrm>
            <a:custGeom>
              <a:avLst/>
              <a:gdLst/>
              <a:ahLst/>
              <a:cxnLst/>
              <a:rect l="l" t="t" r="r" b="b"/>
              <a:pathLst>
                <a:path w="7560945" h="2246629">
                  <a:moveTo>
                    <a:pt x="0" y="2246376"/>
                  </a:moveTo>
                  <a:lnTo>
                    <a:pt x="7560564" y="2246376"/>
                  </a:lnTo>
                  <a:lnTo>
                    <a:pt x="7560564" y="0"/>
                  </a:lnTo>
                  <a:lnTo>
                    <a:pt x="0" y="0"/>
                  </a:lnTo>
                  <a:lnTo>
                    <a:pt x="0" y="2246376"/>
                  </a:lnTo>
                  <a:close/>
                </a:path>
              </a:pathLst>
            </a:custGeom>
            <a:ln w="2590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3277" y="488061"/>
            <a:ext cx="6613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Tracing recursive</a:t>
            </a:r>
            <a:r>
              <a:rPr spc="-75" dirty="0"/>
              <a:t> </a:t>
            </a:r>
            <a:r>
              <a:rPr dirty="0"/>
              <a:t>methods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4644" y="1459737"/>
            <a:ext cx="4912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Consider the following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method: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446" y="1892045"/>
            <a:ext cx="7775575" cy="175450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 marR="5085715">
              <a:lnSpc>
                <a:spcPct val="100000"/>
              </a:lnSpc>
              <a:spcBef>
                <a:spcPts val="305"/>
              </a:spcBef>
            </a:pPr>
            <a:r>
              <a:rPr sz="1800" b="1" dirty="0">
                <a:latin typeface="Arial"/>
                <a:cs typeface="Arial"/>
              </a:rPr>
              <a:t>int </a:t>
            </a:r>
            <a:r>
              <a:rPr sz="1800" b="1" spc="-10" dirty="0">
                <a:latin typeface="Arial"/>
                <a:cs typeface="Arial"/>
              </a:rPr>
              <a:t>mystery(int </a:t>
            </a:r>
            <a:r>
              <a:rPr sz="1800" b="1" dirty="0">
                <a:latin typeface="Arial"/>
                <a:cs typeface="Arial"/>
              </a:rPr>
              <a:t>x, int </a:t>
            </a:r>
            <a:r>
              <a:rPr sz="1800" b="1" spc="-15" dirty="0">
                <a:latin typeface="Arial"/>
                <a:cs typeface="Arial"/>
              </a:rPr>
              <a:t>y) </a:t>
            </a:r>
            <a:r>
              <a:rPr sz="1800" b="1" spc="-5" dirty="0">
                <a:latin typeface="Arial"/>
                <a:cs typeface="Arial"/>
              </a:rPr>
              <a:t>{  </a:t>
            </a: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(x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y)</a:t>
            </a:r>
            <a:endParaRPr sz="18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return </a:t>
            </a:r>
            <a:r>
              <a:rPr sz="1800" b="1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return </a:t>
            </a:r>
            <a:r>
              <a:rPr sz="1800" b="1" spc="-10" dirty="0">
                <a:latin typeface="Arial"/>
                <a:cs typeface="Arial"/>
              </a:rPr>
              <a:t>mystery(x 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75" dirty="0">
                <a:latin typeface="Arial"/>
                <a:cs typeface="Arial"/>
              </a:rPr>
              <a:t>y,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y);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0442" y="3990847"/>
            <a:ext cx="6288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For each call </a:t>
            </a:r>
            <a:r>
              <a:rPr sz="2000" b="1" spc="-10" dirty="0">
                <a:latin typeface="Arial"/>
                <a:cs typeface="Arial"/>
              </a:rPr>
              <a:t>below, </a:t>
            </a:r>
            <a:r>
              <a:rPr sz="2000" b="1" dirty="0">
                <a:latin typeface="Arial"/>
                <a:cs typeface="Arial"/>
              </a:rPr>
              <a:t>indicate </a:t>
            </a:r>
            <a:r>
              <a:rPr sz="2000" b="1" spc="5" dirty="0">
                <a:latin typeface="Arial"/>
                <a:cs typeface="Arial"/>
              </a:rPr>
              <a:t>what </a:t>
            </a:r>
            <a:r>
              <a:rPr sz="2000" b="1" spc="-5" dirty="0">
                <a:latin typeface="Arial"/>
                <a:cs typeface="Arial"/>
              </a:rPr>
              <a:t>value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returned: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0442" y="4435551"/>
            <a:ext cx="231267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mystery(6,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13)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sz="2000" b="1" spc="-5" dirty="0">
                <a:latin typeface="Courier New"/>
                <a:cs typeface="Courier New"/>
              </a:rPr>
              <a:t>mystery(14,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10)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sz="2000" b="1" spc="-5" dirty="0">
                <a:latin typeface="Courier New"/>
                <a:cs typeface="Courier New"/>
              </a:rPr>
              <a:t>mystery(37,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10)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sz="2000" b="1" spc="-5" dirty="0">
                <a:latin typeface="Courier New"/>
                <a:cs typeface="Courier New"/>
              </a:rPr>
              <a:t>mystery(8,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mystery(50,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7)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8652" y="4433061"/>
            <a:ext cx="1854200" cy="13404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676275" algn="l"/>
                <a:tab pos="184086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	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76275" algn="l"/>
                <a:tab pos="184086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	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0"/>
              </a:lnSpc>
              <a:spcBef>
                <a:spcPts val="40"/>
              </a:spcBef>
              <a:tabLst>
                <a:tab pos="676275" algn="l"/>
                <a:tab pos="184086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	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tabLst>
                <a:tab pos="676275" algn="l"/>
                <a:tab pos="184086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0	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70"/>
              </a:lnSpc>
              <a:tabLst>
                <a:tab pos="676275" algn="l"/>
                <a:tab pos="184086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3757" y="488061"/>
            <a:ext cx="6550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 Function</a:t>
            </a:r>
            <a:r>
              <a:rPr spc="-90" dirty="0"/>
              <a:t> </a:t>
            </a:r>
            <a:r>
              <a:rPr dirty="0"/>
              <a:t>Power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77012" y="1956816"/>
            <a:ext cx="6398260" cy="4236720"/>
            <a:chOff x="477012" y="1956816"/>
            <a:chExt cx="6398260" cy="4236720"/>
          </a:xfrm>
        </p:grpSpPr>
        <p:sp>
          <p:nvSpPr>
            <p:cNvPr id="7" name="object 7"/>
            <p:cNvSpPr/>
            <p:nvPr/>
          </p:nvSpPr>
          <p:spPr>
            <a:xfrm>
              <a:off x="477012" y="1956816"/>
              <a:ext cx="6397751" cy="423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" y="3717036"/>
              <a:ext cx="4472940" cy="2164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2852" y="3645408"/>
              <a:ext cx="1440180" cy="368935"/>
            </a:xfrm>
            <a:custGeom>
              <a:avLst/>
              <a:gdLst/>
              <a:ahLst/>
              <a:cxnLst/>
              <a:rect l="l" t="t" r="r" b="b"/>
              <a:pathLst>
                <a:path w="1440179" h="368935">
                  <a:moveTo>
                    <a:pt x="1440179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440179" y="368807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0263" y="488061"/>
            <a:ext cx="7173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 Function</a:t>
            </a:r>
            <a:r>
              <a:rPr spc="-75" dirty="0"/>
              <a:t> </a:t>
            </a:r>
            <a:r>
              <a:rPr dirty="0"/>
              <a:t>fibonacci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55676" y="2014727"/>
            <a:ext cx="8307705" cy="2580640"/>
            <a:chOff x="455676" y="2014727"/>
            <a:chExt cx="8307705" cy="2580640"/>
          </a:xfrm>
        </p:grpSpPr>
        <p:sp>
          <p:nvSpPr>
            <p:cNvPr id="7" name="object 7"/>
            <p:cNvSpPr/>
            <p:nvPr/>
          </p:nvSpPr>
          <p:spPr>
            <a:xfrm>
              <a:off x="468630" y="2027681"/>
              <a:ext cx="8281670" cy="2554605"/>
            </a:xfrm>
            <a:custGeom>
              <a:avLst/>
              <a:gdLst/>
              <a:ahLst/>
              <a:cxnLst/>
              <a:rect l="l" t="t" r="r" b="b"/>
              <a:pathLst>
                <a:path w="8281670" h="2554604">
                  <a:moveTo>
                    <a:pt x="8281416" y="0"/>
                  </a:moveTo>
                  <a:lnTo>
                    <a:pt x="0" y="0"/>
                  </a:lnTo>
                  <a:lnTo>
                    <a:pt x="0" y="2554224"/>
                  </a:lnTo>
                  <a:lnTo>
                    <a:pt x="8281416" y="2554224"/>
                  </a:lnTo>
                  <a:lnTo>
                    <a:pt x="8281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630" y="2027681"/>
              <a:ext cx="8281670" cy="2554605"/>
            </a:xfrm>
            <a:custGeom>
              <a:avLst/>
              <a:gdLst/>
              <a:ahLst/>
              <a:cxnLst/>
              <a:rect l="l" t="t" r="r" b="b"/>
              <a:pathLst>
                <a:path w="8281670" h="2554604">
                  <a:moveTo>
                    <a:pt x="0" y="2554224"/>
                  </a:moveTo>
                  <a:lnTo>
                    <a:pt x="8281416" y="2554224"/>
                  </a:lnTo>
                  <a:lnTo>
                    <a:pt x="8281416" y="0"/>
                  </a:lnTo>
                  <a:lnTo>
                    <a:pt x="0" y="0"/>
                  </a:lnTo>
                  <a:lnTo>
                    <a:pt x="0" y="2554224"/>
                  </a:lnTo>
                  <a:close/>
                </a:path>
              </a:pathLst>
            </a:custGeom>
            <a:ln w="2590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9917" y="2053208"/>
            <a:ext cx="6866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the Fibonacci sequence 1, 1, 2,3, 5, 8, 13, 21,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34,………….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417" y="2662504"/>
            <a:ext cx="457644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762635" algn="l"/>
                <a:tab pos="1114425" algn="l"/>
              </a:tabLst>
            </a:pPr>
            <a:r>
              <a:rPr sz="2000" b="1" spc="10" dirty="0">
                <a:latin typeface="Arial"/>
                <a:cs typeface="Arial"/>
              </a:rPr>
              <a:t>a</a:t>
            </a:r>
            <a:r>
              <a:rPr sz="1950" b="1" spc="15" baseline="-21367" dirty="0">
                <a:latin typeface="Arial"/>
                <a:cs typeface="Arial"/>
              </a:rPr>
              <a:t>n: </a:t>
            </a:r>
            <a:r>
              <a:rPr sz="2000" b="1" dirty="0">
                <a:latin typeface="Arial"/>
                <a:cs typeface="Arial"/>
              </a:rPr>
              <a:t>1,	1,	2, 3, 5, 8, 13, 21,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34,………….</a:t>
            </a:r>
            <a:endParaRPr sz="2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442595" algn="l"/>
                <a:tab pos="793115" algn="l"/>
                <a:tab pos="1143635" algn="l"/>
                <a:tab pos="2338705" algn="l"/>
                <a:tab pos="2689225" algn="l"/>
                <a:tab pos="2969895" algn="l"/>
                <a:tab pos="3180080" algn="l"/>
              </a:tabLst>
            </a:pPr>
            <a:r>
              <a:rPr sz="2000" b="1" dirty="0">
                <a:latin typeface="Arial"/>
                <a:cs typeface="Arial"/>
              </a:rPr>
              <a:t>n:	1,	2,	3, 4,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6,	7,	8	,	9,………….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tabLst>
                <a:tab pos="936625" algn="l"/>
                <a:tab pos="1809750" algn="l"/>
                <a:tab pos="2018664" algn="l"/>
                <a:tab pos="3844925" algn="l"/>
                <a:tab pos="4264660" algn="l"/>
              </a:tabLst>
            </a:pPr>
            <a:r>
              <a:rPr sz="2000" b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r>
              <a:rPr sz="1950" b="1" spc="277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=1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	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2</a:t>
            </a:r>
            <a:r>
              <a:rPr sz="1950" b="1" spc="277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=1	,	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3  </a:t>
            </a:r>
            <a:r>
              <a:rPr sz="2000" b="1" dirty="0">
                <a:latin typeface="Arial"/>
                <a:cs typeface="Arial"/>
              </a:rPr>
              <a:t>= 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1 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3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2 </a:t>
            </a:r>
            <a:r>
              <a:rPr sz="1950" b="1" spc="292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=2	,	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1950" b="1" spc="7" baseline="-21367" dirty="0">
                <a:latin typeface="Arial"/>
                <a:cs typeface="Arial"/>
              </a:rPr>
              <a:t>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8034" y="3640073"/>
            <a:ext cx="676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baseline="13888" dirty="0">
                <a:latin typeface="Arial"/>
                <a:cs typeface="Arial"/>
              </a:rPr>
              <a:t>=</a:t>
            </a:r>
            <a:r>
              <a:rPr sz="3000" b="1" spc="-127" baseline="13888" dirty="0">
                <a:latin typeface="Arial"/>
                <a:cs typeface="Arial"/>
              </a:rPr>
              <a:t> </a:t>
            </a:r>
            <a:r>
              <a:rPr sz="3000" b="1" spc="15" baseline="13888" dirty="0">
                <a:latin typeface="Arial"/>
                <a:cs typeface="Arial"/>
              </a:rPr>
              <a:t>a</a:t>
            </a:r>
            <a:r>
              <a:rPr sz="1300" b="1" spc="10" dirty="0">
                <a:latin typeface="Arial"/>
                <a:cs typeface="Arial"/>
              </a:rPr>
              <a:t>n-1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2771" y="3640073"/>
            <a:ext cx="677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baseline="13888" dirty="0">
                <a:latin typeface="Arial"/>
                <a:cs typeface="Arial"/>
              </a:rPr>
              <a:t>+</a:t>
            </a:r>
            <a:r>
              <a:rPr sz="3000" b="1" spc="-112" baseline="13888" dirty="0">
                <a:latin typeface="Arial"/>
                <a:cs typeface="Arial"/>
              </a:rPr>
              <a:t> </a:t>
            </a:r>
            <a:r>
              <a:rPr sz="3000" b="1" spc="15" baseline="13888" dirty="0">
                <a:latin typeface="Arial"/>
                <a:cs typeface="Arial"/>
              </a:rPr>
              <a:t>a</a:t>
            </a:r>
            <a:r>
              <a:rPr sz="1300" b="1" spc="10" dirty="0">
                <a:latin typeface="Arial"/>
                <a:cs typeface="Arial"/>
              </a:rPr>
              <a:t>n-2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170" y="708482"/>
            <a:ext cx="5671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Introduction to</a:t>
            </a:r>
            <a:r>
              <a:rPr sz="4000" spc="5" dirty="0"/>
              <a:t> </a:t>
            </a:r>
            <a:r>
              <a:rPr sz="4000" spc="-5" dirty="0"/>
              <a:t>Recursion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64540" y="2002663"/>
            <a:ext cx="68440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 recursive </a:t>
            </a:r>
            <a:r>
              <a:rPr sz="3200" spc="-5" dirty="0">
                <a:latin typeface="Arial"/>
                <a:cs typeface="Arial"/>
              </a:rPr>
              <a:t>function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one that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calls  </a:t>
            </a:r>
            <a:r>
              <a:rPr sz="3200" dirty="0">
                <a:latin typeface="Arial"/>
                <a:cs typeface="Arial"/>
              </a:rPr>
              <a:t>itself.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03129" y="3569017"/>
            <a:ext cx="1306830" cy="586105"/>
            <a:chOff x="3703129" y="3569017"/>
            <a:chExt cx="1306830" cy="586105"/>
          </a:xfrm>
        </p:grpSpPr>
        <p:sp>
          <p:nvSpPr>
            <p:cNvPr id="8" name="object 8"/>
            <p:cNvSpPr/>
            <p:nvPr/>
          </p:nvSpPr>
          <p:spPr>
            <a:xfrm>
              <a:off x="3707891" y="3573779"/>
              <a:ext cx="1297305" cy="576580"/>
            </a:xfrm>
            <a:custGeom>
              <a:avLst/>
              <a:gdLst/>
              <a:ahLst/>
              <a:cxnLst/>
              <a:rect l="l" t="t" r="r" b="b"/>
              <a:pathLst>
                <a:path w="1297304" h="576579">
                  <a:moveTo>
                    <a:pt x="648462" y="0"/>
                  </a:moveTo>
                  <a:lnTo>
                    <a:pt x="582159" y="1486"/>
                  </a:lnTo>
                  <a:lnTo>
                    <a:pt x="517773" y="5849"/>
                  </a:lnTo>
                  <a:lnTo>
                    <a:pt x="455627" y="12944"/>
                  </a:lnTo>
                  <a:lnTo>
                    <a:pt x="396049" y="22627"/>
                  </a:lnTo>
                  <a:lnTo>
                    <a:pt x="339364" y="34753"/>
                  </a:lnTo>
                  <a:lnTo>
                    <a:pt x="285898" y="49178"/>
                  </a:lnTo>
                  <a:lnTo>
                    <a:pt x="235978" y="65756"/>
                  </a:lnTo>
                  <a:lnTo>
                    <a:pt x="189928" y="84343"/>
                  </a:lnTo>
                  <a:lnTo>
                    <a:pt x="148075" y="104796"/>
                  </a:lnTo>
                  <a:lnTo>
                    <a:pt x="110745" y="126968"/>
                  </a:lnTo>
                  <a:lnTo>
                    <a:pt x="78264" y="150717"/>
                  </a:lnTo>
                  <a:lnTo>
                    <a:pt x="29153" y="202363"/>
                  </a:lnTo>
                  <a:lnTo>
                    <a:pt x="3347" y="258577"/>
                  </a:lnTo>
                  <a:lnTo>
                    <a:pt x="0" y="288036"/>
                  </a:lnTo>
                  <a:lnTo>
                    <a:pt x="3347" y="317494"/>
                  </a:lnTo>
                  <a:lnTo>
                    <a:pt x="29153" y="373708"/>
                  </a:lnTo>
                  <a:lnTo>
                    <a:pt x="78264" y="425354"/>
                  </a:lnTo>
                  <a:lnTo>
                    <a:pt x="110745" y="449103"/>
                  </a:lnTo>
                  <a:lnTo>
                    <a:pt x="148075" y="471275"/>
                  </a:lnTo>
                  <a:lnTo>
                    <a:pt x="189928" y="491728"/>
                  </a:lnTo>
                  <a:lnTo>
                    <a:pt x="235978" y="510315"/>
                  </a:lnTo>
                  <a:lnTo>
                    <a:pt x="285898" y="526893"/>
                  </a:lnTo>
                  <a:lnTo>
                    <a:pt x="339364" y="541318"/>
                  </a:lnTo>
                  <a:lnTo>
                    <a:pt x="396049" y="553444"/>
                  </a:lnTo>
                  <a:lnTo>
                    <a:pt x="455627" y="563127"/>
                  </a:lnTo>
                  <a:lnTo>
                    <a:pt x="517773" y="570222"/>
                  </a:lnTo>
                  <a:lnTo>
                    <a:pt x="582159" y="574585"/>
                  </a:lnTo>
                  <a:lnTo>
                    <a:pt x="648462" y="576072"/>
                  </a:lnTo>
                  <a:lnTo>
                    <a:pt x="714764" y="574585"/>
                  </a:lnTo>
                  <a:lnTo>
                    <a:pt x="779150" y="570222"/>
                  </a:lnTo>
                  <a:lnTo>
                    <a:pt x="841296" y="563127"/>
                  </a:lnTo>
                  <a:lnTo>
                    <a:pt x="900874" y="553444"/>
                  </a:lnTo>
                  <a:lnTo>
                    <a:pt x="957559" y="541318"/>
                  </a:lnTo>
                  <a:lnTo>
                    <a:pt x="1011025" y="526893"/>
                  </a:lnTo>
                  <a:lnTo>
                    <a:pt x="1060945" y="510315"/>
                  </a:lnTo>
                  <a:lnTo>
                    <a:pt x="1106995" y="491728"/>
                  </a:lnTo>
                  <a:lnTo>
                    <a:pt x="1148848" y="471275"/>
                  </a:lnTo>
                  <a:lnTo>
                    <a:pt x="1186178" y="449103"/>
                  </a:lnTo>
                  <a:lnTo>
                    <a:pt x="1218659" y="425354"/>
                  </a:lnTo>
                  <a:lnTo>
                    <a:pt x="1267770" y="373708"/>
                  </a:lnTo>
                  <a:lnTo>
                    <a:pt x="1293576" y="317494"/>
                  </a:lnTo>
                  <a:lnTo>
                    <a:pt x="1296924" y="288036"/>
                  </a:lnTo>
                  <a:lnTo>
                    <a:pt x="1293576" y="258577"/>
                  </a:lnTo>
                  <a:lnTo>
                    <a:pt x="1267770" y="202363"/>
                  </a:lnTo>
                  <a:lnTo>
                    <a:pt x="1218659" y="150717"/>
                  </a:lnTo>
                  <a:lnTo>
                    <a:pt x="1186178" y="126968"/>
                  </a:lnTo>
                  <a:lnTo>
                    <a:pt x="1148848" y="104796"/>
                  </a:lnTo>
                  <a:lnTo>
                    <a:pt x="1106995" y="84343"/>
                  </a:lnTo>
                  <a:lnTo>
                    <a:pt x="1060945" y="65756"/>
                  </a:lnTo>
                  <a:lnTo>
                    <a:pt x="1011025" y="49178"/>
                  </a:lnTo>
                  <a:lnTo>
                    <a:pt x="957559" y="34753"/>
                  </a:lnTo>
                  <a:lnTo>
                    <a:pt x="900874" y="22627"/>
                  </a:lnTo>
                  <a:lnTo>
                    <a:pt x="841296" y="12944"/>
                  </a:lnTo>
                  <a:lnTo>
                    <a:pt x="779150" y="5849"/>
                  </a:lnTo>
                  <a:lnTo>
                    <a:pt x="714764" y="1486"/>
                  </a:lnTo>
                  <a:lnTo>
                    <a:pt x="648462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7891" y="3573779"/>
              <a:ext cx="1297305" cy="576580"/>
            </a:xfrm>
            <a:custGeom>
              <a:avLst/>
              <a:gdLst/>
              <a:ahLst/>
              <a:cxnLst/>
              <a:rect l="l" t="t" r="r" b="b"/>
              <a:pathLst>
                <a:path w="1297304" h="576579">
                  <a:moveTo>
                    <a:pt x="0" y="288036"/>
                  </a:moveTo>
                  <a:lnTo>
                    <a:pt x="13174" y="229971"/>
                  </a:lnTo>
                  <a:lnTo>
                    <a:pt x="50958" y="175896"/>
                  </a:lnTo>
                  <a:lnTo>
                    <a:pt x="110745" y="126968"/>
                  </a:lnTo>
                  <a:lnTo>
                    <a:pt x="148075" y="104796"/>
                  </a:lnTo>
                  <a:lnTo>
                    <a:pt x="189928" y="84343"/>
                  </a:lnTo>
                  <a:lnTo>
                    <a:pt x="235978" y="65756"/>
                  </a:lnTo>
                  <a:lnTo>
                    <a:pt x="285898" y="49178"/>
                  </a:lnTo>
                  <a:lnTo>
                    <a:pt x="339364" y="34753"/>
                  </a:lnTo>
                  <a:lnTo>
                    <a:pt x="396049" y="22627"/>
                  </a:lnTo>
                  <a:lnTo>
                    <a:pt x="455627" y="12944"/>
                  </a:lnTo>
                  <a:lnTo>
                    <a:pt x="517773" y="5849"/>
                  </a:lnTo>
                  <a:lnTo>
                    <a:pt x="582159" y="1486"/>
                  </a:lnTo>
                  <a:lnTo>
                    <a:pt x="648462" y="0"/>
                  </a:lnTo>
                  <a:lnTo>
                    <a:pt x="714764" y="1486"/>
                  </a:lnTo>
                  <a:lnTo>
                    <a:pt x="779150" y="5849"/>
                  </a:lnTo>
                  <a:lnTo>
                    <a:pt x="841296" y="12944"/>
                  </a:lnTo>
                  <a:lnTo>
                    <a:pt x="900874" y="22627"/>
                  </a:lnTo>
                  <a:lnTo>
                    <a:pt x="957559" y="34753"/>
                  </a:lnTo>
                  <a:lnTo>
                    <a:pt x="1011025" y="49178"/>
                  </a:lnTo>
                  <a:lnTo>
                    <a:pt x="1060945" y="65756"/>
                  </a:lnTo>
                  <a:lnTo>
                    <a:pt x="1106995" y="84343"/>
                  </a:lnTo>
                  <a:lnTo>
                    <a:pt x="1148848" y="104796"/>
                  </a:lnTo>
                  <a:lnTo>
                    <a:pt x="1186178" y="126968"/>
                  </a:lnTo>
                  <a:lnTo>
                    <a:pt x="1218659" y="150717"/>
                  </a:lnTo>
                  <a:lnTo>
                    <a:pt x="1267770" y="202363"/>
                  </a:lnTo>
                  <a:lnTo>
                    <a:pt x="1293576" y="258577"/>
                  </a:lnTo>
                  <a:lnTo>
                    <a:pt x="1296924" y="288036"/>
                  </a:lnTo>
                  <a:lnTo>
                    <a:pt x="1293576" y="317494"/>
                  </a:lnTo>
                  <a:lnTo>
                    <a:pt x="1267770" y="373708"/>
                  </a:lnTo>
                  <a:lnTo>
                    <a:pt x="1218659" y="425354"/>
                  </a:lnTo>
                  <a:lnTo>
                    <a:pt x="1186178" y="449103"/>
                  </a:lnTo>
                  <a:lnTo>
                    <a:pt x="1148848" y="471275"/>
                  </a:lnTo>
                  <a:lnTo>
                    <a:pt x="1106995" y="491728"/>
                  </a:lnTo>
                  <a:lnTo>
                    <a:pt x="1060945" y="510315"/>
                  </a:lnTo>
                  <a:lnTo>
                    <a:pt x="1011025" y="526893"/>
                  </a:lnTo>
                  <a:lnTo>
                    <a:pt x="957559" y="541318"/>
                  </a:lnTo>
                  <a:lnTo>
                    <a:pt x="900874" y="553444"/>
                  </a:lnTo>
                  <a:lnTo>
                    <a:pt x="841296" y="563127"/>
                  </a:lnTo>
                  <a:lnTo>
                    <a:pt x="779150" y="570222"/>
                  </a:lnTo>
                  <a:lnTo>
                    <a:pt x="714764" y="574585"/>
                  </a:lnTo>
                  <a:lnTo>
                    <a:pt x="648462" y="576072"/>
                  </a:lnTo>
                  <a:lnTo>
                    <a:pt x="582159" y="574585"/>
                  </a:lnTo>
                  <a:lnTo>
                    <a:pt x="517773" y="570222"/>
                  </a:lnTo>
                  <a:lnTo>
                    <a:pt x="455627" y="563127"/>
                  </a:lnTo>
                  <a:lnTo>
                    <a:pt x="396049" y="553444"/>
                  </a:lnTo>
                  <a:lnTo>
                    <a:pt x="339364" y="541318"/>
                  </a:lnTo>
                  <a:lnTo>
                    <a:pt x="285898" y="526893"/>
                  </a:lnTo>
                  <a:lnTo>
                    <a:pt x="235978" y="510315"/>
                  </a:lnTo>
                  <a:lnTo>
                    <a:pt x="189928" y="491728"/>
                  </a:lnTo>
                  <a:lnTo>
                    <a:pt x="148075" y="471275"/>
                  </a:lnTo>
                  <a:lnTo>
                    <a:pt x="110745" y="449103"/>
                  </a:lnTo>
                  <a:lnTo>
                    <a:pt x="78264" y="425354"/>
                  </a:lnTo>
                  <a:lnTo>
                    <a:pt x="29153" y="373708"/>
                  </a:lnTo>
                  <a:lnTo>
                    <a:pt x="3347" y="317494"/>
                  </a:lnTo>
                  <a:lnTo>
                    <a:pt x="0" y="2880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49292" y="3706190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00600" y="3319017"/>
            <a:ext cx="1031240" cy="1062355"/>
          </a:xfrm>
          <a:custGeom>
            <a:avLst/>
            <a:gdLst/>
            <a:ahLst/>
            <a:cxnLst/>
            <a:rect l="l" t="t" r="r" b="b"/>
            <a:pathLst>
              <a:path w="1031239" h="1062354">
                <a:moveTo>
                  <a:pt x="89157" y="861295"/>
                </a:moveTo>
                <a:lnTo>
                  <a:pt x="62271" y="872990"/>
                </a:lnTo>
                <a:lnTo>
                  <a:pt x="69341" y="884555"/>
                </a:lnTo>
                <a:lnTo>
                  <a:pt x="70612" y="886333"/>
                </a:lnTo>
                <a:lnTo>
                  <a:pt x="99060" y="913892"/>
                </a:lnTo>
                <a:lnTo>
                  <a:pt x="130428" y="939165"/>
                </a:lnTo>
                <a:lnTo>
                  <a:pt x="164973" y="962660"/>
                </a:lnTo>
                <a:lnTo>
                  <a:pt x="202437" y="984123"/>
                </a:lnTo>
                <a:lnTo>
                  <a:pt x="242442" y="1003554"/>
                </a:lnTo>
                <a:lnTo>
                  <a:pt x="284734" y="1020572"/>
                </a:lnTo>
                <a:lnTo>
                  <a:pt x="328929" y="1035050"/>
                </a:lnTo>
                <a:lnTo>
                  <a:pt x="374396" y="1046734"/>
                </a:lnTo>
                <a:lnTo>
                  <a:pt x="421132" y="1055243"/>
                </a:lnTo>
                <a:lnTo>
                  <a:pt x="468629" y="1060577"/>
                </a:lnTo>
                <a:lnTo>
                  <a:pt x="516763" y="1062355"/>
                </a:lnTo>
                <a:lnTo>
                  <a:pt x="541147" y="1061593"/>
                </a:lnTo>
                <a:lnTo>
                  <a:pt x="589534" y="1055370"/>
                </a:lnTo>
                <a:lnTo>
                  <a:pt x="637286" y="1043686"/>
                </a:lnTo>
                <a:lnTo>
                  <a:pt x="666880" y="1033399"/>
                </a:lnTo>
                <a:lnTo>
                  <a:pt x="515874" y="1033399"/>
                </a:lnTo>
                <a:lnTo>
                  <a:pt x="493267" y="1033018"/>
                </a:lnTo>
                <a:lnTo>
                  <a:pt x="447548" y="1029462"/>
                </a:lnTo>
                <a:lnTo>
                  <a:pt x="402463" y="1022731"/>
                </a:lnTo>
                <a:lnTo>
                  <a:pt x="358266" y="1012952"/>
                </a:lnTo>
                <a:lnTo>
                  <a:pt x="315213" y="1000506"/>
                </a:lnTo>
                <a:lnTo>
                  <a:pt x="273812" y="985393"/>
                </a:lnTo>
                <a:lnTo>
                  <a:pt x="234441" y="967867"/>
                </a:lnTo>
                <a:lnTo>
                  <a:pt x="197358" y="948309"/>
                </a:lnTo>
                <a:lnTo>
                  <a:pt x="163195" y="926846"/>
                </a:lnTo>
                <a:lnTo>
                  <a:pt x="132079" y="903732"/>
                </a:lnTo>
                <a:lnTo>
                  <a:pt x="94538" y="869315"/>
                </a:lnTo>
                <a:lnTo>
                  <a:pt x="94107" y="869315"/>
                </a:lnTo>
                <a:lnTo>
                  <a:pt x="92075" y="866775"/>
                </a:lnTo>
                <a:lnTo>
                  <a:pt x="92539" y="866775"/>
                </a:lnTo>
                <a:lnTo>
                  <a:pt x="89157" y="861295"/>
                </a:lnTo>
                <a:close/>
              </a:path>
              <a:path w="1031239" h="1062354">
                <a:moveTo>
                  <a:pt x="666220" y="28956"/>
                </a:moveTo>
                <a:lnTo>
                  <a:pt x="515747" y="28956"/>
                </a:lnTo>
                <a:lnTo>
                  <a:pt x="538479" y="29718"/>
                </a:lnTo>
                <a:lnTo>
                  <a:pt x="560959" y="31877"/>
                </a:lnTo>
                <a:lnTo>
                  <a:pt x="605789" y="40259"/>
                </a:lnTo>
                <a:lnTo>
                  <a:pt x="650113" y="53721"/>
                </a:lnTo>
                <a:lnTo>
                  <a:pt x="693420" y="72009"/>
                </a:lnTo>
                <a:lnTo>
                  <a:pt x="735457" y="94869"/>
                </a:lnTo>
                <a:lnTo>
                  <a:pt x="775842" y="121666"/>
                </a:lnTo>
                <a:lnTo>
                  <a:pt x="814070" y="152273"/>
                </a:lnTo>
                <a:lnTo>
                  <a:pt x="849757" y="186182"/>
                </a:lnTo>
                <a:lnTo>
                  <a:pt x="882650" y="223139"/>
                </a:lnTo>
                <a:lnTo>
                  <a:pt x="912240" y="262636"/>
                </a:lnTo>
                <a:lnTo>
                  <a:pt x="938402" y="304292"/>
                </a:lnTo>
                <a:lnTo>
                  <a:pt x="960374" y="347726"/>
                </a:lnTo>
                <a:lnTo>
                  <a:pt x="978153" y="392557"/>
                </a:lnTo>
                <a:lnTo>
                  <a:pt x="991235" y="438404"/>
                </a:lnTo>
                <a:lnTo>
                  <a:pt x="999363" y="484886"/>
                </a:lnTo>
                <a:lnTo>
                  <a:pt x="1002029" y="531622"/>
                </a:lnTo>
                <a:lnTo>
                  <a:pt x="1001267" y="554863"/>
                </a:lnTo>
                <a:lnTo>
                  <a:pt x="995807" y="601599"/>
                </a:lnTo>
                <a:lnTo>
                  <a:pt x="985138" y="647700"/>
                </a:lnTo>
                <a:lnTo>
                  <a:pt x="969645" y="693039"/>
                </a:lnTo>
                <a:lnTo>
                  <a:pt x="949705" y="737235"/>
                </a:lnTo>
                <a:lnTo>
                  <a:pt x="925576" y="779653"/>
                </a:lnTo>
                <a:lnTo>
                  <a:pt x="897763" y="820293"/>
                </a:lnTo>
                <a:lnTo>
                  <a:pt x="866394" y="858520"/>
                </a:lnTo>
                <a:lnTo>
                  <a:pt x="832103" y="893826"/>
                </a:lnTo>
                <a:lnTo>
                  <a:pt x="795147" y="926211"/>
                </a:lnTo>
                <a:lnTo>
                  <a:pt x="755776" y="955040"/>
                </a:lnTo>
                <a:lnTo>
                  <a:pt x="714628" y="979805"/>
                </a:lnTo>
                <a:lnTo>
                  <a:pt x="671957" y="1000379"/>
                </a:lnTo>
                <a:lnTo>
                  <a:pt x="628014" y="1016254"/>
                </a:lnTo>
                <a:lnTo>
                  <a:pt x="583438" y="1027049"/>
                </a:lnTo>
                <a:lnTo>
                  <a:pt x="538479" y="1032764"/>
                </a:lnTo>
                <a:lnTo>
                  <a:pt x="515874" y="1033399"/>
                </a:lnTo>
                <a:lnTo>
                  <a:pt x="666880" y="1033399"/>
                </a:lnTo>
                <a:lnTo>
                  <a:pt x="706627" y="1016381"/>
                </a:lnTo>
                <a:lnTo>
                  <a:pt x="750951" y="992378"/>
                </a:lnTo>
                <a:lnTo>
                  <a:pt x="793241" y="964057"/>
                </a:lnTo>
                <a:lnTo>
                  <a:pt x="833374" y="931926"/>
                </a:lnTo>
                <a:lnTo>
                  <a:pt x="870838" y="896366"/>
                </a:lnTo>
                <a:lnTo>
                  <a:pt x="905255" y="857631"/>
                </a:lnTo>
                <a:lnTo>
                  <a:pt x="936371" y="816229"/>
                </a:lnTo>
                <a:lnTo>
                  <a:pt x="963676" y="772287"/>
                </a:lnTo>
                <a:lnTo>
                  <a:pt x="986916" y="726567"/>
                </a:lnTo>
                <a:lnTo>
                  <a:pt x="1005586" y="679196"/>
                </a:lnTo>
                <a:lnTo>
                  <a:pt x="1019428" y="630428"/>
                </a:lnTo>
                <a:lnTo>
                  <a:pt x="1028064" y="580771"/>
                </a:lnTo>
                <a:lnTo>
                  <a:pt x="1030986" y="530733"/>
                </a:lnTo>
                <a:lnTo>
                  <a:pt x="1030224" y="505714"/>
                </a:lnTo>
                <a:lnTo>
                  <a:pt x="1024254" y="455803"/>
                </a:lnTo>
                <a:lnTo>
                  <a:pt x="1012951" y="406781"/>
                </a:lnTo>
                <a:lnTo>
                  <a:pt x="996441" y="358775"/>
                </a:lnTo>
                <a:lnTo>
                  <a:pt x="975360" y="312166"/>
                </a:lnTo>
                <a:lnTo>
                  <a:pt x="949960" y="267208"/>
                </a:lnTo>
                <a:lnTo>
                  <a:pt x="920623" y="224662"/>
                </a:lnTo>
                <a:lnTo>
                  <a:pt x="887729" y="184658"/>
                </a:lnTo>
                <a:lnTo>
                  <a:pt x="851788" y="147447"/>
                </a:lnTo>
                <a:lnTo>
                  <a:pt x="812800" y="113537"/>
                </a:lnTo>
                <a:lnTo>
                  <a:pt x="771398" y="83312"/>
                </a:lnTo>
                <a:lnTo>
                  <a:pt x="727837" y="57023"/>
                </a:lnTo>
                <a:lnTo>
                  <a:pt x="682498" y="35306"/>
                </a:lnTo>
                <a:lnTo>
                  <a:pt x="666220" y="28956"/>
                </a:lnTo>
                <a:close/>
              </a:path>
              <a:path w="1031239" h="1062354">
                <a:moveTo>
                  <a:pt x="16128" y="735203"/>
                </a:moveTo>
                <a:lnTo>
                  <a:pt x="7365" y="896874"/>
                </a:lnTo>
                <a:lnTo>
                  <a:pt x="62271" y="872990"/>
                </a:lnTo>
                <a:lnTo>
                  <a:pt x="55752" y="862330"/>
                </a:lnTo>
                <a:lnTo>
                  <a:pt x="80390" y="847090"/>
                </a:lnTo>
                <a:lnTo>
                  <a:pt x="121814" y="847090"/>
                </a:lnTo>
                <a:lnTo>
                  <a:pt x="140208" y="839089"/>
                </a:lnTo>
                <a:lnTo>
                  <a:pt x="16128" y="735203"/>
                </a:lnTo>
                <a:close/>
              </a:path>
              <a:path w="1031239" h="1062354">
                <a:moveTo>
                  <a:pt x="80390" y="847090"/>
                </a:moveTo>
                <a:lnTo>
                  <a:pt x="55752" y="862330"/>
                </a:lnTo>
                <a:lnTo>
                  <a:pt x="62271" y="872990"/>
                </a:lnTo>
                <a:lnTo>
                  <a:pt x="89157" y="861295"/>
                </a:lnTo>
                <a:lnTo>
                  <a:pt x="80390" y="847090"/>
                </a:lnTo>
                <a:close/>
              </a:path>
              <a:path w="1031239" h="1062354">
                <a:moveTo>
                  <a:pt x="92075" y="866775"/>
                </a:moveTo>
                <a:lnTo>
                  <a:pt x="94107" y="869315"/>
                </a:lnTo>
                <a:lnTo>
                  <a:pt x="93351" y="868091"/>
                </a:lnTo>
                <a:lnTo>
                  <a:pt x="92075" y="866775"/>
                </a:lnTo>
                <a:close/>
              </a:path>
              <a:path w="1031239" h="1062354">
                <a:moveTo>
                  <a:pt x="93351" y="868091"/>
                </a:moveTo>
                <a:lnTo>
                  <a:pt x="94107" y="869315"/>
                </a:lnTo>
                <a:lnTo>
                  <a:pt x="94538" y="869315"/>
                </a:lnTo>
                <a:lnTo>
                  <a:pt x="93351" y="868091"/>
                </a:lnTo>
                <a:close/>
              </a:path>
              <a:path w="1031239" h="1062354">
                <a:moveTo>
                  <a:pt x="92539" y="866775"/>
                </a:moveTo>
                <a:lnTo>
                  <a:pt x="92075" y="866775"/>
                </a:lnTo>
                <a:lnTo>
                  <a:pt x="93351" y="868091"/>
                </a:lnTo>
                <a:lnTo>
                  <a:pt x="92539" y="866775"/>
                </a:lnTo>
                <a:close/>
              </a:path>
              <a:path w="1031239" h="1062354">
                <a:moveTo>
                  <a:pt x="121814" y="847090"/>
                </a:moveTo>
                <a:lnTo>
                  <a:pt x="80390" y="847090"/>
                </a:lnTo>
                <a:lnTo>
                  <a:pt x="89157" y="861295"/>
                </a:lnTo>
                <a:lnTo>
                  <a:pt x="121814" y="847090"/>
                </a:lnTo>
                <a:close/>
              </a:path>
              <a:path w="1031239" h="1062354">
                <a:moveTo>
                  <a:pt x="515238" y="0"/>
                </a:moveTo>
                <a:lnTo>
                  <a:pt x="467233" y="1778"/>
                </a:lnTo>
                <a:lnTo>
                  <a:pt x="419735" y="7239"/>
                </a:lnTo>
                <a:lnTo>
                  <a:pt x="372872" y="15748"/>
                </a:lnTo>
                <a:lnTo>
                  <a:pt x="327278" y="27432"/>
                </a:lnTo>
                <a:lnTo>
                  <a:pt x="283210" y="42037"/>
                </a:lnTo>
                <a:lnTo>
                  <a:pt x="240791" y="59055"/>
                </a:lnTo>
                <a:lnTo>
                  <a:pt x="200660" y="78486"/>
                </a:lnTo>
                <a:lnTo>
                  <a:pt x="163195" y="100076"/>
                </a:lnTo>
                <a:lnTo>
                  <a:pt x="128524" y="123571"/>
                </a:lnTo>
                <a:lnTo>
                  <a:pt x="97154" y="148844"/>
                </a:lnTo>
                <a:lnTo>
                  <a:pt x="69341" y="175768"/>
                </a:lnTo>
                <a:lnTo>
                  <a:pt x="35433" y="218694"/>
                </a:lnTo>
                <a:lnTo>
                  <a:pt x="11937" y="264287"/>
                </a:lnTo>
                <a:lnTo>
                  <a:pt x="762" y="311785"/>
                </a:lnTo>
                <a:lnTo>
                  <a:pt x="0" y="326390"/>
                </a:lnTo>
                <a:lnTo>
                  <a:pt x="28955" y="327914"/>
                </a:lnTo>
                <a:lnTo>
                  <a:pt x="29717" y="313182"/>
                </a:lnTo>
                <a:lnTo>
                  <a:pt x="31623" y="299974"/>
                </a:lnTo>
                <a:lnTo>
                  <a:pt x="45212" y="260223"/>
                </a:lnTo>
                <a:lnTo>
                  <a:pt x="69341" y="220726"/>
                </a:lnTo>
                <a:lnTo>
                  <a:pt x="103377" y="182499"/>
                </a:lnTo>
                <a:lnTo>
                  <a:pt x="146176" y="146431"/>
                </a:lnTo>
                <a:lnTo>
                  <a:pt x="178942" y="124333"/>
                </a:lnTo>
                <a:lnTo>
                  <a:pt x="214629" y="103759"/>
                </a:lnTo>
                <a:lnTo>
                  <a:pt x="252984" y="85344"/>
                </a:lnTo>
                <a:lnTo>
                  <a:pt x="293497" y="69087"/>
                </a:lnTo>
                <a:lnTo>
                  <a:pt x="335788" y="55118"/>
                </a:lnTo>
                <a:lnTo>
                  <a:pt x="379602" y="43942"/>
                </a:lnTo>
                <a:lnTo>
                  <a:pt x="424434" y="35814"/>
                </a:lnTo>
                <a:lnTo>
                  <a:pt x="470026" y="30734"/>
                </a:lnTo>
                <a:lnTo>
                  <a:pt x="515747" y="28956"/>
                </a:lnTo>
                <a:lnTo>
                  <a:pt x="666220" y="28956"/>
                </a:lnTo>
                <a:lnTo>
                  <a:pt x="659384" y="26289"/>
                </a:lnTo>
                <a:lnTo>
                  <a:pt x="612013" y="11937"/>
                </a:lnTo>
                <a:lnTo>
                  <a:pt x="563752" y="2921"/>
                </a:lnTo>
                <a:lnTo>
                  <a:pt x="539369" y="762"/>
                </a:lnTo>
                <a:lnTo>
                  <a:pt x="5152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037" y="4725161"/>
            <a:ext cx="8001000" cy="131572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void message()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196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printf("This is a recursive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function.\n“);</a:t>
            </a:r>
            <a:endParaRPr sz="1600">
              <a:latin typeface="Courier New"/>
              <a:cs typeface="Courier New"/>
            </a:endParaRPr>
          </a:p>
          <a:p>
            <a:pPr marL="19196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message();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2439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 Function</a:t>
            </a:r>
            <a:r>
              <a:rPr spc="-75" dirty="0"/>
              <a:t> </a:t>
            </a:r>
            <a:r>
              <a:rPr dirty="0"/>
              <a:t>fibonacci</a:t>
            </a:r>
          </a:p>
        </p:txBody>
      </p:sp>
      <p:sp>
        <p:nvSpPr>
          <p:cNvPr id="6" name="object 6"/>
          <p:cNvSpPr/>
          <p:nvPr/>
        </p:nvSpPr>
        <p:spPr>
          <a:xfrm>
            <a:off x="240791" y="2350007"/>
            <a:ext cx="8580120" cy="3636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217" y="1583182"/>
            <a:ext cx="6878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the Fibonacci sequence 1, 1, 2,3, 5, 8, 13, 21,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34,………….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101595" y="1392936"/>
            <a:ext cx="4846320" cy="484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0670" y="570357"/>
            <a:ext cx="3108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Trace</a:t>
            </a:r>
            <a:r>
              <a:rPr sz="3600" spc="-40" dirty="0"/>
              <a:t> </a:t>
            </a:r>
            <a:r>
              <a:rPr sz="3600" spc="-5" dirty="0"/>
              <a:t>fibonacci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6666" y="2134361"/>
            <a:ext cx="8387332" cy="4723637"/>
            <a:chOff x="756666" y="2134361"/>
            <a:chExt cx="8387332" cy="4723637"/>
          </a:xfrm>
        </p:grpSpPr>
        <p:sp>
          <p:nvSpPr>
            <p:cNvPr id="3" name="object 3"/>
            <p:cNvSpPr/>
            <p:nvPr/>
          </p:nvSpPr>
          <p:spPr>
            <a:xfrm>
              <a:off x="8388095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6666" y="2134361"/>
              <a:ext cx="7920355" cy="4246245"/>
            </a:xfrm>
            <a:custGeom>
              <a:avLst/>
              <a:gdLst/>
              <a:ahLst/>
              <a:cxnLst/>
              <a:rect l="l" t="t" r="r" b="b"/>
              <a:pathLst>
                <a:path w="7920355" h="4246245">
                  <a:moveTo>
                    <a:pt x="7920228" y="0"/>
                  </a:moveTo>
                  <a:lnTo>
                    <a:pt x="0" y="0"/>
                  </a:lnTo>
                  <a:lnTo>
                    <a:pt x="0" y="4245864"/>
                  </a:lnTo>
                  <a:lnTo>
                    <a:pt x="7920228" y="4245864"/>
                  </a:lnTo>
                  <a:lnTo>
                    <a:pt x="7920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666" y="2134361"/>
              <a:ext cx="7920355" cy="4246245"/>
            </a:xfrm>
            <a:custGeom>
              <a:avLst/>
              <a:gdLst/>
              <a:ahLst/>
              <a:cxnLst/>
              <a:rect l="l" t="t" r="r" b="b"/>
              <a:pathLst>
                <a:path w="7920355" h="4246245">
                  <a:moveTo>
                    <a:pt x="0" y="4245864"/>
                  </a:moveTo>
                  <a:lnTo>
                    <a:pt x="7920228" y="4245864"/>
                  </a:lnTo>
                  <a:lnTo>
                    <a:pt x="7920228" y="0"/>
                  </a:lnTo>
                  <a:lnTo>
                    <a:pt x="0" y="0"/>
                  </a:lnTo>
                  <a:lnTo>
                    <a:pt x="0" y="4245864"/>
                  </a:lnTo>
                  <a:close/>
                </a:path>
              </a:pathLst>
            </a:custGeom>
            <a:ln w="25908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79777" y="1019302"/>
            <a:ext cx="73031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What is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output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following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statements.</a:t>
            </a:r>
            <a:endParaRPr sz="2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Try each statement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separately.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5702" y="2984372"/>
            <a:ext cx="1034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s=&amp;s[0]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344" y="2161159"/>
            <a:ext cx="277685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588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#include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&lt;stdio.h&gt;  int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main()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54000" marR="47561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char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s[10]="hello";  char </a:t>
            </a:r>
            <a:r>
              <a:rPr sz="1800" b="1" spc="-20" dirty="0">
                <a:latin typeface="Arial"/>
                <a:cs typeface="Arial"/>
              </a:rPr>
              <a:t>*v;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v=s;</a:t>
            </a:r>
            <a:endParaRPr sz="1800">
              <a:latin typeface="Arial"/>
              <a:cs typeface="Arial"/>
            </a:endParaRPr>
          </a:p>
          <a:p>
            <a:pPr marL="254000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printf("%s",v);// </a:t>
            </a:r>
            <a:r>
              <a:rPr sz="1800" b="1" dirty="0">
                <a:latin typeface="Arial"/>
                <a:cs typeface="Arial"/>
              </a:rPr>
              <a:t>hello  pri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tf</a:t>
            </a:r>
            <a:r>
              <a:rPr sz="1800" b="1" spc="-5" dirty="0">
                <a:latin typeface="Arial"/>
                <a:cs typeface="Arial"/>
              </a:rPr>
              <a:t>("</a:t>
            </a:r>
            <a:r>
              <a:rPr sz="1800" b="1" spc="-25" dirty="0">
                <a:latin typeface="Arial"/>
                <a:cs typeface="Arial"/>
              </a:rPr>
              <a:t>%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"</a:t>
            </a:r>
            <a:r>
              <a:rPr sz="1800" b="1" spc="-5" dirty="0">
                <a:latin typeface="Arial"/>
                <a:cs typeface="Arial"/>
              </a:rPr>
              <a:t>,&amp;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[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]);/</a:t>
            </a:r>
            <a:r>
              <a:rPr sz="1800" b="1" spc="5" dirty="0">
                <a:latin typeface="Arial"/>
                <a:cs typeface="Arial"/>
              </a:rPr>
              <a:t>/</a:t>
            </a:r>
            <a:r>
              <a:rPr sz="1800" b="1" dirty="0">
                <a:latin typeface="Arial"/>
                <a:cs typeface="Arial"/>
              </a:rPr>
              <a:t>ello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printf("%s",&amp;v[2]);//llo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printf("%c",*v);//h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printf("%c",*(v+1));//e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printf("%c",*s);//h</a:t>
            </a:r>
            <a:endParaRPr sz="1800">
              <a:latin typeface="Arial"/>
              <a:cs typeface="Arial"/>
            </a:endParaRPr>
          </a:p>
          <a:p>
            <a:pPr marL="254000" marR="273685" indent="-641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printf("%c",*(s+1));//e  return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71269" y="499948"/>
            <a:ext cx="1112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Recall: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33373" y="1408303"/>
            <a:ext cx="2298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Reverse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1038" y="1408303"/>
            <a:ext cx="1703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Print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5487" y="1924811"/>
            <a:ext cx="3921760" cy="4508500"/>
            <a:chOff x="475487" y="1924811"/>
            <a:chExt cx="3921760" cy="4508500"/>
          </a:xfrm>
        </p:grpSpPr>
        <p:sp>
          <p:nvSpPr>
            <p:cNvPr id="8" name="object 8"/>
            <p:cNvSpPr/>
            <p:nvPr/>
          </p:nvSpPr>
          <p:spPr>
            <a:xfrm>
              <a:off x="475487" y="1924811"/>
              <a:ext cx="3921252" cy="4507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495" y="1988819"/>
              <a:ext cx="3742944" cy="43296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0445" y="1969769"/>
              <a:ext cx="3781425" cy="4368165"/>
            </a:xfrm>
            <a:custGeom>
              <a:avLst/>
              <a:gdLst/>
              <a:ahLst/>
              <a:cxnLst/>
              <a:rect l="l" t="t" r="r" b="b"/>
              <a:pathLst>
                <a:path w="3781425" h="4368165">
                  <a:moveTo>
                    <a:pt x="0" y="4367784"/>
                  </a:moveTo>
                  <a:lnTo>
                    <a:pt x="3781044" y="4367784"/>
                  </a:lnTo>
                  <a:lnTo>
                    <a:pt x="3781044" y="0"/>
                  </a:lnTo>
                  <a:lnTo>
                    <a:pt x="0" y="0"/>
                  </a:lnTo>
                  <a:lnTo>
                    <a:pt x="0" y="436778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084064" y="1851660"/>
            <a:ext cx="3994785" cy="4632960"/>
            <a:chOff x="5084064" y="1851660"/>
            <a:chExt cx="3994785" cy="4632960"/>
          </a:xfrm>
        </p:grpSpPr>
        <p:sp>
          <p:nvSpPr>
            <p:cNvPr id="12" name="object 12"/>
            <p:cNvSpPr/>
            <p:nvPr/>
          </p:nvSpPr>
          <p:spPr>
            <a:xfrm>
              <a:off x="5084064" y="1851660"/>
              <a:ext cx="3994403" cy="46329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48072" y="1915668"/>
              <a:ext cx="3816096" cy="44546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29022" y="1896618"/>
              <a:ext cx="3854450" cy="4493260"/>
            </a:xfrm>
            <a:custGeom>
              <a:avLst/>
              <a:gdLst/>
              <a:ahLst/>
              <a:cxnLst/>
              <a:rect l="l" t="t" r="r" b="b"/>
              <a:pathLst>
                <a:path w="3854450" h="4493260">
                  <a:moveTo>
                    <a:pt x="0" y="4492752"/>
                  </a:moveTo>
                  <a:lnTo>
                    <a:pt x="3854196" y="4492752"/>
                  </a:lnTo>
                  <a:lnTo>
                    <a:pt x="3854196" y="0"/>
                  </a:lnTo>
                  <a:lnTo>
                    <a:pt x="0" y="0"/>
                  </a:lnTo>
                  <a:lnTo>
                    <a:pt x="0" y="44927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778122" y="570357"/>
            <a:ext cx="2137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Print</a:t>
            </a:r>
            <a:r>
              <a:rPr sz="3600" spc="-80" dirty="0"/>
              <a:t> </a:t>
            </a:r>
            <a:r>
              <a:rPr sz="3600" dirty="0"/>
              <a:t>Hello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101595" y="1392936"/>
            <a:ext cx="4846320" cy="484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0670" y="570357"/>
            <a:ext cx="341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Trace </a:t>
            </a:r>
            <a:r>
              <a:rPr sz="3600" dirty="0"/>
              <a:t>Print</a:t>
            </a:r>
            <a:r>
              <a:rPr sz="3600" spc="-45" dirty="0"/>
              <a:t> </a:t>
            </a:r>
            <a:r>
              <a:rPr sz="3600" dirty="0"/>
              <a:t>Hello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057" y="603884"/>
            <a:ext cx="2574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Question?</a:t>
            </a:r>
          </a:p>
        </p:txBody>
      </p:sp>
      <p:sp>
        <p:nvSpPr>
          <p:cNvPr id="6" name="object 6"/>
          <p:cNvSpPr/>
          <p:nvPr/>
        </p:nvSpPr>
        <p:spPr>
          <a:xfrm>
            <a:off x="1620011" y="1557527"/>
            <a:ext cx="5765292" cy="3499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217" y="5238064"/>
            <a:ext cx="809117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“Success is the sum </a:t>
            </a:r>
            <a:r>
              <a:rPr sz="2000" b="1" spc="-5" dirty="0">
                <a:latin typeface="Arial"/>
                <a:cs typeface="Arial"/>
              </a:rPr>
              <a:t>of </a:t>
            </a:r>
            <a:r>
              <a:rPr sz="2000" b="1" dirty="0">
                <a:latin typeface="Arial"/>
                <a:cs typeface="Arial"/>
              </a:rPr>
              <a:t>small efforts, repeated day in and day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out.”</a:t>
            </a:r>
            <a:endParaRPr sz="20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Robert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Collier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92" y="4694171"/>
            <a:ext cx="6995795" cy="8229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15"/>
              </a:spcBef>
            </a:pPr>
            <a:r>
              <a:rPr sz="2500" b="1" i="1" spc="-55" dirty="0">
                <a:solidFill>
                  <a:srgbClr val="FF0000"/>
                </a:solidFill>
                <a:latin typeface="Arial"/>
                <a:cs typeface="Arial"/>
              </a:rPr>
              <a:t>References: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5001895" algn="l"/>
              </a:tabLst>
            </a:pPr>
            <a:r>
              <a:rPr sz="2100" b="1" i="1" spc="-55" dirty="0">
                <a:latin typeface="Arial"/>
                <a:cs typeface="Arial"/>
              </a:rPr>
              <a:t>Problem Solving </a:t>
            </a:r>
            <a:r>
              <a:rPr sz="2100" b="1" i="1" spc="-70" dirty="0">
                <a:latin typeface="Arial"/>
                <a:cs typeface="Arial"/>
              </a:rPr>
              <a:t>&amp; </a:t>
            </a:r>
            <a:r>
              <a:rPr sz="2100" b="1" i="1" spc="-60" dirty="0">
                <a:latin typeface="Arial"/>
                <a:cs typeface="Arial"/>
              </a:rPr>
              <a:t>Program </a:t>
            </a:r>
            <a:r>
              <a:rPr sz="2100" b="1" i="1" spc="-55" dirty="0">
                <a:latin typeface="Arial"/>
                <a:cs typeface="Arial"/>
              </a:rPr>
              <a:t>Design</a:t>
            </a:r>
            <a:r>
              <a:rPr sz="2100" b="1" i="1" spc="114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in</a:t>
            </a:r>
            <a:r>
              <a:rPr sz="2100" b="1" i="1" spc="-20" dirty="0">
                <a:latin typeface="Arial"/>
                <a:cs typeface="Arial"/>
              </a:rPr>
              <a:t> </a:t>
            </a:r>
            <a:r>
              <a:rPr sz="2100" b="1" i="1" spc="-70" dirty="0">
                <a:latin typeface="Arial"/>
                <a:cs typeface="Arial"/>
              </a:rPr>
              <a:t>C	</a:t>
            </a:r>
            <a:r>
              <a:rPr sz="2100" b="1" i="1" spc="-55" dirty="0">
                <a:latin typeface="Arial"/>
                <a:cs typeface="Arial"/>
              </a:rPr>
              <a:t>(main</a:t>
            </a:r>
            <a:r>
              <a:rPr sz="2100" b="1" i="1" spc="-114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reference)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5411" y="547116"/>
            <a:ext cx="3528060" cy="417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0964" y="599059"/>
            <a:ext cx="71100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3485" marR="5080" indent="-247142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Splitting a Problem into Smaller  Problems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251459" y="2042160"/>
            <a:ext cx="8770620" cy="1674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4221860"/>
            <a:ext cx="7687309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9085" marR="193040" indent="-287020">
              <a:lnSpc>
                <a:spcPts val="1939"/>
              </a:lnSpc>
              <a:spcBef>
                <a:spcPts val="34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Assume that </a:t>
            </a:r>
            <a:r>
              <a:rPr sz="1800" spc="-5" dirty="0">
                <a:latin typeface="Arial"/>
                <a:cs typeface="Arial"/>
              </a:rPr>
              <a:t>the problem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size 1 can be solved easily </a:t>
            </a:r>
            <a:r>
              <a:rPr sz="1800" dirty="0">
                <a:latin typeface="Arial"/>
                <a:cs typeface="Arial"/>
              </a:rPr>
              <a:t>(i.e., the </a:t>
            </a:r>
            <a:r>
              <a:rPr sz="1800" spc="-5" dirty="0">
                <a:latin typeface="Arial"/>
                <a:cs typeface="Arial"/>
              </a:rPr>
              <a:t>simple  </a:t>
            </a:r>
            <a:r>
              <a:rPr sz="1800" dirty="0">
                <a:latin typeface="Arial"/>
                <a:cs typeface="Arial"/>
              </a:rPr>
              <a:t>case).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ts val="1939"/>
              </a:lnSpc>
              <a:spcBef>
                <a:spcPts val="1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recursively split the problem into a problem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size 1 and another  problem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size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n-1.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0964" y="471627"/>
            <a:ext cx="7112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Splitting a Problem into</a:t>
            </a:r>
            <a:r>
              <a:rPr sz="4000" spc="40" dirty="0"/>
              <a:t> </a:t>
            </a:r>
            <a:r>
              <a:rPr sz="4000" spc="-5" dirty="0"/>
              <a:t>Smaller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29590" y="1844802"/>
            <a:ext cx="376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600" algn="l"/>
                <a:tab pos="2108200" algn="l"/>
              </a:tabLst>
            </a:pPr>
            <a:r>
              <a:rPr sz="1800" b="1" dirty="0">
                <a:latin typeface="Arial"/>
                <a:cs typeface="Arial"/>
              </a:rPr>
              <a:t>Let	</a:t>
            </a:r>
            <a:r>
              <a:rPr sz="1800" b="1" spc="-5" dirty="0">
                <a:latin typeface="Arial"/>
                <a:cs typeface="Arial"/>
              </a:rPr>
              <a:t>f(x)=f(x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-1)+3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,	</a:t>
            </a:r>
            <a:r>
              <a:rPr sz="1800" b="1" spc="-5" dirty="0">
                <a:latin typeface="Arial"/>
                <a:cs typeface="Arial"/>
              </a:rPr>
              <a:t>f(0)=4 </a:t>
            </a:r>
            <a:r>
              <a:rPr sz="1800" b="1" dirty="0">
                <a:latin typeface="Arial"/>
                <a:cs typeface="Arial"/>
              </a:rPr>
              <a:t>, find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f(7)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90" y="2338578"/>
            <a:ext cx="298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z="1800" b="1" spc="-5" dirty="0">
                <a:latin typeface="Arial"/>
                <a:cs typeface="Arial"/>
              </a:rPr>
              <a:t>f(7)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f(7-1)+3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f(7)=f(6)+3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2973" y="2338578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f(7)=22+2=25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590" y="2832608"/>
            <a:ext cx="298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z="1800" b="1" spc="-5" dirty="0">
                <a:latin typeface="Arial"/>
                <a:cs typeface="Arial"/>
              </a:rPr>
              <a:t>f(6)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f(6-1)+3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f(6)=f(5)+3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2973" y="2832608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f(6)=19+3=22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90" y="3326384"/>
            <a:ext cx="298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z="1800" b="1" spc="-5" dirty="0">
                <a:latin typeface="Arial"/>
                <a:cs typeface="Arial"/>
              </a:rPr>
              <a:t>f(5)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f(5-1)+3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f(5)=f(4)+3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2973" y="3326384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f(5)=16+3=19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590" y="3819855"/>
            <a:ext cx="2981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z="1800" b="1" spc="-5" dirty="0">
                <a:latin typeface="Arial"/>
                <a:cs typeface="Arial"/>
              </a:rPr>
              <a:t>f(4)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f(4-1)+3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f(4)=f(3)+3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2973" y="3819855"/>
            <a:ext cx="1415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f(4)=13+3=16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590" y="4314190"/>
            <a:ext cx="298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z="1800" b="1" spc="-5" dirty="0">
                <a:latin typeface="Arial"/>
                <a:cs typeface="Arial"/>
              </a:rPr>
              <a:t>f(3)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f(3-1)+3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f(3)=f(2)+3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2973" y="4314190"/>
            <a:ext cx="141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f(3)=10+3=13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590" y="4807966"/>
            <a:ext cx="298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z="1800" b="1" spc="-5" dirty="0">
                <a:latin typeface="Arial"/>
                <a:cs typeface="Arial"/>
              </a:rPr>
              <a:t>f(2)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f(2-1)+3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f(2)=f(1)+3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2973" y="4807966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f(2)=7+3=10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590" y="5302122"/>
            <a:ext cx="298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z="1800" b="1" spc="-5" dirty="0">
                <a:latin typeface="Arial"/>
                <a:cs typeface="Arial"/>
              </a:rPr>
              <a:t>f(1)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f(1-1)+3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f(1)=f(0)+3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2973" y="5302122"/>
            <a:ext cx="116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f(1)=4+3=7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3453" y="5795873"/>
            <a:ext cx="64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f(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)=</a:t>
            </a: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46320" y="2212848"/>
            <a:ext cx="2760345" cy="4013200"/>
            <a:chOff x="4846320" y="2212848"/>
            <a:chExt cx="2760345" cy="4013200"/>
          </a:xfrm>
        </p:grpSpPr>
        <p:sp>
          <p:nvSpPr>
            <p:cNvPr id="23" name="object 23"/>
            <p:cNvSpPr/>
            <p:nvPr/>
          </p:nvSpPr>
          <p:spPr>
            <a:xfrm>
              <a:off x="4846320" y="2212848"/>
              <a:ext cx="310959" cy="40126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43983" y="2350770"/>
              <a:ext cx="120650" cy="3816350"/>
            </a:xfrm>
            <a:custGeom>
              <a:avLst/>
              <a:gdLst/>
              <a:ahLst/>
              <a:cxnLst/>
              <a:rect l="l" t="t" r="r" b="b"/>
              <a:pathLst>
                <a:path w="120650" h="3816350">
                  <a:moveTo>
                    <a:pt x="60070" y="51289"/>
                  </a:moveTo>
                  <a:lnTo>
                    <a:pt x="47116" y="73496"/>
                  </a:lnTo>
                  <a:lnTo>
                    <a:pt x="47116" y="3816350"/>
                  </a:lnTo>
                  <a:lnTo>
                    <a:pt x="73025" y="3816350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120650" h="3816350">
                  <a:moveTo>
                    <a:pt x="60070" y="0"/>
                  </a:moveTo>
                  <a:lnTo>
                    <a:pt x="0" y="102996"/>
                  </a:lnTo>
                  <a:lnTo>
                    <a:pt x="2031" y="110997"/>
                  </a:lnTo>
                  <a:lnTo>
                    <a:pt x="8254" y="114553"/>
                  </a:lnTo>
                  <a:lnTo>
                    <a:pt x="14350" y="118109"/>
                  </a:lnTo>
                  <a:lnTo>
                    <a:pt x="22351" y="116077"/>
                  </a:lnTo>
                  <a:lnTo>
                    <a:pt x="25907" y="109854"/>
                  </a:lnTo>
                  <a:lnTo>
                    <a:pt x="47116" y="73496"/>
                  </a:lnTo>
                  <a:lnTo>
                    <a:pt x="47116" y="25653"/>
                  </a:lnTo>
                  <a:lnTo>
                    <a:pt x="75033" y="25653"/>
                  </a:lnTo>
                  <a:lnTo>
                    <a:pt x="60070" y="0"/>
                  </a:lnTo>
                  <a:close/>
                </a:path>
                <a:path w="120650" h="3816350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3" y="109854"/>
                  </a:lnTo>
                  <a:lnTo>
                    <a:pt x="97789" y="116077"/>
                  </a:lnTo>
                  <a:lnTo>
                    <a:pt x="105790" y="118109"/>
                  </a:lnTo>
                  <a:lnTo>
                    <a:pt x="111887" y="114553"/>
                  </a:lnTo>
                  <a:lnTo>
                    <a:pt x="118109" y="110997"/>
                  </a:lnTo>
                  <a:lnTo>
                    <a:pt x="120141" y="102996"/>
                  </a:lnTo>
                  <a:lnTo>
                    <a:pt x="75033" y="25653"/>
                  </a:lnTo>
                  <a:close/>
                </a:path>
                <a:path w="120650" h="3816350">
                  <a:moveTo>
                    <a:pt x="73025" y="25653"/>
                  </a:moveTo>
                  <a:lnTo>
                    <a:pt x="47116" y="25653"/>
                  </a:lnTo>
                  <a:lnTo>
                    <a:pt x="47116" y="73496"/>
                  </a:lnTo>
                  <a:lnTo>
                    <a:pt x="60070" y="51289"/>
                  </a:lnTo>
                  <a:lnTo>
                    <a:pt x="48894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3816350">
                  <a:moveTo>
                    <a:pt x="73025" y="32130"/>
                  </a:moveTo>
                  <a:lnTo>
                    <a:pt x="71246" y="32130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3816350">
                  <a:moveTo>
                    <a:pt x="71246" y="32130"/>
                  </a:moveTo>
                  <a:lnTo>
                    <a:pt x="48894" y="32130"/>
                  </a:lnTo>
                  <a:lnTo>
                    <a:pt x="60070" y="51289"/>
                  </a:lnTo>
                  <a:lnTo>
                    <a:pt x="71246" y="3213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32426" y="5732526"/>
              <a:ext cx="1801495" cy="434340"/>
            </a:xfrm>
            <a:custGeom>
              <a:avLst/>
              <a:gdLst/>
              <a:ahLst/>
              <a:cxnLst/>
              <a:rect l="l" t="t" r="r" b="b"/>
              <a:pathLst>
                <a:path w="1801495" h="434339">
                  <a:moveTo>
                    <a:pt x="0" y="217170"/>
                  </a:moveTo>
                  <a:lnTo>
                    <a:pt x="26174" y="164981"/>
                  </a:lnTo>
                  <a:lnTo>
                    <a:pt x="70776" y="132638"/>
                  </a:lnTo>
                  <a:lnTo>
                    <a:pt x="134937" y="102774"/>
                  </a:lnTo>
                  <a:lnTo>
                    <a:pt x="173772" y="88912"/>
                  </a:lnTo>
                  <a:lnTo>
                    <a:pt x="216802" y="75838"/>
                  </a:lnTo>
                  <a:lnTo>
                    <a:pt x="263794" y="63607"/>
                  </a:lnTo>
                  <a:lnTo>
                    <a:pt x="314518" y="52276"/>
                  </a:lnTo>
                  <a:lnTo>
                    <a:pt x="368740" y="41901"/>
                  </a:lnTo>
                  <a:lnTo>
                    <a:pt x="426231" y="32537"/>
                  </a:lnTo>
                  <a:lnTo>
                    <a:pt x="486756" y="24240"/>
                  </a:lnTo>
                  <a:lnTo>
                    <a:pt x="550086" y="17066"/>
                  </a:lnTo>
                  <a:lnTo>
                    <a:pt x="615988" y="11071"/>
                  </a:lnTo>
                  <a:lnTo>
                    <a:pt x="684231" y="6311"/>
                  </a:lnTo>
                  <a:lnTo>
                    <a:pt x="754582" y="2842"/>
                  </a:lnTo>
                  <a:lnTo>
                    <a:pt x="826810" y="719"/>
                  </a:lnTo>
                  <a:lnTo>
                    <a:pt x="900684" y="0"/>
                  </a:lnTo>
                  <a:lnTo>
                    <a:pt x="974557" y="719"/>
                  </a:lnTo>
                  <a:lnTo>
                    <a:pt x="1046785" y="2842"/>
                  </a:lnTo>
                  <a:lnTo>
                    <a:pt x="1117136" y="6311"/>
                  </a:lnTo>
                  <a:lnTo>
                    <a:pt x="1185379" y="11071"/>
                  </a:lnTo>
                  <a:lnTo>
                    <a:pt x="1251281" y="17066"/>
                  </a:lnTo>
                  <a:lnTo>
                    <a:pt x="1314611" y="24240"/>
                  </a:lnTo>
                  <a:lnTo>
                    <a:pt x="1375136" y="32537"/>
                  </a:lnTo>
                  <a:lnTo>
                    <a:pt x="1432627" y="41901"/>
                  </a:lnTo>
                  <a:lnTo>
                    <a:pt x="1486849" y="52276"/>
                  </a:lnTo>
                  <a:lnTo>
                    <a:pt x="1537573" y="63607"/>
                  </a:lnTo>
                  <a:lnTo>
                    <a:pt x="1584565" y="75838"/>
                  </a:lnTo>
                  <a:lnTo>
                    <a:pt x="1627595" y="88912"/>
                  </a:lnTo>
                  <a:lnTo>
                    <a:pt x="1666430" y="102774"/>
                  </a:lnTo>
                  <a:lnTo>
                    <a:pt x="1730591" y="132638"/>
                  </a:lnTo>
                  <a:lnTo>
                    <a:pt x="1775193" y="164981"/>
                  </a:lnTo>
                  <a:lnTo>
                    <a:pt x="1798382" y="199358"/>
                  </a:lnTo>
                  <a:lnTo>
                    <a:pt x="1801368" y="217170"/>
                  </a:lnTo>
                  <a:lnTo>
                    <a:pt x="1798382" y="234981"/>
                  </a:lnTo>
                  <a:lnTo>
                    <a:pt x="1775193" y="269358"/>
                  </a:lnTo>
                  <a:lnTo>
                    <a:pt x="1730591" y="301701"/>
                  </a:lnTo>
                  <a:lnTo>
                    <a:pt x="1666430" y="331565"/>
                  </a:lnTo>
                  <a:lnTo>
                    <a:pt x="1627595" y="345427"/>
                  </a:lnTo>
                  <a:lnTo>
                    <a:pt x="1584565" y="358501"/>
                  </a:lnTo>
                  <a:lnTo>
                    <a:pt x="1537573" y="370732"/>
                  </a:lnTo>
                  <a:lnTo>
                    <a:pt x="1486849" y="382063"/>
                  </a:lnTo>
                  <a:lnTo>
                    <a:pt x="1432627" y="392438"/>
                  </a:lnTo>
                  <a:lnTo>
                    <a:pt x="1375136" y="401802"/>
                  </a:lnTo>
                  <a:lnTo>
                    <a:pt x="1314611" y="410099"/>
                  </a:lnTo>
                  <a:lnTo>
                    <a:pt x="1251281" y="417273"/>
                  </a:lnTo>
                  <a:lnTo>
                    <a:pt x="1185379" y="423268"/>
                  </a:lnTo>
                  <a:lnTo>
                    <a:pt x="1117136" y="428028"/>
                  </a:lnTo>
                  <a:lnTo>
                    <a:pt x="1046785" y="431497"/>
                  </a:lnTo>
                  <a:lnTo>
                    <a:pt x="974557" y="433620"/>
                  </a:lnTo>
                  <a:lnTo>
                    <a:pt x="900684" y="434340"/>
                  </a:lnTo>
                  <a:lnTo>
                    <a:pt x="826810" y="433620"/>
                  </a:lnTo>
                  <a:lnTo>
                    <a:pt x="754582" y="431497"/>
                  </a:lnTo>
                  <a:lnTo>
                    <a:pt x="684231" y="428028"/>
                  </a:lnTo>
                  <a:lnTo>
                    <a:pt x="615988" y="423268"/>
                  </a:lnTo>
                  <a:lnTo>
                    <a:pt x="550086" y="417273"/>
                  </a:lnTo>
                  <a:lnTo>
                    <a:pt x="486756" y="410099"/>
                  </a:lnTo>
                  <a:lnTo>
                    <a:pt x="426231" y="401802"/>
                  </a:lnTo>
                  <a:lnTo>
                    <a:pt x="368740" y="392438"/>
                  </a:lnTo>
                  <a:lnTo>
                    <a:pt x="314518" y="382063"/>
                  </a:lnTo>
                  <a:lnTo>
                    <a:pt x="263794" y="370732"/>
                  </a:lnTo>
                  <a:lnTo>
                    <a:pt x="216802" y="358501"/>
                  </a:lnTo>
                  <a:lnTo>
                    <a:pt x="173772" y="345427"/>
                  </a:lnTo>
                  <a:lnTo>
                    <a:pt x="134937" y="331565"/>
                  </a:lnTo>
                  <a:lnTo>
                    <a:pt x="70776" y="301701"/>
                  </a:lnTo>
                  <a:lnTo>
                    <a:pt x="26174" y="269358"/>
                  </a:lnTo>
                  <a:lnTo>
                    <a:pt x="2985" y="234981"/>
                  </a:lnTo>
                  <a:lnTo>
                    <a:pt x="0" y="21717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82740" y="5236464"/>
              <a:ext cx="923569" cy="781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25666" y="5374386"/>
              <a:ext cx="727710" cy="586740"/>
            </a:xfrm>
            <a:custGeom>
              <a:avLst/>
              <a:gdLst/>
              <a:ahLst/>
              <a:cxnLst/>
              <a:rect l="l" t="t" r="r" b="b"/>
              <a:pathLst>
                <a:path w="727709" h="586739">
                  <a:moveTo>
                    <a:pt x="687230" y="32083"/>
                  </a:moveTo>
                  <a:lnTo>
                    <a:pt x="661841" y="35850"/>
                  </a:lnTo>
                  <a:lnTo>
                    <a:pt x="0" y="566153"/>
                  </a:lnTo>
                  <a:lnTo>
                    <a:pt x="16255" y="586371"/>
                  </a:lnTo>
                  <a:lnTo>
                    <a:pt x="677936" y="56173"/>
                  </a:lnTo>
                  <a:lnTo>
                    <a:pt x="687230" y="32083"/>
                  </a:lnTo>
                  <a:close/>
                </a:path>
                <a:path w="727709" h="586739">
                  <a:moveTo>
                    <a:pt x="725032" y="5968"/>
                  </a:moveTo>
                  <a:lnTo>
                    <a:pt x="699134" y="5968"/>
                  </a:lnTo>
                  <a:lnTo>
                    <a:pt x="715390" y="26161"/>
                  </a:lnTo>
                  <a:lnTo>
                    <a:pt x="677936" y="56173"/>
                  </a:lnTo>
                  <a:lnTo>
                    <a:pt x="662812" y="95376"/>
                  </a:lnTo>
                  <a:lnTo>
                    <a:pt x="660273" y="102107"/>
                  </a:lnTo>
                  <a:lnTo>
                    <a:pt x="663575" y="109600"/>
                  </a:lnTo>
                  <a:lnTo>
                    <a:pt x="676909" y="114680"/>
                  </a:lnTo>
                  <a:lnTo>
                    <a:pt x="684529" y="111378"/>
                  </a:lnTo>
                  <a:lnTo>
                    <a:pt x="687069" y="104647"/>
                  </a:lnTo>
                  <a:lnTo>
                    <a:pt x="725032" y="5968"/>
                  </a:lnTo>
                  <a:close/>
                </a:path>
                <a:path w="727709" h="586739">
                  <a:moveTo>
                    <a:pt x="703531" y="11429"/>
                  </a:moveTo>
                  <a:lnTo>
                    <a:pt x="695198" y="11429"/>
                  </a:lnTo>
                  <a:lnTo>
                    <a:pt x="709167" y="28828"/>
                  </a:lnTo>
                  <a:lnTo>
                    <a:pt x="687230" y="32083"/>
                  </a:lnTo>
                  <a:lnTo>
                    <a:pt x="677936" y="56173"/>
                  </a:lnTo>
                  <a:lnTo>
                    <a:pt x="715390" y="26161"/>
                  </a:lnTo>
                  <a:lnTo>
                    <a:pt x="703531" y="11429"/>
                  </a:lnTo>
                  <a:close/>
                </a:path>
                <a:path w="727709" h="586739">
                  <a:moveTo>
                    <a:pt x="727328" y="0"/>
                  </a:moveTo>
                  <a:lnTo>
                    <a:pt x="609218" y="17525"/>
                  </a:lnTo>
                  <a:lnTo>
                    <a:pt x="604392" y="24129"/>
                  </a:lnTo>
                  <a:lnTo>
                    <a:pt x="606425" y="38226"/>
                  </a:lnTo>
                  <a:lnTo>
                    <a:pt x="613028" y="43179"/>
                  </a:lnTo>
                  <a:lnTo>
                    <a:pt x="620140" y="42036"/>
                  </a:lnTo>
                  <a:lnTo>
                    <a:pt x="661841" y="35850"/>
                  </a:lnTo>
                  <a:lnTo>
                    <a:pt x="699134" y="5968"/>
                  </a:lnTo>
                  <a:lnTo>
                    <a:pt x="725032" y="5968"/>
                  </a:lnTo>
                  <a:lnTo>
                    <a:pt x="727328" y="0"/>
                  </a:lnTo>
                  <a:close/>
                </a:path>
                <a:path w="727709" h="586739">
                  <a:moveTo>
                    <a:pt x="699134" y="5968"/>
                  </a:moveTo>
                  <a:lnTo>
                    <a:pt x="661841" y="35850"/>
                  </a:lnTo>
                  <a:lnTo>
                    <a:pt x="687230" y="32083"/>
                  </a:lnTo>
                  <a:lnTo>
                    <a:pt x="695198" y="11429"/>
                  </a:lnTo>
                  <a:lnTo>
                    <a:pt x="703531" y="11429"/>
                  </a:lnTo>
                  <a:lnTo>
                    <a:pt x="699134" y="5968"/>
                  </a:lnTo>
                  <a:close/>
                </a:path>
                <a:path w="727709" h="586739">
                  <a:moveTo>
                    <a:pt x="695198" y="11429"/>
                  </a:moveTo>
                  <a:lnTo>
                    <a:pt x="687230" y="32083"/>
                  </a:lnTo>
                  <a:lnTo>
                    <a:pt x="709167" y="28828"/>
                  </a:lnTo>
                  <a:lnTo>
                    <a:pt x="695198" y="1142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53121" y="4943094"/>
            <a:ext cx="1369060" cy="367665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Base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12335" y="1277111"/>
            <a:ext cx="4861560" cy="928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473" y="431037"/>
            <a:ext cx="4314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Recursive</a:t>
            </a:r>
            <a:r>
              <a:rPr sz="4000" spc="-40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11886" y="3717797"/>
            <a:ext cx="8001000" cy="131381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170"/>
              </a:spcBef>
            </a:pPr>
            <a:r>
              <a:rPr sz="1600" spc="-5" dirty="0">
                <a:latin typeface="Courier New"/>
                <a:cs typeface="Courier New"/>
              </a:rPr>
              <a:t>void message()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19605" marR="9423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printf("This is a recursive </a:t>
            </a:r>
            <a:r>
              <a:rPr sz="1600" dirty="0">
                <a:latin typeface="Courier New"/>
                <a:cs typeface="Courier New"/>
              </a:rPr>
              <a:t>function.\n“);  </a:t>
            </a:r>
            <a:r>
              <a:rPr sz="1600" spc="-5" dirty="0">
                <a:latin typeface="Courier New"/>
                <a:cs typeface="Courier New"/>
              </a:rPr>
              <a:t>message();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2013585"/>
            <a:ext cx="75095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below displays the string "This is a  </a:t>
            </a:r>
            <a:r>
              <a:rPr sz="2800" dirty="0">
                <a:latin typeface="Arial"/>
                <a:cs typeface="Arial"/>
              </a:rPr>
              <a:t>recursive function.\n",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then calls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itself.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09104" y="6309359"/>
            <a:ext cx="1835150" cy="548640"/>
            <a:chOff x="7309104" y="6309359"/>
            <a:chExt cx="1835150" cy="548640"/>
          </a:xfrm>
        </p:grpSpPr>
        <p:sp>
          <p:nvSpPr>
            <p:cNvPr id="3" name="object 3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7989" y="817829"/>
            <a:ext cx="4748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spc="-75" dirty="0"/>
              <a:t> </a:t>
            </a:r>
            <a:r>
              <a:rPr dirty="0"/>
              <a:t>Problem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2002663"/>
            <a:ext cx="715962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702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function </a:t>
            </a:r>
            <a:r>
              <a:rPr sz="3200" dirty="0">
                <a:latin typeface="Arial"/>
                <a:cs typeface="Arial"/>
              </a:rPr>
              <a:t>is like </a:t>
            </a:r>
            <a:r>
              <a:rPr sz="3200" spc="-10" dirty="0">
                <a:latin typeface="Arial"/>
                <a:cs typeface="Arial"/>
              </a:rPr>
              <a:t>an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infinite loop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because there is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no code to stop</a:t>
            </a:r>
            <a:r>
              <a:rPr sz="3200" b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it  from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 repeating.</a:t>
            </a:r>
            <a:endParaRPr sz="32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Like a </a:t>
            </a:r>
            <a:r>
              <a:rPr sz="3200" spc="-5" dirty="0">
                <a:latin typeface="Arial"/>
                <a:cs typeface="Arial"/>
              </a:rPr>
              <a:t>loop, </a:t>
            </a:r>
            <a:r>
              <a:rPr sz="3200" dirty="0">
                <a:latin typeface="Arial"/>
                <a:cs typeface="Arial"/>
              </a:rPr>
              <a:t>a recursive </a:t>
            </a:r>
            <a:r>
              <a:rPr sz="3200" spc="-5" dirty="0">
                <a:latin typeface="Arial"/>
                <a:cs typeface="Arial"/>
              </a:rPr>
              <a:t>function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must  have some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algorithm to control the 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times it</a:t>
            </a:r>
            <a:r>
              <a:rPr sz="32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repeats.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09104" y="6309359"/>
            <a:ext cx="1835150" cy="548640"/>
            <a:chOff x="7309104" y="6309359"/>
            <a:chExt cx="1835150" cy="548640"/>
          </a:xfrm>
        </p:grpSpPr>
        <p:sp>
          <p:nvSpPr>
            <p:cNvPr id="3" name="object 3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0221" y="805129"/>
            <a:ext cx="2544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613408"/>
            <a:ext cx="83146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Like a loop, a recursive function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have some algorithm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control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times </a:t>
            </a:r>
            <a:r>
              <a:rPr sz="2400" spc="-10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repeats. </a:t>
            </a:r>
            <a:r>
              <a:rPr sz="2400" spc="-5" dirty="0">
                <a:latin typeface="Arial"/>
                <a:cs typeface="Arial"/>
              </a:rPr>
              <a:t>Shown below is a  modification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Courier New"/>
                <a:cs typeface="Courier New"/>
              </a:rPr>
              <a:t>message </a:t>
            </a:r>
            <a:r>
              <a:rPr sz="2400" spc="-5" dirty="0">
                <a:latin typeface="Arial"/>
                <a:cs typeface="Arial"/>
              </a:rPr>
              <a:t>function.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passes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integer  argument, which holds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times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 is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call</a:t>
            </a:r>
            <a:r>
              <a:rPr sz="2400" dirty="0">
                <a:latin typeface="Arial"/>
                <a:cs typeface="Arial"/>
              </a:rPr>
              <a:t> itself.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761" y="3874770"/>
            <a:ext cx="8610600" cy="229235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void message(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times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if (times &gt;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196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printf("This is a recursive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function.\n“);</a:t>
            </a:r>
            <a:endParaRPr sz="1600">
              <a:latin typeface="Courier New"/>
              <a:cs typeface="Courier New"/>
            </a:endParaRPr>
          </a:p>
          <a:p>
            <a:pPr marL="19196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message(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times -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09104" y="6309359"/>
            <a:ext cx="1835150" cy="548640"/>
            <a:chOff x="7309104" y="6309359"/>
            <a:chExt cx="1835150" cy="548640"/>
          </a:xfrm>
        </p:grpSpPr>
        <p:sp>
          <p:nvSpPr>
            <p:cNvPr id="3" name="object 3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6421" y="505459"/>
            <a:ext cx="2544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</a:t>
            </a:r>
            <a:r>
              <a:rPr spc="5" dirty="0"/>
              <a:t>i</a:t>
            </a:r>
            <a:r>
              <a:rPr dirty="0"/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1368135"/>
            <a:ext cx="7610475" cy="35934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function contains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32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if/else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statement that controls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32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repetition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1400"/>
              </a:lnSpc>
              <a:spcBef>
                <a:spcPts val="5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As long </a:t>
            </a:r>
            <a:r>
              <a:rPr sz="3200" spc="-5" dirty="0">
                <a:latin typeface="Arial"/>
                <a:cs typeface="Arial"/>
              </a:rPr>
              <a:t>as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Courier New"/>
                <a:cs typeface="Courier New"/>
              </a:rPr>
              <a:t>times </a:t>
            </a:r>
            <a:r>
              <a:rPr sz="3200" spc="-5" dirty="0">
                <a:latin typeface="Arial"/>
                <a:cs typeface="Arial"/>
              </a:rPr>
              <a:t>argument </a:t>
            </a:r>
            <a:r>
              <a:rPr sz="3200" dirty="0">
                <a:latin typeface="Arial"/>
                <a:cs typeface="Arial"/>
              </a:rPr>
              <a:t>is  </a:t>
            </a:r>
            <a:r>
              <a:rPr sz="3200" spc="-5" dirty="0">
                <a:latin typeface="Arial"/>
                <a:cs typeface="Arial"/>
              </a:rPr>
              <a:t>greater than </a:t>
            </a:r>
            <a:r>
              <a:rPr sz="3200" dirty="0">
                <a:latin typeface="Arial"/>
                <a:cs typeface="Arial"/>
              </a:rPr>
              <a:t>zero, it </a:t>
            </a:r>
            <a:r>
              <a:rPr sz="3200" spc="-5" dirty="0">
                <a:latin typeface="Arial"/>
                <a:cs typeface="Arial"/>
              </a:rPr>
              <a:t>will </a:t>
            </a:r>
            <a:r>
              <a:rPr sz="3200" dirty="0">
                <a:latin typeface="Arial"/>
                <a:cs typeface="Arial"/>
              </a:rPr>
              <a:t>display </a:t>
            </a:r>
            <a:r>
              <a:rPr sz="3200" spc="-5" dirty="0">
                <a:latin typeface="Arial"/>
                <a:cs typeface="Arial"/>
              </a:rPr>
              <a:t>the  message and call itself again. </a:t>
            </a:r>
            <a:r>
              <a:rPr sz="3200" dirty="0">
                <a:latin typeface="Arial"/>
                <a:cs typeface="Arial"/>
              </a:rPr>
              <a:t>Each </a:t>
            </a:r>
            <a:r>
              <a:rPr sz="3200" spc="-5" dirty="0">
                <a:latin typeface="Arial"/>
                <a:cs typeface="Arial"/>
              </a:rPr>
              <a:t>time  </a:t>
            </a:r>
            <a:r>
              <a:rPr sz="3200" dirty="0">
                <a:latin typeface="Arial"/>
                <a:cs typeface="Arial"/>
              </a:rPr>
              <a:t>it calls </a:t>
            </a:r>
            <a:r>
              <a:rPr sz="3200" spc="-5" dirty="0">
                <a:latin typeface="Arial"/>
                <a:cs typeface="Arial"/>
              </a:rPr>
              <a:t>itself, </a:t>
            </a:r>
            <a:r>
              <a:rPr sz="3200" dirty="0">
                <a:latin typeface="Arial"/>
                <a:cs typeface="Arial"/>
              </a:rPr>
              <a:t>it passes </a:t>
            </a:r>
            <a:r>
              <a:rPr sz="3200" spc="-5" dirty="0">
                <a:latin typeface="Courier New"/>
                <a:cs typeface="Courier New"/>
              </a:rPr>
              <a:t>times </a:t>
            </a:r>
            <a:r>
              <a:rPr sz="3200" dirty="0">
                <a:latin typeface="Courier New"/>
                <a:cs typeface="Courier New"/>
              </a:rPr>
              <a:t>- 1 </a:t>
            </a:r>
            <a:r>
              <a:rPr sz="3200" dirty="0">
                <a:latin typeface="Arial"/>
                <a:cs typeface="Arial"/>
              </a:rPr>
              <a:t>as  the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argument.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010" y="531952"/>
            <a:ext cx="4812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spc="-70" dirty="0"/>
              <a:t> </a:t>
            </a:r>
            <a:r>
              <a:rPr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09104" y="6309359"/>
            <a:ext cx="1835150" cy="548640"/>
            <a:chOff x="7309104" y="6309359"/>
            <a:chExt cx="1835150" cy="548640"/>
          </a:xfrm>
        </p:grpSpPr>
        <p:sp>
          <p:nvSpPr>
            <p:cNvPr id="4" name="object 4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4215" y="1772869"/>
            <a:ext cx="3766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Let </a:t>
            </a:r>
            <a:r>
              <a:rPr sz="1800" b="1" spc="-5" dirty="0">
                <a:latin typeface="Arial"/>
                <a:cs typeface="Arial"/>
              </a:rPr>
              <a:t>f(x)=f(x -1)+3 </a:t>
            </a:r>
            <a:r>
              <a:rPr sz="1800" b="1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f(0)=4 </a:t>
            </a:r>
            <a:r>
              <a:rPr sz="1800" b="1" dirty="0">
                <a:latin typeface="Arial"/>
                <a:cs typeface="Arial"/>
              </a:rPr>
              <a:t>, find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f(7)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162" y="2637282"/>
            <a:ext cx="7710170" cy="243268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f(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401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if (x ==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return 4; //base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case</a:t>
            </a:r>
            <a:endParaRPr sz="1600">
              <a:latin typeface="Courier New"/>
              <a:cs typeface="Courier New"/>
            </a:endParaRPr>
          </a:p>
          <a:p>
            <a:pPr marL="33401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return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f(x-1)+3;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7" y="5242305"/>
            <a:ext cx="6081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Recursive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terminates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 base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case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830</Words>
  <Application>Microsoft Office PowerPoint</Application>
  <PresentationFormat>On-screen Show (4:3)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Wingdings</vt:lpstr>
      <vt:lpstr>Office Theme</vt:lpstr>
      <vt:lpstr>Recursion</vt:lpstr>
      <vt:lpstr>Introduction to Recursion</vt:lpstr>
      <vt:lpstr>Splitting a Problem into Smaller  Problems</vt:lpstr>
      <vt:lpstr>Splitting a Problem into Smaller</vt:lpstr>
      <vt:lpstr>Recursive Problem</vt:lpstr>
      <vt:lpstr>Recursive Problem</vt:lpstr>
      <vt:lpstr>Recursion</vt:lpstr>
      <vt:lpstr>Recursion</vt:lpstr>
      <vt:lpstr>Recursive Function</vt:lpstr>
      <vt:lpstr>Trace of f(x)=f(x -1)+3</vt:lpstr>
      <vt:lpstr>Recursive Function multiply</vt:lpstr>
      <vt:lpstr>PowerPoint Presentation</vt:lpstr>
      <vt:lpstr>Recursive Function Factorial</vt:lpstr>
      <vt:lpstr>Recursive Function Factorial</vt:lpstr>
      <vt:lpstr>Recursive Function Factorial</vt:lpstr>
      <vt:lpstr>Trace of fact = factorial(3);</vt:lpstr>
      <vt:lpstr>Tracing recursive methods</vt:lpstr>
      <vt:lpstr>Recursive Function Power</vt:lpstr>
      <vt:lpstr>Recursive Function fibonacci</vt:lpstr>
      <vt:lpstr>Recursive Function fibonacci</vt:lpstr>
      <vt:lpstr>Trace fibonacci</vt:lpstr>
      <vt:lpstr>Recall:</vt:lpstr>
      <vt:lpstr>Print Hello</vt:lpstr>
      <vt:lpstr>Trace Print Hello</vt:lpstr>
      <vt:lpstr>Question?</vt:lpstr>
      <vt:lpstr>References: Problem Solving &amp; Program Design in C (main reference)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hafez ali</cp:lastModifiedBy>
  <cp:revision>3</cp:revision>
  <dcterms:created xsi:type="dcterms:W3CDTF">2021-05-05T19:24:25Z</dcterms:created>
  <dcterms:modified xsi:type="dcterms:W3CDTF">2021-05-05T19:38:27Z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2021-05-05T00:00:00Z</vt:filetime>
  </property>
</Properties>
</file>