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2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571" y="397891"/>
            <a:ext cx="8896857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Wednesday, </a:t>
            </a:r>
            <a:r>
              <a:rPr dirty="0"/>
              <a:t>July </a:t>
            </a:r>
            <a:r>
              <a:rPr spc="-5" dirty="0"/>
              <a:t>11,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Wednesday, </a:t>
            </a:r>
            <a:r>
              <a:rPr dirty="0"/>
              <a:t>July </a:t>
            </a:r>
            <a:r>
              <a:rPr spc="-5" dirty="0"/>
              <a:t>11,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1886" y="1629917"/>
            <a:ext cx="3601720" cy="4392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572761" y="1629917"/>
            <a:ext cx="3810000" cy="4707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Wednesday, </a:t>
            </a:r>
            <a:r>
              <a:rPr dirty="0"/>
              <a:t>July </a:t>
            </a:r>
            <a:r>
              <a:rPr spc="-5" dirty="0"/>
              <a:t>11,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Wednesday, </a:t>
            </a:r>
            <a:r>
              <a:rPr dirty="0"/>
              <a:t>July </a:t>
            </a:r>
            <a:r>
              <a:rPr spc="-5" dirty="0"/>
              <a:t>11,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Wednesday, </a:t>
            </a:r>
            <a:r>
              <a:rPr dirty="0"/>
              <a:t>July </a:t>
            </a:r>
            <a:r>
              <a:rPr spc="-5" dirty="0"/>
              <a:t>11,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8096" y="6452615"/>
            <a:ext cx="755903" cy="405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309104" y="6309359"/>
            <a:ext cx="1589531" cy="5486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22424" y="563371"/>
            <a:ext cx="589915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9" y="1820197"/>
            <a:ext cx="8042909" cy="1515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03675" y="6498564"/>
            <a:ext cx="1486535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739" y="6531530"/>
            <a:ext cx="1740535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Wednesday, </a:t>
            </a:r>
            <a:r>
              <a:rPr dirty="0"/>
              <a:t>July </a:t>
            </a:r>
            <a:r>
              <a:rPr spc="-5" dirty="0"/>
              <a:t>11,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4413" y="1949272"/>
            <a:ext cx="658114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60705">
              <a:lnSpc>
                <a:spcPts val="5510"/>
              </a:lnSpc>
              <a:spcBef>
                <a:spcPts val="95"/>
              </a:spcBef>
            </a:pPr>
            <a:r>
              <a:rPr sz="4400" b="1" dirty="0">
                <a:solidFill>
                  <a:srgbClr val="FF0000"/>
                </a:solidFill>
                <a:latin typeface="Arial"/>
                <a:cs typeface="Arial"/>
              </a:rPr>
              <a:t>Selection Structures:  if and </a:t>
            </a:r>
            <a:r>
              <a:rPr sz="4400" b="1" spc="-5" dirty="0">
                <a:solidFill>
                  <a:srgbClr val="FF0000"/>
                </a:solidFill>
                <a:latin typeface="Arial"/>
                <a:cs typeface="Arial"/>
              </a:rPr>
              <a:t>switch</a:t>
            </a:r>
            <a:r>
              <a:rPr sz="4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FF0000"/>
                </a:solidFill>
                <a:latin typeface="Arial"/>
                <a:cs typeface="Arial"/>
              </a:rPr>
              <a:t>Statements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5845" y="4738577"/>
            <a:ext cx="3362325" cy="84963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Computer Science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endParaRPr sz="1800" dirty="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108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Comp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800" b="1" spc="-5" dirty="0" smtClean="0">
                <a:solidFill>
                  <a:srgbClr val="FFFFFF"/>
                </a:solidFill>
                <a:latin typeface="Arial"/>
                <a:cs typeface="Arial"/>
              </a:rPr>
              <a:t>133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6576" y="836675"/>
            <a:ext cx="1732788" cy="589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39" y="2060448"/>
            <a:ext cx="9052560" cy="4798060"/>
            <a:chOff x="91439" y="2060448"/>
            <a:chExt cx="9052560" cy="4798060"/>
          </a:xfrm>
        </p:grpSpPr>
        <p:sp>
          <p:nvSpPr>
            <p:cNvPr id="3" name="object 3"/>
            <p:cNvSpPr/>
            <p:nvPr/>
          </p:nvSpPr>
          <p:spPr>
            <a:xfrm>
              <a:off x="8388096" y="6452615"/>
              <a:ext cx="755903" cy="4053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09104" y="6309359"/>
              <a:ext cx="1589531" cy="548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" y="2060448"/>
              <a:ext cx="8944356" cy="42489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1885" marR="5080" indent="-2015489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Example: </a:t>
            </a:r>
            <a:r>
              <a:rPr spc="-5" dirty="0"/>
              <a:t>How to </a:t>
            </a:r>
            <a:r>
              <a:rPr dirty="0"/>
              <a:t>convert </a:t>
            </a:r>
            <a:r>
              <a:rPr spc="-5" dirty="0"/>
              <a:t>an </a:t>
            </a:r>
            <a:r>
              <a:rPr dirty="0"/>
              <a:t>English condition  </a:t>
            </a:r>
            <a:r>
              <a:rPr spc="-5" dirty="0"/>
              <a:t>into a </a:t>
            </a:r>
            <a:r>
              <a:rPr dirty="0"/>
              <a:t>logical expression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51277" y="1366850"/>
            <a:ext cx="4547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double </a:t>
            </a:r>
            <a:r>
              <a:rPr sz="2400" dirty="0">
                <a:latin typeface="Arial"/>
                <a:cs typeface="Arial"/>
              </a:rPr>
              <a:t>x = 3.0 , y = 4.0 , z = 2.0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7889" y="611250"/>
            <a:ext cx="5445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</a:rPr>
              <a:t>Example: </a:t>
            </a:r>
            <a:r>
              <a:rPr sz="2800" b="1" spc="-5" dirty="0">
                <a:latin typeface="Arial"/>
                <a:cs typeface="Arial"/>
              </a:rPr>
              <a:t>Comparing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Characters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6537" y="1901888"/>
          <a:ext cx="8893809" cy="3852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4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9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Expression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b="1" spc="-35" dirty="0">
                          <a:latin typeface="Arial"/>
                          <a:cs typeface="Arial"/>
                        </a:rPr>
                        <a:t>Value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‘9’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&gt;=</a:t>
                      </a:r>
                      <a:r>
                        <a:rPr sz="2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‘0’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1(true)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‘a’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2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‘e’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1(true)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‘B’ &lt;=</a:t>
                      </a:r>
                      <a:r>
                        <a:rPr sz="2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75" dirty="0">
                          <a:latin typeface="Arial"/>
                          <a:cs typeface="Arial"/>
                        </a:rPr>
                        <a:t>‘A’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0(false)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‘Z’ ==</a:t>
                      </a:r>
                      <a:r>
                        <a:rPr sz="2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‘z’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0(false)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3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‘a’ &lt;=</a:t>
                      </a:r>
                      <a:r>
                        <a:rPr sz="2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75" dirty="0">
                          <a:latin typeface="Arial"/>
                          <a:cs typeface="Arial"/>
                        </a:rPr>
                        <a:t>‘A’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system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dependent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false for 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ASCII</a:t>
                      </a:r>
                      <a:r>
                        <a:rPr sz="180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‘a’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&lt;=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ch </a:t>
                      </a:r>
                      <a:r>
                        <a:rPr sz="2800" spc="-10" dirty="0">
                          <a:latin typeface="Arial"/>
                          <a:cs typeface="Arial"/>
                        </a:rPr>
                        <a:t>&amp;&amp;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ch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&lt;=</a:t>
                      </a:r>
                      <a:r>
                        <a:rPr sz="2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‘z’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1(true) if </a:t>
                      </a:r>
                      <a:r>
                        <a:rPr sz="2800" spc="-5" dirty="0">
                          <a:latin typeface="Comic Sans MS"/>
                          <a:cs typeface="Comic Sans MS"/>
                        </a:rPr>
                        <a:t>ch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is a lowercase</a:t>
                      </a:r>
                      <a:r>
                        <a:rPr sz="2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letter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3422" y="515238"/>
            <a:ext cx="4427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Logical</a:t>
            </a:r>
            <a:r>
              <a:rPr sz="4000" spc="-45" dirty="0"/>
              <a:t> </a:t>
            </a:r>
            <a:r>
              <a:rPr sz="4000" spc="-5" dirty="0"/>
              <a:t>Assignment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505458"/>
            <a:ext cx="18503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5883" y="1988819"/>
            <a:ext cx="7898892" cy="4104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757" y="515238"/>
            <a:ext cx="2762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If</a:t>
            </a:r>
            <a:r>
              <a:rPr sz="4000" spc="-65" dirty="0"/>
              <a:t> </a:t>
            </a:r>
            <a:r>
              <a:rPr sz="4000" spc="-5" dirty="0"/>
              <a:t>Statement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02742" y="1477359"/>
            <a:ext cx="7717155" cy="480568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440"/>
              </a:spcBef>
              <a:buChar char="•"/>
              <a:tabLst>
                <a:tab pos="332105" algn="l"/>
                <a:tab pos="332740" algn="l"/>
              </a:tabLst>
            </a:pPr>
            <a:r>
              <a:rPr sz="2800" spc="-5" dirty="0">
                <a:latin typeface="Arial"/>
                <a:cs typeface="Arial"/>
              </a:rPr>
              <a:t>If statement with 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one</a:t>
            </a:r>
            <a:r>
              <a:rPr sz="2800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alternative</a:t>
            </a:r>
            <a:endParaRPr sz="2800" dirty="0">
              <a:latin typeface="Arial"/>
              <a:cs typeface="Arial"/>
            </a:endParaRPr>
          </a:p>
          <a:p>
            <a:pPr marL="377190">
              <a:lnSpc>
                <a:spcPct val="100000"/>
              </a:lnSpc>
              <a:spcBef>
                <a:spcPts val="1345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2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(x!=0)</a:t>
            </a:r>
          </a:p>
          <a:p>
            <a:pPr marL="70231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Arial"/>
                <a:cs typeface="Arial"/>
              </a:rPr>
              <a:t>product </a:t>
            </a:r>
            <a:r>
              <a:rPr sz="2800" spc="-5" dirty="0">
                <a:latin typeface="Arial"/>
                <a:cs typeface="Arial"/>
              </a:rPr>
              <a:t>= product *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x</a:t>
            </a:r>
            <a:r>
              <a:rPr lang="en-US" sz="2800" spc="-5" dirty="0" smtClean="0">
                <a:latin typeface="Arial"/>
                <a:cs typeface="Arial"/>
              </a:rPr>
              <a:t>;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 dirty="0">
              <a:latin typeface="Arial"/>
              <a:cs typeface="Arial"/>
            </a:endParaRPr>
          </a:p>
          <a:p>
            <a:pPr marL="450215" indent="-419734">
              <a:lnSpc>
                <a:spcPct val="100000"/>
              </a:lnSpc>
              <a:buChar char="•"/>
              <a:tabLst>
                <a:tab pos="450215" algn="l"/>
                <a:tab pos="450850" algn="l"/>
              </a:tabLst>
            </a:pPr>
            <a:r>
              <a:rPr sz="2800" dirty="0">
                <a:latin typeface="Arial"/>
                <a:cs typeface="Arial"/>
              </a:rPr>
              <a:t>If statement with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two</a:t>
            </a:r>
            <a:r>
              <a:rPr sz="28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alternatives</a:t>
            </a:r>
            <a:endParaRPr sz="2800" dirty="0">
              <a:latin typeface="Arial"/>
              <a:cs typeface="Arial"/>
            </a:endParaRPr>
          </a:p>
          <a:p>
            <a:pPr marL="476884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FF3300"/>
                </a:solidFill>
                <a:latin typeface="Arial"/>
                <a:cs typeface="Arial"/>
              </a:rPr>
              <a:t>if </a:t>
            </a:r>
            <a:r>
              <a:rPr sz="2800" dirty="0">
                <a:latin typeface="Arial"/>
                <a:cs typeface="Arial"/>
              </a:rPr>
              <a:t>(rest_heart_rate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&gt;56)</a:t>
            </a:r>
            <a:endParaRPr sz="2800" dirty="0">
              <a:latin typeface="Arial"/>
              <a:cs typeface="Arial"/>
            </a:endParaRPr>
          </a:p>
          <a:p>
            <a:pPr marL="377190" marR="5080" indent="393065">
              <a:lnSpc>
                <a:spcPts val="4029"/>
              </a:lnSpc>
              <a:spcBef>
                <a:spcPts val="245"/>
              </a:spcBef>
            </a:pPr>
            <a:r>
              <a:rPr sz="2800" dirty="0">
                <a:latin typeface="Arial"/>
                <a:cs typeface="Arial"/>
              </a:rPr>
              <a:t>printf(“Your heart is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execellent health!\n”);  </a:t>
            </a:r>
            <a:r>
              <a:rPr sz="2800" dirty="0">
                <a:solidFill>
                  <a:srgbClr val="FF3300"/>
                </a:solidFill>
                <a:latin typeface="Arial"/>
                <a:cs typeface="Arial"/>
              </a:rPr>
              <a:t>else</a:t>
            </a:r>
            <a:endParaRPr sz="2800" dirty="0">
              <a:latin typeface="Arial"/>
              <a:cs typeface="Arial"/>
            </a:endParaRPr>
          </a:p>
          <a:p>
            <a:pPr marL="869950">
              <a:lnSpc>
                <a:spcPct val="100000"/>
              </a:lnSpc>
              <a:spcBef>
                <a:spcPts val="430"/>
              </a:spcBef>
            </a:pPr>
            <a:r>
              <a:rPr sz="2800" dirty="0">
                <a:latin typeface="Arial"/>
                <a:cs typeface="Arial"/>
              </a:rPr>
              <a:t>printf(“Keep </a:t>
            </a:r>
            <a:r>
              <a:rPr sz="2800" spc="-5" dirty="0">
                <a:latin typeface="Arial"/>
                <a:cs typeface="Arial"/>
              </a:rPr>
              <a:t>up </a:t>
            </a:r>
            <a:r>
              <a:rPr sz="2800" dirty="0">
                <a:latin typeface="Arial"/>
                <a:cs typeface="Arial"/>
              </a:rPr>
              <a:t>your exercise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program!\n”);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077" y="421640"/>
            <a:ext cx="665797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4064" marR="5080" indent="-20320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if Statements with Compound  Statements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39318" y="1644781"/>
            <a:ext cx="2329180" cy="4439285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2400" b="1" dirty="0">
                <a:latin typeface="Arial"/>
                <a:cs typeface="Arial"/>
              </a:rPr>
              <a:t>if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(</a:t>
            </a:r>
            <a:r>
              <a:rPr sz="2500" b="1" i="1" spc="-45" dirty="0">
                <a:latin typeface="Arial"/>
                <a:cs typeface="Arial"/>
              </a:rPr>
              <a:t>condition</a:t>
            </a:r>
            <a:r>
              <a:rPr sz="2400" b="1" spc="-45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4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Arial"/>
                <a:cs typeface="Arial"/>
              </a:rPr>
              <a:t>true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task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lang="en-US" sz="2400" b="1" spc="-5" dirty="0" smtClean="0">
                <a:latin typeface="Arial"/>
                <a:cs typeface="Arial"/>
              </a:rPr>
              <a:t>e</a:t>
            </a:r>
            <a:r>
              <a:rPr sz="2400" b="1" spc="-5" dirty="0" smtClean="0">
                <a:latin typeface="Arial"/>
                <a:cs typeface="Arial"/>
              </a:rPr>
              <a:t>lse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4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Arial"/>
                <a:cs typeface="Arial"/>
              </a:rPr>
              <a:t>false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task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2276855"/>
            <a:ext cx="7487411" cy="4105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0260" y="574040"/>
            <a:ext cx="2253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Examples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24687" y="1398778"/>
            <a:ext cx="84670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marR="5080" indent="-222885">
              <a:lnSpc>
                <a:spcPct val="100000"/>
              </a:lnSpc>
              <a:spcBef>
                <a:spcPts val="100"/>
              </a:spcBef>
              <a:buChar char="•"/>
              <a:tabLst>
                <a:tab pos="235585" algn="l"/>
              </a:tabLst>
            </a:pPr>
            <a:r>
              <a:rPr sz="2400" dirty="0">
                <a:latin typeface="Arial"/>
                <a:cs typeface="Arial"/>
              </a:rPr>
              <a:t>Write </a:t>
            </a:r>
            <a:r>
              <a:rPr sz="2400" spc="-5" dirty="0">
                <a:latin typeface="Arial"/>
                <a:cs typeface="Arial"/>
              </a:rPr>
              <a:t>a complete </a:t>
            </a:r>
            <a:r>
              <a:rPr sz="2400" dirty="0">
                <a:latin typeface="Arial"/>
                <a:cs typeface="Arial"/>
              </a:rPr>
              <a:t>c </a:t>
            </a:r>
            <a:r>
              <a:rPr sz="2400" spc="-5" dirty="0">
                <a:latin typeface="Arial"/>
                <a:cs typeface="Arial"/>
              </a:rPr>
              <a:t>program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find weather a given integer is  odd </a:t>
            </a:r>
            <a:r>
              <a:rPr sz="2400" dirty="0">
                <a:latin typeface="Arial"/>
                <a:cs typeface="Arial"/>
              </a:rPr>
              <a:t>or </a:t>
            </a:r>
            <a:r>
              <a:rPr sz="2400" spc="-5" dirty="0">
                <a:latin typeface="Arial"/>
                <a:cs typeface="Arial"/>
              </a:rPr>
              <a:t>even.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123" y="2241804"/>
            <a:ext cx="8353044" cy="4067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0260" y="574040"/>
            <a:ext cx="2253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Examples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24687" y="1398778"/>
            <a:ext cx="84670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marR="5080" indent="-222885">
              <a:lnSpc>
                <a:spcPct val="100000"/>
              </a:lnSpc>
              <a:spcBef>
                <a:spcPts val="100"/>
              </a:spcBef>
              <a:buChar char="•"/>
              <a:tabLst>
                <a:tab pos="235585" algn="l"/>
              </a:tabLst>
            </a:pPr>
            <a:r>
              <a:rPr sz="2400" dirty="0">
                <a:latin typeface="Arial"/>
                <a:cs typeface="Arial"/>
              </a:rPr>
              <a:t>Write </a:t>
            </a:r>
            <a:r>
              <a:rPr sz="2400" spc="-5" dirty="0">
                <a:latin typeface="Arial"/>
                <a:cs typeface="Arial"/>
              </a:rPr>
              <a:t>a complete </a:t>
            </a:r>
            <a:r>
              <a:rPr sz="2400" dirty="0">
                <a:latin typeface="Arial"/>
                <a:cs typeface="Arial"/>
              </a:rPr>
              <a:t>c </a:t>
            </a:r>
            <a:r>
              <a:rPr sz="2400" spc="-5" dirty="0">
                <a:latin typeface="Arial"/>
                <a:cs typeface="Arial"/>
              </a:rPr>
              <a:t>program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find weather a given integer is  divisible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three.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1211" y="726440"/>
            <a:ext cx="5527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Switch X and Y</a:t>
            </a:r>
            <a:r>
              <a:rPr sz="4000" spc="-50" dirty="0"/>
              <a:t> </a:t>
            </a:r>
            <a:r>
              <a:rPr sz="4000" spc="-5" dirty="0"/>
              <a:t>example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79831" y="2727960"/>
            <a:ext cx="8784336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2877" y="636524"/>
            <a:ext cx="53530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Multiple-Alternative</a:t>
            </a:r>
            <a:r>
              <a:rPr spc="5" dirty="0"/>
              <a:t> </a:t>
            </a:r>
            <a:r>
              <a:rPr spc="-5" dirty="0"/>
              <a:t>Decisions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1700783"/>
            <a:ext cx="8569452" cy="4558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6370" y="515238"/>
            <a:ext cx="38373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Example</a:t>
            </a:r>
            <a:r>
              <a:rPr sz="4000" spc="-20" dirty="0"/>
              <a:t> </a:t>
            </a:r>
            <a:r>
              <a:rPr sz="4000" spc="-5" dirty="0"/>
              <a:t>(if-else)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330708" y="1780032"/>
            <a:ext cx="8533130" cy="4427220"/>
            <a:chOff x="330708" y="1780032"/>
            <a:chExt cx="8533130" cy="4427220"/>
          </a:xfrm>
        </p:grpSpPr>
        <p:sp>
          <p:nvSpPr>
            <p:cNvPr id="4" name="object 4"/>
            <p:cNvSpPr/>
            <p:nvPr/>
          </p:nvSpPr>
          <p:spPr>
            <a:xfrm>
              <a:off x="330708" y="1780032"/>
              <a:ext cx="4169664" cy="44272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4716" y="1844040"/>
              <a:ext cx="3991355" cy="4248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5666" y="1824990"/>
              <a:ext cx="4029710" cy="4287520"/>
            </a:xfrm>
            <a:custGeom>
              <a:avLst/>
              <a:gdLst/>
              <a:ahLst/>
              <a:cxnLst/>
              <a:rect l="l" t="t" r="r" b="b"/>
              <a:pathLst>
                <a:path w="4029710" h="4287520">
                  <a:moveTo>
                    <a:pt x="0" y="4287012"/>
                  </a:moveTo>
                  <a:lnTo>
                    <a:pt x="4029455" y="4287012"/>
                  </a:lnTo>
                  <a:lnTo>
                    <a:pt x="4029455" y="0"/>
                  </a:lnTo>
                  <a:lnTo>
                    <a:pt x="0" y="0"/>
                  </a:lnTo>
                  <a:lnTo>
                    <a:pt x="0" y="428701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0684" y="5300472"/>
              <a:ext cx="1257300" cy="161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07992" y="1780032"/>
              <a:ext cx="4355592" cy="44272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1999" y="1844040"/>
              <a:ext cx="4177284" cy="42489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52949" y="1824990"/>
              <a:ext cx="4215765" cy="4287520"/>
            </a:xfrm>
            <a:custGeom>
              <a:avLst/>
              <a:gdLst/>
              <a:ahLst/>
              <a:cxnLst/>
              <a:rect l="l" t="t" r="r" b="b"/>
              <a:pathLst>
                <a:path w="4215765" h="4287520">
                  <a:moveTo>
                    <a:pt x="0" y="4287012"/>
                  </a:moveTo>
                  <a:lnTo>
                    <a:pt x="4215384" y="4287012"/>
                  </a:lnTo>
                  <a:lnTo>
                    <a:pt x="4215384" y="0"/>
                  </a:lnTo>
                  <a:lnTo>
                    <a:pt x="0" y="0"/>
                  </a:lnTo>
                  <a:lnTo>
                    <a:pt x="0" y="428701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48072" y="5445252"/>
              <a:ext cx="1257300" cy="161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038" y="3501389"/>
              <a:ext cx="8065134" cy="1800225"/>
            </a:xfrm>
            <a:custGeom>
              <a:avLst/>
              <a:gdLst/>
              <a:ahLst/>
              <a:cxnLst/>
              <a:rect l="l" t="t" r="r" b="b"/>
              <a:pathLst>
                <a:path w="8065134" h="1800225">
                  <a:moveTo>
                    <a:pt x="4895088" y="611886"/>
                  </a:moveTo>
                  <a:lnTo>
                    <a:pt x="4900612" y="560427"/>
                  </a:lnTo>
                  <a:lnTo>
                    <a:pt x="4916893" y="510148"/>
                  </a:lnTo>
                  <a:lnTo>
                    <a:pt x="4943490" y="461219"/>
                  </a:lnTo>
                  <a:lnTo>
                    <a:pt x="4979963" y="413810"/>
                  </a:lnTo>
                  <a:lnTo>
                    <a:pt x="5025873" y="368090"/>
                  </a:lnTo>
                  <a:lnTo>
                    <a:pt x="5080778" y="324230"/>
                  </a:lnTo>
                  <a:lnTo>
                    <a:pt x="5144240" y="282398"/>
                  </a:lnTo>
                  <a:lnTo>
                    <a:pt x="5179043" y="262297"/>
                  </a:lnTo>
                  <a:lnTo>
                    <a:pt x="5215819" y="242766"/>
                  </a:lnTo>
                  <a:lnTo>
                    <a:pt x="5254514" y="223828"/>
                  </a:lnTo>
                  <a:lnTo>
                    <a:pt x="5295074" y="205503"/>
                  </a:lnTo>
                  <a:lnTo>
                    <a:pt x="5337443" y="187813"/>
                  </a:lnTo>
                  <a:lnTo>
                    <a:pt x="5381566" y="170779"/>
                  </a:lnTo>
                  <a:lnTo>
                    <a:pt x="5427388" y="154422"/>
                  </a:lnTo>
                  <a:lnTo>
                    <a:pt x="5474854" y="138763"/>
                  </a:lnTo>
                  <a:lnTo>
                    <a:pt x="5523909" y="123824"/>
                  </a:lnTo>
                  <a:lnTo>
                    <a:pt x="5574499" y="109626"/>
                  </a:lnTo>
                  <a:lnTo>
                    <a:pt x="5626567" y="96190"/>
                  </a:lnTo>
                  <a:lnTo>
                    <a:pt x="5680060" y="83537"/>
                  </a:lnTo>
                  <a:lnTo>
                    <a:pt x="5734922" y="71689"/>
                  </a:lnTo>
                  <a:lnTo>
                    <a:pt x="5791099" y="60667"/>
                  </a:lnTo>
                  <a:lnTo>
                    <a:pt x="5848534" y="50492"/>
                  </a:lnTo>
                  <a:lnTo>
                    <a:pt x="5907174" y="41185"/>
                  </a:lnTo>
                  <a:lnTo>
                    <a:pt x="5966963" y="32768"/>
                  </a:lnTo>
                  <a:lnTo>
                    <a:pt x="6027846" y="25261"/>
                  </a:lnTo>
                  <a:lnTo>
                    <a:pt x="6089769" y="18686"/>
                  </a:lnTo>
                  <a:lnTo>
                    <a:pt x="6152675" y="13065"/>
                  </a:lnTo>
                  <a:lnTo>
                    <a:pt x="6216511" y="8418"/>
                  </a:lnTo>
                  <a:lnTo>
                    <a:pt x="6281221" y="4767"/>
                  </a:lnTo>
                  <a:lnTo>
                    <a:pt x="6346751" y="2132"/>
                  </a:lnTo>
                  <a:lnTo>
                    <a:pt x="6413045" y="536"/>
                  </a:lnTo>
                  <a:lnTo>
                    <a:pt x="6480047" y="0"/>
                  </a:lnTo>
                  <a:lnTo>
                    <a:pt x="6547050" y="536"/>
                  </a:lnTo>
                  <a:lnTo>
                    <a:pt x="6613344" y="2132"/>
                  </a:lnTo>
                  <a:lnTo>
                    <a:pt x="6678874" y="4767"/>
                  </a:lnTo>
                  <a:lnTo>
                    <a:pt x="6743584" y="8418"/>
                  </a:lnTo>
                  <a:lnTo>
                    <a:pt x="6807420" y="13065"/>
                  </a:lnTo>
                  <a:lnTo>
                    <a:pt x="6870326" y="18686"/>
                  </a:lnTo>
                  <a:lnTo>
                    <a:pt x="6932249" y="25261"/>
                  </a:lnTo>
                  <a:lnTo>
                    <a:pt x="6993132" y="32768"/>
                  </a:lnTo>
                  <a:lnTo>
                    <a:pt x="7052921" y="41185"/>
                  </a:lnTo>
                  <a:lnTo>
                    <a:pt x="7111561" y="50492"/>
                  </a:lnTo>
                  <a:lnTo>
                    <a:pt x="7168996" y="60667"/>
                  </a:lnTo>
                  <a:lnTo>
                    <a:pt x="7225173" y="71689"/>
                  </a:lnTo>
                  <a:lnTo>
                    <a:pt x="7280035" y="83537"/>
                  </a:lnTo>
                  <a:lnTo>
                    <a:pt x="7333528" y="96190"/>
                  </a:lnTo>
                  <a:lnTo>
                    <a:pt x="7385596" y="109626"/>
                  </a:lnTo>
                  <a:lnTo>
                    <a:pt x="7436186" y="123824"/>
                  </a:lnTo>
                  <a:lnTo>
                    <a:pt x="7485241" y="138763"/>
                  </a:lnTo>
                  <a:lnTo>
                    <a:pt x="7532707" y="154422"/>
                  </a:lnTo>
                  <a:lnTo>
                    <a:pt x="7578529" y="170779"/>
                  </a:lnTo>
                  <a:lnTo>
                    <a:pt x="7622652" y="187813"/>
                  </a:lnTo>
                  <a:lnTo>
                    <a:pt x="7665021" y="205503"/>
                  </a:lnTo>
                  <a:lnTo>
                    <a:pt x="7705581" y="223828"/>
                  </a:lnTo>
                  <a:lnTo>
                    <a:pt x="7744276" y="242766"/>
                  </a:lnTo>
                  <a:lnTo>
                    <a:pt x="7781052" y="262297"/>
                  </a:lnTo>
                  <a:lnTo>
                    <a:pt x="7815855" y="282398"/>
                  </a:lnTo>
                  <a:lnTo>
                    <a:pt x="7848628" y="303050"/>
                  </a:lnTo>
                  <a:lnTo>
                    <a:pt x="7907867" y="345917"/>
                  </a:lnTo>
                  <a:lnTo>
                    <a:pt x="7958329" y="390728"/>
                  </a:lnTo>
                  <a:lnTo>
                    <a:pt x="7999576" y="437314"/>
                  </a:lnTo>
                  <a:lnTo>
                    <a:pt x="8031166" y="485504"/>
                  </a:lnTo>
                  <a:lnTo>
                    <a:pt x="8052659" y="535130"/>
                  </a:lnTo>
                  <a:lnTo>
                    <a:pt x="8063617" y="586019"/>
                  </a:lnTo>
                  <a:lnTo>
                    <a:pt x="8065008" y="611886"/>
                  </a:lnTo>
                  <a:lnTo>
                    <a:pt x="8063617" y="637752"/>
                  </a:lnTo>
                  <a:lnTo>
                    <a:pt x="8052659" y="688641"/>
                  </a:lnTo>
                  <a:lnTo>
                    <a:pt x="8031166" y="738267"/>
                  </a:lnTo>
                  <a:lnTo>
                    <a:pt x="7999576" y="786457"/>
                  </a:lnTo>
                  <a:lnTo>
                    <a:pt x="7958329" y="833043"/>
                  </a:lnTo>
                  <a:lnTo>
                    <a:pt x="7907867" y="877854"/>
                  </a:lnTo>
                  <a:lnTo>
                    <a:pt x="7848628" y="920721"/>
                  </a:lnTo>
                  <a:lnTo>
                    <a:pt x="7815855" y="941373"/>
                  </a:lnTo>
                  <a:lnTo>
                    <a:pt x="7781052" y="961474"/>
                  </a:lnTo>
                  <a:lnTo>
                    <a:pt x="7744276" y="981005"/>
                  </a:lnTo>
                  <a:lnTo>
                    <a:pt x="7705581" y="999943"/>
                  </a:lnTo>
                  <a:lnTo>
                    <a:pt x="7665021" y="1018268"/>
                  </a:lnTo>
                  <a:lnTo>
                    <a:pt x="7622652" y="1035958"/>
                  </a:lnTo>
                  <a:lnTo>
                    <a:pt x="7578529" y="1052992"/>
                  </a:lnTo>
                  <a:lnTo>
                    <a:pt x="7532707" y="1069349"/>
                  </a:lnTo>
                  <a:lnTo>
                    <a:pt x="7485241" y="1085008"/>
                  </a:lnTo>
                  <a:lnTo>
                    <a:pt x="7436186" y="1099947"/>
                  </a:lnTo>
                  <a:lnTo>
                    <a:pt x="7385596" y="1114145"/>
                  </a:lnTo>
                  <a:lnTo>
                    <a:pt x="7333528" y="1127581"/>
                  </a:lnTo>
                  <a:lnTo>
                    <a:pt x="7280035" y="1140234"/>
                  </a:lnTo>
                  <a:lnTo>
                    <a:pt x="7225173" y="1152082"/>
                  </a:lnTo>
                  <a:lnTo>
                    <a:pt x="7168996" y="1163104"/>
                  </a:lnTo>
                  <a:lnTo>
                    <a:pt x="7111561" y="1173279"/>
                  </a:lnTo>
                  <a:lnTo>
                    <a:pt x="7052921" y="1182586"/>
                  </a:lnTo>
                  <a:lnTo>
                    <a:pt x="6993132" y="1191003"/>
                  </a:lnTo>
                  <a:lnTo>
                    <a:pt x="6932249" y="1198510"/>
                  </a:lnTo>
                  <a:lnTo>
                    <a:pt x="6870326" y="1205085"/>
                  </a:lnTo>
                  <a:lnTo>
                    <a:pt x="6807420" y="1210706"/>
                  </a:lnTo>
                  <a:lnTo>
                    <a:pt x="6743584" y="1215353"/>
                  </a:lnTo>
                  <a:lnTo>
                    <a:pt x="6678874" y="1219004"/>
                  </a:lnTo>
                  <a:lnTo>
                    <a:pt x="6613344" y="1221639"/>
                  </a:lnTo>
                  <a:lnTo>
                    <a:pt x="6547050" y="1223235"/>
                  </a:lnTo>
                  <a:lnTo>
                    <a:pt x="6480047" y="1223772"/>
                  </a:lnTo>
                  <a:lnTo>
                    <a:pt x="6413045" y="1223235"/>
                  </a:lnTo>
                  <a:lnTo>
                    <a:pt x="6346751" y="1221639"/>
                  </a:lnTo>
                  <a:lnTo>
                    <a:pt x="6281221" y="1219004"/>
                  </a:lnTo>
                  <a:lnTo>
                    <a:pt x="6216511" y="1215353"/>
                  </a:lnTo>
                  <a:lnTo>
                    <a:pt x="6152675" y="1210706"/>
                  </a:lnTo>
                  <a:lnTo>
                    <a:pt x="6089769" y="1205085"/>
                  </a:lnTo>
                  <a:lnTo>
                    <a:pt x="6027846" y="1198510"/>
                  </a:lnTo>
                  <a:lnTo>
                    <a:pt x="5966963" y="1191003"/>
                  </a:lnTo>
                  <a:lnTo>
                    <a:pt x="5907174" y="1182586"/>
                  </a:lnTo>
                  <a:lnTo>
                    <a:pt x="5848534" y="1173279"/>
                  </a:lnTo>
                  <a:lnTo>
                    <a:pt x="5791099" y="1163104"/>
                  </a:lnTo>
                  <a:lnTo>
                    <a:pt x="5734922" y="1152082"/>
                  </a:lnTo>
                  <a:lnTo>
                    <a:pt x="5680060" y="1140234"/>
                  </a:lnTo>
                  <a:lnTo>
                    <a:pt x="5626567" y="1127581"/>
                  </a:lnTo>
                  <a:lnTo>
                    <a:pt x="5574499" y="1114145"/>
                  </a:lnTo>
                  <a:lnTo>
                    <a:pt x="5523909" y="1099947"/>
                  </a:lnTo>
                  <a:lnTo>
                    <a:pt x="5474854" y="1085008"/>
                  </a:lnTo>
                  <a:lnTo>
                    <a:pt x="5427388" y="1069349"/>
                  </a:lnTo>
                  <a:lnTo>
                    <a:pt x="5381566" y="1052992"/>
                  </a:lnTo>
                  <a:lnTo>
                    <a:pt x="5337443" y="1035958"/>
                  </a:lnTo>
                  <a:lnTo>
                    <a:pt x="5295074" y="1018268"/>
                  </a:lnTo>
                  <a:lnTo>
                    <a:pt x="5254514" y="999943"/>
                  </a:lnTo>
                  <a:lnTo>
                    <a:pt x="5215819" y="981005"/>
                  </a:lnTo>
                  <a:lnTo>
                    <a:pt x="5179043" y="961474"/>
                  </a:lnTo>
                  <a:lnTo>
                    <a:pt x="5144240" y="941373"/>
                  </a:lnTo>
                  <a:lnTo>
                    <a:pt x="5111467" y="920721"/>
                  </a:lnTo>
                  <a:lnTo>
                    <a:pt x="5052228" y="877854"/>
                  </a:lnTo>
                  <a:lnTo>
                    <a:pt x="5001766" y="833043"/>
                  </a:lnTo>
                  <a:lnTo>
                    <a:pt x="4960519" y="786457"/>
                  </a:lnTo>
                  <a:lnTo>
                    <a:pt x="4928929" y="738267"/>
                  </a:lnTo>
                  <a:lnTo>
                    <a:pt x="4907436" y="688641"/>
                  </a:lnTo>
                  <a:lnTo>
                    <a:pt x="4896478" y="637752"/>
                  </a:lnTo>
                  <a:lnTo>
                    <a:pt x="4895088" y="611886"/>
                  </a:lnTo>
                  <a:close/>
                </a:path>
                <a:path w="8065134" h="1800225">
                  <a:moveTo>
                    <a:pt x="0" y="1584198"/>
                  </a:moveTo>
                  <a:lnTo>
                    <a:pt x="29973" y="1540729"/>
                  </a:lnTo>
                  <a:lnTo>
                    <a:pt x="66327" y="1520061"/>
                  </a:lnTo>
                  <a:lnTo>
                    <a:pt x="115937" y="1500247"/>
                  </a:lnTo>
                  <a:lnTo>
                    <a:pt x="178061" y="1481395"/>
                  </a:lnTo>
                  <a:lnTo>
                    <a:pt x="251957" y="1463615"/>
                  </a:lnTo>
                  <a:lnTo>
                    <a:pt x="293089" y="1455161"/>
                  </a:lnTo>
                  <a:lnTo>
                    <a:pt x="336885" y="1447015"/>
                  </a:lnTo>
                  <a:lnTo>
                    <a:pt x="383253" y="1439191"/>
                  </a:lnTo>
                  <a:lnTo>
                    <a:pt x="432101" y="1431702"/>
                  </a:lnTo>
                  <a:lnTo>
                    <a:pt x="483336" y="1424563"/>
                  </a:lnTo>
                  <a:lnTo>
                    <a:pt x="536865" y="1417786"/>
                  </a:lnTo>
                  <a:lnTo>
                    <a:pt x="592595" y="1411384"/>
                  </a:lnTo>
                  <a:lnTo>
                    <a:pt x="650434" y="1405373"/>
                  </a:lnTo>
                  <a:lnTo>
                    <a:pt x="710289" y="1399765"/>
                  </a:lnTo>
                  <a:lnTo>
                    <a:pt x="772067" y="1394573"/>
                  </a:lnTo>
                  <a:lnTo>
                    <a:pt x="835676" y="1389812"/>
                  </a:lnTo>
                  <a:lnTo>
                    <a:pt x="901023" y="1385494"/>
                  </a:lnTo>
                  <a:lnTo>
                    <a:pt x="968015" y="1381634"/>
                  </a:lnTo>
                  <a:lnTo>
                    <a:pt x="1036559" y="1378244"/>
                  </a:lnTo>
                  <a:lnTo>
                    <a:pt x="1106562" y="1375339"/>
                  </a:lnTo>
                  <a:lnTo>
                    <a:pt x="1177933" y="1372932"/>
                  </a:lnTo>
                  <a:lnTo>
                    <a:pt x="1250578" y="1371036"/>
                  </a:lnTo>
                  <a:lnTo>
                    <a:pt x="1324405" y="1369665"/>
                  </a:lnTo>
                  <a:lnTo>
                    <a:pt x="1399320" y="1368832"/>
                  </a:lnTo>
                  <a:lnTo>
                    <a:pt x="1475232" y="1368552"/>
                  </a:lnTo>
                  <a:lnTo>
                    <a:pt x="1551143" y="1368832"/>
                  </a:lnTo>
                  <a:lnTo>
                    <a:pt x="1626058" y="1369665"/>
                  </a:lnTo>
                  <a:lnTo>
                    <a:pt x="1699885" y="1371036"/>
                  </a:lnTo>
                  <a:lnTo>
                    <a:pt x="1772530" y="1372932"/>
                  </a:lnTo>
                  <a:lnTo>
                    <a:pt x="1843901" y="1375339"/>
                  </a:lnTo>
                  <a:lnTo>
                    <a:pt x="1913904" y="1378244"/>
                  </a:lnTo>
                  <a:lnTo>
                    <a:pt x="1982448" y="1381634"/>
                  </a:lnTo>
                  <a:lnTo>
                    <a:pt x="2049440" y="1385494"/>
                  </a:lnTo>
                  <a:lnTo>
                    <a:pt x="2114787" y="1389812"/>
                  </a:lnTo>
                  <a:lnTo>
                    <a:pt x="2178396" y="1394573"/>
                  </a:lnTo>
                  <a:lnTo>
                    <a:pt x="2240174" y="1399765"/>
                  </a:lnTo>
                  <a:lnTo>
                    <a:pt x="2300029" y="1405373"/>
                  </a:lnTo>
                  <a:lnTo>
                    <a:pt x="2357868" y="1411384"/>
                  </a:lnTo>
                  <a:lnTo>
                    <a:pt x="2413598" y="1417786"/>
                  </a:lnTo>
                  <a:lnTo>
                    <a:pt x="2467127" y="1424563"/>
                  </a:lnTo>
                  <a:lnTo>
                    <a:pt x="2518362" y="1431702"/>
                  </a:lnTo>
                  <a:lnTo>
                    <a:pt x="2567210" y="1439191"/>
                  </a:lnTo>
                  <a:lnTo>
                    <a:pt x="2613578" y="1447015"/>
                  </a:lnTo>
                  <a:lnTo>
                    <a:pt x="2657374" y="1455161"/>
                  </a:lnTo>
                  <a:lnTo>
                    <a:pt x="2698506" y="1463615"/>
                  </a:lnTo>
                  <a:lnTo>
                    <a:pt x="2736879" y="1472365"/>
                  </a:lnTo>
                  <a:lnTo>
                    <a:pt x="2804982" y="1490694"/>
                  </a:lnTo>
                  <a:lnTo>
                    <a:pt x="2860942" y="1510040"/>
                  </a:lnTo>
                  <a:lnTo>
                    <a:pt x="2904017" y="1530295"/>
                  </a:lnTo>
                  <a:lnTo>
                    <a:pt x="2942847" y="1562144"/>
                  </a:lnTo>
                  <a:lnTo>
                    <a:pt x="2950464" y="1584198"/>
                  </a:lnTo>
                  <a:lnTo>
                    <a:pt x="2948544" y="1595297"/>
                  </a:lnTo>
                  <a:lnTo>
                    <a:pt x="2920490" y="1627666"/>
                  </a:lnTo>
                  <a:lnTo>
                    <a:pt x="2884136" y="1648334"/>
                  </a:lnTo>
                  <a:lnTo>
                    <a:pt x="2834526" y="1668148"/>
                  </a:lnTo>
                  <a:lnTo>
                    <a:pt x="2772402" y="1687000"/>
                  </a:lnTo>
                  <a:lnTo>
                    <a:pt x="2698506" y="1704780"/>
                  </a:lnTo>
                  <a:lnTo>
                    <a:pt x="2657374" y="1713234"/>
                  </a:lnTo>
                  <a:lnTo>
                    <a:pt x="2613578" y="1721380"/>
                  </a:lnTo>
                  <a:lnTo>
                    <a:pt x="2567210" y="1729204"/>
                  </a:lnTo>
                  <a:lnTo>
                    <a:pt x="2518362" y="1736693"/>
                  </a:lnTo>
                  <a:lnTo>
                    <a:pt x="2467127" y="1743832"/>
                  </a:lnTo>
                  <a:lnTo>
                    <a:pt x="2413598" y="1750609"/>
                  </a:lnTo>
                  <a:lnTo>
                    <a:pt x="2357868" y="1757011"/>
                  </a:lnTo>
                  <a:lnTo>
                    <a:pt x="2300029" y="1763022"/>
                  </a:lnTo>
                  <a:lnTo>
                    <a:pt x="2240174" y="1768630"/>
                  </a:lnTo>
                  <a:lnTo>
                    <a:pt x="2178396" y="1773822"/>
                  </a:lnTo>
                  <a:lnTo>
                    <a:pt x="2114787" y="1778583"/>
                  </a:lnTo>
                  <a:lnTo>
                    <a:pt x="2049440" y="1782901"/>
                  </a:lnTo>
                  <a:lnTo>
                    <a:pt x="1982448" y="1786761"/>
                  </a:lnTo>
                  <a:lnTo>
                    <a:pt x="1913904" y="1790151"/>
                  </a:lnTo>
                  <a:lnTo>
                    <a:pt x="1843901" y="1793056"/>
                  </a:lnTo>
                  <a:lnTo>
                    <a:pt x="1772530" y="1795463"/>
                  </a:lnTo>
                  <a:lnTo>
                    <a:pt x="1699885" y="1797359"/>
                  </a:lnTo>
                  <a:lnTo>
                    <a:pt x="1626058" y="1798730"/>
                  </a:lnTo>
                  <a:lnTo>
                    <a:pt x="1551143" y="1799563"/>
                  </a:lnTo>
                  <a:lnTo>
                    <a:pt x="1475232" y="1799844"/>
                  </a:lnTo>
                  <a:lnTo>
                    <a:pt x="1399320" y="1799563"/>
                  </a:lnTo>
                  <a:lnTo>
                    <a:pt x="1324405" y="1798730"/>
                  </a:lnTo>
                  <a:lnTo>
                    <a:pt x="1250578" y="1797359"/>
                  </a:lnTo>
                  <a:lnTo>
                    <a:pt x="1177933" y="1795463"/>
                  </a:lnTo>
                  <a:lnTo>
                    <a:pt x="1106562" y="1793056"/>
                  </a:lnTo>
                  <a:lnTo>
                    <a:pt x="1036559" y="1790151"/>
                  </a:lnTo>
                  <a:lnTo>
                    <a:pt x="968015" y="1786761"/>
                  </a:lnTo>
                  <a:lnTo>
                    <a:pt x="901023" y="1782901"/>
                  </a:lnTo>
                  <a:lnTo>
                    <a:pt x="835676" y="1778583"/>
                  </a:lnTo>
                  <a:lnTo>
                    <a:pt x="772067" y="1773822"/>
                  </a:lnTo>
                  <a:lnTo>
                    <a:pt x="710289" y="1768630"/>
                  </a:lnTo>
                  <a:lnTo>
                    <a:pt x="650434" y="1763022"/>
                  </a:lnTo>
                  <a:lnTo>
                    <a:pt x="592595" y="1757011"/>
                  </a:lnTo>
                  <a:lnTo>
                    <a:pt x="536865" y="1750609"/>
                  </a:lnTo>
                  <a:lnTo>
                    <a:pt x="483336" y="1743832"/>
                  </a:lnTo>
                  <a:lnTo>
                    <a:pt x="432101" y="1736693"/>
                  </a:lnTo>
                  <a:lnTo>
                    <a:pt x="383253" y="1729204"/>
                  </a:lnTo>
                  <a:lnTo>
                    <a:pt x="336885" y="1721380"/>
                  </a:lnTo>
                  <a:lnTo>
                    <a:pt x="293089" y="1713234"/>
                  </a:lnTo>
                  <a:lnTo>
                    <a:pt x="251957" y="1704780"/>
                  </a:lnTo>
                  <a:lnTo>
                    <a:pt x="213584" y="1696030"/>
                  </a:lnTo>
                  <a:lnTo>
                    <a:pt x="145481" y="1677701"/>
                  </a:lnTo>
                  <a:lnTo>
                    <a:pt x="89521" y="1658355"/>
                  </a:lnTo>
                  <a:lnTo>
                    <a:pt x="46446" y="1638100"/>
                  </a:lnTo>
                  <a:lnTo>
                    <a:pt x="7616" y="1606251"/>
                  </a:lnTo>
                  <a:lnTo>
                    <a:pt x="0" y="1584198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6401" y="483234"/>
            <a:ext cx="4253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Control</a:t>
            </a:r>
            <a:r>
              <a:rPr sz="4400" spc="-60" dirty="0"/>
              <a:t> </a:t>
            </a:r>
            <a:r>
              <a:rPr sz="4400" dirty="0"/>
              <a:t>Structure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1537003"/>
            <a:ext cx="5953760" cy="478155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428625" indent="-416559">
              <a:lnSpc>
                <a:spcPct val="100000"/>
              </a:lnSpc>
              <a:spcBef>
                <a:spcPts val="785"/>
              </a:spcBef>
              <a:buFont typeface="Wingdings"/>
              <a:buChar char=""/>
              <a:tabLst>
                <a:tab pos="429259" algn="l"/>
              </a:tabLst>
            </a:pPr>
            <a:r>
              <a:rPr sz="2800" spc="-5" dirty="0">
                <a:latin typeface="Arial"/>
                <a:cs typeface="Arial"/>
              </a:rPr>
              <a:t>Three kinds of </a:t>
            </a:r>
            <a:r>
              <a:rPr sz="2800" dirty="0">
                <a:latin typeface="Arial"/>
                <a:cs typeface="Arial"/>
              </a:rPr>
              <a:t>control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structures</a:t>
            </a:r>
          </a:p>
          <a:p>
            <a:pPr marL="698500" lvl="1" indent="-229235">
              <a:lnSpc>
                <a:spcPct val="100000"/>
              </a:lnSpc>
              <a:spcBef>
                <a:spcPts val="590"/>
              </a:spcBef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Sequence</a:t>
            </a:r>
            <a:r>
              <a:rPr sz="24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structure</a:t>
            </a:r>
            <a:endParaRPr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Char char="–"/>
              <a:tabLst>
                <a:tab pos="1156335" algn="l"/>
              </a:tabLst>
            </a:pPr>
            <a:r>
              <a:rPr sz="2000" dirty="0">
                <a:latin typeface="Arial"/>
                <a:cs typeface="Arial"/>
              </a:rPr>
              <a:t>Programs executed sequentially by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default</a:t>
            </a: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Char char="–"/>
              <a:tabLst>
                <a:tab pos="1156335" algn="l"/>
              </a:tabLst>
            </a:pPr>
            <a:r>
              <a:rPr sz="2000" dirty="0">
                <a:latin typeface="Arial"/>
                <a:cs typeface="Arial"/>
              </a:rPr>
              <a:t>Statements executed in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order</a:t>
            </a:r>
          </a:p>
          <a:p>
            <a:pPr marL="698500" lvl="1" indent="-229235">
              <a:lnSpc>
                <a:spcPct val="100000"/>
              </a:lnSpc>
              <a:spcBef>
                <a:spcPts val="570"/>
              </a:spcBef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Selection</a:t>
            </a:r>
            <a:r>
              <a:rPr sz="24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structures</a:t>
            </a:r>
            <a:endParaRPr sz="2400" dirty="0">
              <a:latin typeface="Arial"/>
              <a:cs typeface="Arial"/>
            </a:endParaRPr>
          </a:p>
          <a:p>
            <a:pPr marL="1155700" indent="-229235">
              <a:lnSpc>
                <a:spcPct val="100000"/>
              </a:lnSpc>
              <a:spcBef>
                <a:spcPts val="450"/>
              </a:spcBef>
              <a:buChar char="–"/>
              <a:tabLst>
                <a:tab pos="1156335" algn="l"/>
              </a:tabLst>
            </a:pPr>
            <a:r>
              <a:rPr sz="2000" spc="-10" dirty="0">
                <a:latin typeface="Lucida Console"/>
                <a:cs typeface="Lucida Console"/>
              </a:rPr>
              <a:t>If</a:t>
            </a:r>
            <a:endParaRPr sz="2000" dirty="0">
              <a:latin typeface="Lucida Console"/>
              <a:cs typeface="Lucida Console"/>
            </a:endParaRPr>
          </a:p>
          <a:p>
            <a:pPr marL="1155700" indent="-229235">
              <a:lnSpc>
                <a:spcPct val="100000"/>
              </a:lnSpc>
              <a:spcBef>
                <a:spcPts val="480"/>
              </a:spcBef>
              <a:buChar char="–"/>
              <a:tabLst>
                <a:tab pos="1156335" algn="l"/>
              </a:tabLst>
            </a:pPr>
            <a:r>
              <a:rPr sz="2000" spc="-10" dirty="0">
                <a:latin typeface="Lucida Console"/>
                <a:cs typeface="Lucida Console"/>
              </a:rPr>
              <a:t>if…else</a:t>
            </a:r>
            <a:endParaRPr sz="2000" dirty="0">
              <a:latin typeface="Lucida Console"/>
              <a:cs typeface="Lucida Console"/>
            </a:endParaRPr>
          </a:p>
          <a:p>
            <a:pPr marL="1155700" indent="-229235">
              <a:lnSpc>
                <a:spcPct val="100000"/>
              </a:lnSpc>
              <a:spcBef>
                <a:spcPts val="480"/>
              </a:spcBef>
              <a:buChar char="–"/>
              <a:tabLst>
                <a:tab pos="1156335" algn="l"/>
              </a:tabLst>
            </a:pPr>
            <a:r>
              <a:rPr sz="2000" dirty="0">
                <a:latin typeface="Lucida Console"/>
                <a:cs typeface="Lucida Console"/>
              </a:rPr>
              <a:t>switch</a:t>
            </a:r>
          </a:p>
          <a:p>
            <a:pPr marL="698500" indent="-229235">
              <a:lnSpc>
                <a:spcPct val="100000"/>
              </a:lnSpc>
              <a:spcBef>
                <a:spcPts val="610"/>
              </a:spcBef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Repetition</a:t>
            </a:r>
            <a:r>
              <a:rPr sz="24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structures</a:t>
            </a:r>
            <a:endParaRPr sz="2400" dirty="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445"/>
              </a:spcBef>
              <a:buChar char="–"/>
              <a:tabLst>
                <a:tab pos="1156335" algn="l"/>
              </a:tabLst>
            </a:pPr>
            <a:r>
              <a:rPr sz="2000" spc="-10" dirty="0">
                <a:latin typeface="Lucida Console"/>
                <a:cs typeface="Lucida Console"/>
              </a:rPr>
              <a:t>While</a:t>
            </a:r>
            <a:endParaRPr sz="2000" dirty="0">
              <a:latin typeface="Lucida Console"/>
              <a:cs typeface="Lucida Console"/>
            </a:endParaRPr>
          </a:p>
          <a:p>
            <a:pPr marL="1155700" lvl="1" indent="-229235">
              <a:lnSpc>
                <a:spcPct val="100000"/>
              </a:lnSpc>
              <a:spcBef>
                <a:spcPts val="484"/>
              </a:spcBef>
              <a:buChar char="–"/>
              <a:tabLst>
                <a:tab pos="1156335" algn="l"/>
              </a:tabLst>
            </a:pPr>
            <a:r>
              <a:rPr sz="2000" spc="-10" dirty="0">
                <a:latin typeface="Lucida Console"/>
                <a:cs typeface="Lucida Console"/>
              </a:rPr>
              <a:t>do…while</a:t>
            </a:r>
            <a:endParaRPr sz="2000" dirty="0">
              <a:latin typeface="Lucida Console"/>
              <a:cs typeface="Lucida Console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  <a:tabLst>
                <a:tab pos="122555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Lucida Console"/>
                <a:cs typeface="Lucida Console"/>
              </a:rPr>
              <a:t>for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Wednesday, </a:t>
            </a:r>
            <a:r>
              <a:rPr dirty="0"/>
              <a:t>July </a:t>
            </a:r>
            <a:r>
              <a:rPr spc="-5" dirty="0"/>
              <a:t>11,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86528" y="1420367"/>
            <a:ext cx="4157979" cy="5438140"/>
            <a:chOff x="4986528" y="1420367"/>
            <a:chExt cx="4157979" cy="5438140"/>
          </a:xfrm>
        </p:grpSpPr>
        <p:sp>
          <p:nvSpPr>
            <p:cNvPr id="3" name="object 3"/>
            <p:cNvSpPr/>
            <p:nvPr/>
          </p:nvSpPr>
          <p:spPr>
            <a:xfrm>
              <a:off x="4986528" y="1420367"/>
              <a:ext cx="3587496" cy="25542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50536" y="1484375"/>
              <a:ext cx="3409188" cy="23759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31486" y="1465325"/>
              <a:ext cx="3447415" cy="2414270"/>
            </a:xfrm>
            <a:custGeom>
              <a:avLst/>
              <a:gdLst/>
              <a:ahLst/>
              <a:cxnLst/>
              <a:rect l="l" t="t" r="r" b="b"/>
              <a:pathLst>
                <a:path w="3447415" h="2414270">
                  <a:moveTo>
                    <a:pt x="0" y="2414016"/>
                  </a:moveTo>
                  <a:lnTo>
                    <a:pt x="3447288" y="2414016"/>
                  </a:lnTo>
                  <a:lnTo>
                    <a:pt x="3447288" y="0"/>
                  </a:lnTo>
                  <a:lnTo>
                    <a:pt x="0" y="0"/>
                  </a:lnTo>
                  <a:lnTo>
                    <a:pt x="0" y="241401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95672" y="3921251"/>
              <a:ext cx="3578352" cy="2502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59680" y="3985260"/>
              <a:ext cx="3400044" cy="2324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40630" y="3966210"/>
              <a:ext cx="3438525" cy="2362200"/>
            </a:xfrm>
            <a:custGeom>
              <a:avLst/>
              <a:gdLst/>
              <a:ahLst/>
              <a:cxnLst/>
              <a:rect l="l" t="t" r="r" b="b"/>
              <a:pathLst>
                <a:path w="3438525" h="2362200">
                  <a:moveTo>
                    <a:pt x="0" y="2362200"/>
                  </a:moveTo>
                  <a:lnTo>
                    <a:pt x="3438144" y="2362200"/>
                  </a:lnTo>
                  <a:lnTo>
                    <a:pt x="3438144" y="0"/>
                  </a:lnTo>
                  <a:lnTo>
                    <a:pt x="0" y="0"/>
                  </a:lnTo>
                  <a:lnTo>
                    <a:pt x="0" y="23622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36870" y="3070097"/>
              <a:ext cx="3168650" cy="2807335"/>
            </a:xfrm>
            <a:custGeom>
              <a:avLst/>
              <a:gdLst/>
              <a:ahLst/>
              <a:cxnLst/>
              <a:rect l="l" t="t" r="r" b="b"/>
              <a:pathLst>
                <a:path w="3168650" h="2807335">
                  <a:moveTo>
                    <a:pt x="143255" y="179831"/>
                  </a:moveTo>
                  <a:lnTo>
                    <a:pt x="173984" y="143590"/>
                  </a:lnTo>
                  <a:lnTo>
                    <a:pt x="211255" y="126357"/>
                  </a:lnTo>
                  <a:lnTo>
                    <a:pt x="262116" y="109835"/>
                  </a:lnTo>
                  <a:lnTo>
                    <a:pt x="325807" y="94115"/>
                  </a:lnTo>
                  <a:lnTo>
                    <a:pt x="401569" y="79288"/>
                  </a:lnTo>
                  <a:lnTo>
                    <a:pt x="443739" y="72237"/>
                  </a:lnTo>
                  <a:lnTo>
                    <a:pt x="488641" y="65444"/>
                  </a:lnTo>
                  <a:lnTo>
                    <a:pt x="536181" y="58918"/>
                  </a:lnTo>
                  <a:lnTo>
                    <a:pt x="586263" y="52673"/>
                  </a:lnTo>
                  <a:lnTo>
                    <a:pt x="638793" y="46718"/>
                  </a:lnTo>
                  <a:lnTo>
                    <a:pt x="693675" y="41066"/>
                  </a:lnTo>
                  <a:lnTo>
                    <a:pt x="750815" y="35727"/>
                  </a:lnTo>
                  <a:lnTo>
                    <a:pt x="810117" y="30713"/>
                  </a:lnTo>
                  <a:lnTo>
                    <a:pt x="871487" y="26035"/>
                  </a:lnTo>
                  <a:lnTo>
                    <a:pt x="934829" y="21705"/>
                  </a:lnTo>
                  <a:lnTo>
                    <a:pt x="1000048" y="17734"/>
                  </a:lnTo>
                  <a:lnTo>
                    <a:pt x="1067050" y="14132"/>
                  </a:lnTo>
                  <a:lnTo>
                    <a:pt x="1135739" y="10912"/>
                  </a:lnTo>
                  <a:lnTo>
                    <a:pt x="1206020" y="8085"/>
                  </a:lnTo>
                  <a:lnTo>
                    <a:pt x="1277798" y="5661"/>
                  </a:lnTo>
                  <a:lnTo>
                    <a:pt x="1350979" y="3653"/>
                  </a:lnTo>
                  <a:lnTo>
                    <a:pt x="1425468" y="2072"/>
                  </a:lnTo>
                  <a:lnTo>
                    <a:pt x="1501168" y="928"/>
                  </a:lnTo>
                  <a:lnTo>
                    <a:pt x="1577986" y="234"/>
                  </a:lnTo>
                  <a:lnTo>
                    <a:pt x="1655826" y="0"/>
                  </a:lnTo>
                  <a:lnTo>
                    <a:pt x="1733665" y="234"/>
                  </a:lnTo>
                  <a:lnTo>
                    <a:pt x="1810483" y="928"/>
                  </a:lnTo>
                  <a:lnTo>
                    <a:pt x="1886183" y="2072"/>
                  </a:lnTo>
                  <a:lnTo>
                    <a:pt x="1960672" y="3653"/>
                  </a:lnTo>
                  <a:lnTo>
                    <a:pt x="2033853" y="5661"/>
                  </a:lnTo>
                  <a:lnTo>
                    <a:pt x="2105631" y="8085"/>
                  </a:lnTo>
                  <a:lnTo>
                    <a:pt x="2175912" y="10912"/>
                  </a:lnTo>
                  <a:lnTo>
                    <a:pt x="2244601" y="14132"/>
                  </a:lnTo>
                  <a:lnTo>
                    <a:pt x="2311603" y="17734"/>
                  </a:lnTo>
                  <a:lnTo>
                    <a:pt x="2376822" y="21705"/>
                  </a:lnTo>
                  <a:lnTo>
                    <a:pt x="2440164" y="26035"/>
                  </a:lnTo>
                  <a:lnTo>
                    <a:pt x="2501534" y="30713"/>
                  </a:lnTo>
                  <a:lnTo>
                    <a:pt x="2560836" y="35727"/>
                  </a:lnTo>
                  <a:lnTo>
                    <a:pt x="2617976" y="41066"/>
                  </a:lnTo>
                  <a:lnTo>
                    <a:pt x="2672858" y="46718"/>
                  </a:lnTo>
                  <a:lnTo>
                    <a:pt x="2725388" y="52673"/>
                  </a:lnTo>
                  <a:lnTo>
                    <a:pt x="2775470" y="58918"/>
                  </a:lnTo>
                  <a:lnTo>
                    <a:pt x="2823010" y="65444"/>
                  </a:lnTo>
                  <a:lnTo>
                    <a:pt x="2867912" y="72237"/>
                  </a:lnTo>
                  <a:lnTo>
                    <a:pt x="2910082" y="79288"/>
                  </a:lnTo>
                  <a:lnTo>
                    <a:pt x="2949424" y="86584"/>
                  </a:lnTo>
                  <a:lnTo>
                    <a:pt x="3019246" y="101869"/>
                  </a:lnTo>
                  <a:lnTo>
                    <a:pt x="3076617" y="118001"/>
                  </a:lnTo>
                  <a:lnTo>
                    <a:pt x="3120778" y="134890"/>
                  </a:lnTo>
                  <a:lnTo>
                    <a:pt x="3160587" y="161445"/>
                  </a:lnTo>
                  <a:lnTo>
                    <a:pt x="3168396" y="179831"/>
                  </a:lnTo>
                  <a:lnTo>
                    <a:pt x="3166427" y="189085"/>
                  </a:lnTo>
                  <a:lnTo>
                    <a:pt x="3137667" y="216073"/>
                  </a:lnTo>
                  <a:lnTo>
                    <a:pt x="3100396" y="233306"/>
                  </a:lnTo>
                  <a:lnTo>
                    <a:pt x="3049535" y="249828"/>
                  </a:lnTo>
                  <a:lnTo>
                    <a:pt x="2985844" y="265548"/>
                  </a:lnTo>
                  <a:lnTo>
                    <a:pt x="2910082" y="280375"/>
                  </a:lnTo>
                  <a:lnTo>
                    <a:pt x="2867912" y="287426"/>
                  </a:lnTo>
                  <a:lnTo>
                    <a:pt x="2823010" y="294219"/>
                  </a:lnTo>
                  <a:lnTo>
                    <a:pt x="2775470" y="300745"/>
                  </a:lnTo>
                  <a:lnTo>
                    <a:pt x="2725388" y="306990"/>
                  </a:lnTo>
                  <a:lnTo>
                    <a:pt x="2672858" y="312945"/>
                  </a:lnTo>
                  <a:lnTo>
                    <a:pt x="2617976" y="318597"/>
                  </a:lnTo>
                  <a:lnTo>
                    <a:pt x="2560836" y="323936"/>
                  </a:lnTo>
                  <a:lnTo>
                    <a:pt x="2501534" y="328950"/>
                  </a:lnTo>
                  <a:lnTo>
                    <a:pt x="2440164" y="333628"/>
                  </a:lnTo>
                  <a:lnTo>
                    <a:pt x="2376822" y="337958"/>
                  </a:lnTo>
                  <a:lnTo>
                    <a:pt x="2311603" y="341929"/>
                  </a:lnTo>
                  <a:lnTo>
                    <a:pt x="2244601" y="345531"/>
                  </a:lnTo>
                  <a:lnTo>
                    <a:pt x="2175912" y="348751"/>
                  </a:lnTo>
                  <a:lnTo>
                    <a:pt x="2105631" y="351578"/>
                  </a:lnTo>
                  <a:lnTo>
                    <a:pt x="2033853" y="354002"/>
                  </a:lnTo>
                  <a:lnTo>
                    <a:pt x="1960672" y="356010"/>
                  </a:lnTo>
                  <a:lnTo>
                    <a:pt x="1886183" y="357591"/>
                  </a:lnTo>
                  <a:lnTo>
                    <a:pt x="1810483" y="358735"/>
                  </a:lnTo>
                  <a:lnTo>
                    <a:pt x="1733665" y="359429"/>
                  </a:lnTo>
                  <a:lnTo>
                    <a:pt x="1655826" y="359663"/>
                  </a:lnTo>
                  <a:lnTo>
                    <a:pt x="1577986" y="359429"/>
                  </a:lnTo>
                  <a:lnTo>
                    <a:pt x="1501168" y="358735"/>
                  </a:lnTo>
                  <a:lnTo>
                    <a:pt x="1425468" y="357591"/>
                  </a:lnTo>
                  <a:lnTo>
                    <a:pt x="1350979" y="356010"/>
                  </a:lnTo>
                  <a:lnTo>
                    <a:pt x="1277798" y="354002"/>
                  </a:lnTo>
                  <a:lnTo>
                    <a:pt x="1206020" y="351578"/>
                  </a:lnTo>
                  <a:lnTo>
                    <a:pt x="1135739" y="348751"/>
                  </a:lnTo>
                  <a:lnTo>
                    <a:pt x="1067050" y="345531"/>
                  </a:lnTo>
                  <a:lnTo>
                    <a:pt x="1000048" y="341929"/>
                  </a:lnTo>
                  <a:lnTo>
                    <a:pt x="934829" y="337958"/>
                  </a:lnTo>
                  <a:lnTo>
                    <a:pt x="871487" y="333628"/>
                  </a:lnTo>
                  <a:lnTo>
                    <a:pt x="810117" y="328950"/>
                  </a:lnTo>
                  <a:lnTo>
                    <a:pt x="750815" y="323936"/>
                  </a:lnTo>
                  <a:lnTo>
                    <a:pt x="693675" y="318597"/>
                  </a:lnTo>
                  <a:lnTo>
                    <a:pt x="638793" y="312945"/>
                  </a:lnTo>
                  <a:lnTo>
                    <a:pt x="586263" y="306990"/>
                  </a:lnTo>
                  <a:lnTo>
                    <a:pt x="536181" y="300745"/>
                  </a:lnTo>
                  <a:lnTo>
                    <a:pt x="488641" y="294219"/>
                  </a:lnTo>
                  <a:lnTo>
                    <a:pt x="443739" y="287426"/>
                  </a:lnTo>
                  <a:lnTo>
                    <a:pt x="401569" y="280375"/>
                  </a:lnTo>
                  <a:lnTo>
                    <a:pt x="362227" y="273079"/>
                  </a:lnTo>
                  <a:lnTo>
                    <a:pt x="292405" y="257794"/>
                  </a:lnTo>
                  <a:lnTo>
                    <a:pt x="235034" y="241662"/>
                  </a:lnTo>
                  <a:lnTo>
                    <a:pt x="190873" y="224773"/>
                  </a:lnTo>
                  <a:lnTo>
                    <a:pt x="151064" y="198218"/>
                  </a:lnTo>
                  <a:lnTo>
                    <a:pt x="143255" y="179831"/>
                  </a:lnTo>
                  <a:close/>
                </a:path>
                <a:path w="3168650" h="2807335">
                  <a:moveTo>
                    <a:pt x="0" y="2483358"/>
                  </a:moveTo>
                  <a:lnTo>
                    <a:pt x="15453" y="2436889"/>
                  </a:lnTo>
                  <a:lnTo>
                    <a:pt x="42266" y="2407014"/>
                  </a:lnTo>
                  <a:lnTo>
                    <a:pt x="81549" y="2378179"/>
                  </a:lnTo>
                  <a:lnTo>
                    <a:pt x="132666" y="2350521"/>
                  </a:lnTo>
                  <a:lnTo>
                    <a:pt x="194986" y="2324176"/>
                  </a:lnTo>
                  <a:lnTo>
                    <a:pt x="267873" y="2299280"/>
                  </a:lnTo>
                  <a:lnTo>
                    <a:pt x="308082" y="2287417"/>
                  </a:lnTo>
                  <a:lnTo>
                    <a:pt x="350695" y="2275968"/>
                  </a:lnTo>
                  <a:lnTo>
                    <a:pt x="395633" y="2264949"/>
                  </a:lnTo>
                  <a:lnTo>
                    <a:pt x="442817" y="2254377"/>
                  </a:lnTo>
                  <a:lnTo>
                    <a:pt x="492167" y="2244268"/>
                  </a:lnTo>
                  <a:lnTo>
                    <a:pt x="543606" y="2234641"/>
                  </a:lnTo>
                  <a:lnTo>
                    <a:pt x="597052" y="2225512"/>
                  </a:lnTo>
                  <a:lnTo>
                    <a:pt x="652427" y="2216898"/>
                  </a:lnTo>
                  <a:lnTo>
                    <a:pt x="709653" y="2208816"/>
                  </a:lnTo>
                  <a:lnTo>
                    <a:pt x="768649" y="2201283"/>
                  </a:lnTo>
                  <a:lnTo>
                    <a:pt x="829336" y="2194316"/>
                  </a:lnTo>
                  <a:lnTo>
                    <a:pt x="891635" y="2187931"/>
                  </a:lnTo>
                  <a:lnTo>
                    <a:pt x="955468" y="2182147"/>
                  </a:lnTo>
                  <a:lnTo>
                    <a:pt x="1020754" y="2176980"/>
                  </a:lnTo>
                  <a:lnTo>
                    <a:pt x="1087415" y="2172446"/>
                  </a:lnTo>
                  <a:lnTo>
                    <a:pt x="1155371" y="2168563"/>
                  </a:lnTo>
                  <a:lnTo>
                    <a:pt x="1224543" y="2165349"/>
                  </a:lnTo>
                  <a:lnTo>
                    <a:pt x="1294852" y="2162819"/>
                  </a:lnTo>
                  <a:lnTo>
                    <a:pt x="1366218" y="2160990"/>
                  </a:lnTo>
                  <a:lnTo>
                    <a:pt x="1438563" y="2159881"/>
                  </a:lnTo>
                  <a:lnTo>
                    <a:pt x="1511807" y="2159508"/>
                  </a:lnTo>
                  <a:lnTo>
                    <a:pt x="1585052" y="2159881"/>
                  </a:lnTo>
                  <a:lnTo>
                    <a:pt x="1657397" y="2160990"/>
                  </a:lnTo>
                  <a:lnTo>
                    <a:pt x="1728763" y="2162819"/>
                  </a:lnTo>
                  <a:lnTo>
                    <a:pt x="1799072" y="2165349"/>
                  </a:lnTo>
                  <a:lnTo>
                    <a:pt x="1868244" y="2168563"/>
                  </a:lnTo>
                  <a:lnTo>
                    <a:pt x="1936200" y="2172446"/>
                  </a:lnTo>
                  <a:lnTo>
                    <a:pt x="2002861" y="2176980"/>
                  </a:lnTo>
                  <a:lnTo>
                    <a:pt x="2068147" y="2182147"/>
                  </a:lnTo>
                  <a:lnTo>
                    <a:pt x="2131980" y="2187931"/>
                  </a:lnTo>
                  <a:lnTo>
                    <a:pt x="2194279" y="2194316"/>
                  </a:lnTo>
                  <a:lnTo>
                    <a:pt x="2254966" y="2201283"/>
                  </a:lnTo>
                  <a:lnTo>
                    <a:pt x="2313962" y="2208816"/>
                  </a:lnTo>
                  <a:lnTo>
                    <a:pt x="2371188" y="2216898"/>
                  </a:lnTo>
                  <a:lnTo>
                    <a:pt x="2426563" y="2225512"/>
                  </a:lnTo>
                  <a:lnTo>
                    <a:pt x="2480009" y="2234641"/>
                  </a:lnTo>
                  <a:lnTo>
                    <a:pt x="2531448" y="2244268"/>
                  </a:lnTo>
                  <a:lnTo>
                    <a:pt x="2580798" y="2254377"/>
                  </a:lnTo>
                  <a:lnTo>
                    <a:pt x="2627982" y="2264949"/>
                  </a:lnTo>
                  <a:lnTo>
                    <a:pt x="2672920" y="2275968"/>
                  </a:lnTo>
                  <a:lnTo>
                    <a:pt x="2715533" y="2287417"/>
                  </a:lnTo>
                  <a:lnTo>
                    <a:pt x="2755742" y="2299280"/>
                  </a:lnTo>
                  <a:lnTo>
                    <a:pt x="2793467" y="2311539"/>
                  </a:lnTo>
                  <a:lnTo>
                    <a:pt x="2861150" y="2337176"/>
                  </a:lnTo>
                  <a:lnTo>
                    <a:pt x="2917947" y="2364195"/>
                  </a:lnTo>
                  <a:lnTo>
                    <a:pt x="2963227" y="2392458"/>
                  </a:lnTo>
                  <a:lnTo>
                    <a:pt x="2996353" y="2421830"/>
                  </a:lnTo>
                  <a:lnTo>
                    <a:pt x="3021872" y="2467670"/>
                  </a:lnTo>
                  <a:lnTo>
                    <a:pt x="3023615" y="2483358"/>
                  </a:lnTo>
                  <a:lnTo>
                    <a:pt x="3021872" y="2499048"/>
                  </a:lnTo>
                  <a:lnTo>
                    <a:pt x="2996353" y="2544896"/>
                  </a:lnTo>
                  <a:lnTo>
                    <a:pt x="2963227" y="2574271"/>
                  </a:lnTo>
                  <a:lnTo>
                    <a:pt x="2917947" y="2602536"/>
                  </a:lnTo>
                  <a:lnTo>
                    <a:pt x="2861150" y="2629556"/>
                  </a:lnTo>
                  <a:lnTo>
                    <a:pt x="2793467" y="2655193"/>
                  </a:lnTo>
                  <a:lnTo>
                    <a:pt x="2755742" y="2667452"/>
                  </a:lnTo>
                  <a:lnTo>
                    <a:pt x="2715533" y="2679314"/>
                  </a:lnTo>
                  <a:lnTo>
                    <a:pt x="2672920" y="2690763"/>
                  </a:lnTo>
                  <a:lnTo>
                    <a:pt x="2627982" y="2701781"/>
                  </a:lnTo>
                  <a:lnTo>
                    <a:pt x="2580798" y="2712353"/>
                  </a:lnTo>
                  <a:lnTo>
                    <a:pt x="2531448" y="2722460"/>
                  </a:lnTo>
                  <a:lnTo>
                    <a:pt x="2480009" y="2732086"/>
                  </a:lnTo>
                  <a:lnTo>
                    <a:pt x="2426563" y="2741214"/>
                  </a:lnTo>
                  <a:lnTo>
                    <a:pt x="2371188" y="2749827"/>
                  </a:lnTo>
                  <a:lnTo>
                    <a:pt x="2313962" y="2757908"/>
                  </a:lnTo>
                  <a:lnTo>
                    <a:pt x="2254966" y="2765440"/>
                  </a:lnTo>
                  <a:lnTo>
                    <a:pt x="2194279" y="2772406"/>
                  </a:lnTo>
                  <a:lnTo>
                    <a:pt x="2131980" y="2778790"/>
                  </a:lnTo>
                  <a:lnTo>
                    <a:pt x="2068147" y="2784573"/>
                  </a:lnTo>
                  <a:lnTo>
                    <a:pt x="2002861" y="2789739"/>
                  </a:lnTo>
                  <a:lnTo>
                    <a:pt x="1936200" y="2794272"/>
                  </a:lnTo>
                  <a:lnTo>
                    <a:pt x="1868244" y="2798154"/>
                  </a:lnTo>
                  <a:lnTo>
                    <a:pt x="1799072" y="2801368"/>
                  </a:lnTo>
                  <a:lnTo>
                    <a:pt x="1728763" y="2803897"/>
                  </a:lnTo>
                  <a:lnTo>
                    <a:pt x="1657397" y="2805725"/>
                  </a:lnTo>
                  <a:lnTo>
                    <a:pt x="1585052" y="2806834"/>
                  </a:lnTo>
                  <a:lnTo>
                    <a:pt x="1511807" y="2807208"/>
                  </a:lnTo>
                  <a:lnTo>
                    <a:pt x="1438563" y="2806834"/>
                  </a:lnTo>
                  <a:lnTo>
                    <a:pt x="1366218" y="2805725"/>
                  </a:lnTo>
                  <a:lnTo>
                    <a:pt x="1294852" y="2803897"/>
                  </a:lnTo>
                  <a:lnTo>
                    <a:pt x="1224543" y="2801368"/>
                  </a:lnTo>
                  <a:lnTo>
                    <a:pt x="1155371" y="2798154"/>
                  </a:lnTo>
                  <a:lnTo>
                    <a:pt x="1087415" y="2794272"/>
                  </a:lnTo>
                  <a:lnTo>
                    <a:pt x="1020754" y="2789739"/>
                  </a:lnTo>
                  <a:lnTo>
                    <a:pt x="955468" y="2784573"/>
                  </a:lnTo>
                  <a:lnTo>
                    <a:pt x="891635" y="2778790"/>
                  </a:lnTo>
                  <a:lnTo>
                    <a:pt x="829336" y="2772406"/>
                  </a:lnTo>
                  <a:lnTo>
                    <a:pt x="768649" y="2765440"/>
                  </a:lnTo>
                  <a:lnTo>
                    <a:pt x="709653" y="2757908"/>
                  </a:lnTo>
                  <a:lnTo>
                    <a:pt x="652427" y="2749827"/>
                  </a:lnTo>
                  <a:lnTo>
                    <a:pt x="597052" y="2741214"/>
                  </a:lnTo>
                  <a:lnTo>
                    <a:pt x="543606" y="2732086"/>
                  </a:lnTo>
                  <a:lnTo>
                    <a:pt x="492167" y="2722460"/>
                  </a:lnTo>
                  <a:lnTo>
                    <a:pt x="442817" y="2712353"/>
                  </a:lnTo>
                  <a:lnTo>
                    <a:pt x="395633" y="2701781"/>
                  </a:lnTo>
                  <a:lnTo>
                    <a:pt x="350695" y="2690763"/>
                  </a:lnTo>
                  <a:lnTo>
                    <a:pt x="308082" y="2679314"/>
                  </a:lnTo>
                  <a:lnTo>
                    <a:pt x="267873" y="2667452"/>
                  </a:lnTo>
                  <a:lnTo>
                    <a:pt x="230148" y="2655193"/>
                  </a:lnTo>
                  <a:lnTo>
                    <a:pt x="162465" y="2629556"/>
                  </a:lnTo>
                  <a:lnTo>
                    <a:pt x="105668" y="2602536"/>
                  </a:lnTo>
                  <a:lnTo>
                    <a:pt x="60388" y="2574271"/>
                  </a:lnTo>
                  <a:lnTo>
                    <a:pt x="27262" y="2544896"/>
                  </a:lnTo>
                  <a:lnTo>
                    <a:pt x="1743" y="2499048"/>
                  </a:lnTo>
                  <a:lnTo>
                    <a:pt x="0" y="2483358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706370" y="515238"/>
            <a:ext cx="19996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Example</a:t>
            </a:r>
            <a:endParaRPr sz="4000"/>
          </a:p>
        </p:txBody>
      </p:sp>
      <p:grpSp>
        <p:nvGrpSpPr>
          <p:cNvPr id="11" name="object 11"/>
          <p:cNvGrpSpPr/>
          <p:nvPr/>
        </p:nvGrpSpPr>
        <p:grpSpPr>
          <a:xfrm>
            <a:off x="836675" y="1420367"/>
            <a:ext cx="3464560" cy="5043170"/>
            <a:chOff x="836675" y="1420367"/>
            <a:chExt cx="3464560" cy="5043170"/>
          </a:xfrm>
        </p:grpSpPr>
        <p:sp>
          <p:nvSpPr>
            <p:cNvPr id="12" name="object 12"/>
            <p:cNvSpPr/>
            <p:nvPr/>
          </p:nvSpPr>
          <p:spPr>
            <a:xfrm>
              <a:off x="836675" y="1420367"/>
              <a:ext cx="3464052" cy="25587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0683" y="1484375"/>
              <a:ext cx="3285744" cy="23804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1633" y="1465325"/>
              <a:ext cx="3324225" cy="2418715"/>
            </a:xfrm>
            <a:custGeom>
              <a:avLst/>
              <a:gdLst/>
              <a:ahLst/>
              <a:cxnLst/>
              <a:rect l="l" t="t" r="r" b="b"/>
              <a:pathLst>
                <a:path w="3324225" h="2418715">
                  <a:moveTo>
                    <a:pt x="0" y="2418588"/>
                  </a:moveTo>
                  <a:lnTo>
                    <a:pt x="3323844" y="2418588"/>
                  </a:lnTo>
                  <a:lnTo>
                    <a:pt x="3323844" y="0"/>
                  </a:lnTo>
                  <a:lnTo>
                    <a:pt x="0" y="0"/>
                  </a:lnTo>
                  <a:lnTo>
                    <a:pt x="0" y="241858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31975" y="3429000"/>
              <a:ext cx="1257300" cy="1615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6675" y="3941063"/>
              <a:ext cx="3418332" cy="25222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0683" y="4005072"/>
              <a:ext cx="3240024" cy="23439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1633" y="3986022"/>
              <a:ext cx="3278504" cy="2382520"/>
            </a:xfrm>
            <a:custGeom>
              <a:avLst/>
              <a:gdLst/>
              <a:ahLst/>
              <a:cxnLst/>
              <a:rect l="l" t="t" r="r" b="b"/>
              <a:pathLst>
                <a:path w="3278504" h="2382520">
                  <a:moveTo>
                    <a:pt x="0" y="2382012"/>
                  </a:moveTo>
                  <a:lnTo>
                    <a:pt x="3278124" y="2382012"/>
                  </a:lnTo>
                  <a:lnTo>
                    <a:pt x="3278124" y="0"/>
                  </a:lnTo>
                  <a:lnTo>
                    <a:pt x="0" y="0"/>
                  </a:lnTo>
                  <a:lnTo>
                    <a:pt x="0" y="238201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87957" y="3070097"/>
              <a:ext cx="3096895" cy="2807335"/>
            </a:xfrm>
            <a:custGeom>
              <a:avLst/>
              <a:gdLst/>
              <a:ahLst/>
              <a:cxnLst/>
              <a:rect l="l" t="t" r="r" b="b"/>
              <a:pathLst>
                <a:path w="3096895" h="2807335">
                  <a:moveTo>
                    <a:pt x="0" y="144017"/>
                  </a:moveTo>
                  <a:lnTo>
                    <a:pt x="32708" y="114097"/>
                  </a:lnTo>
                  <a:lnTo>
                    <a:pt x="72339" y="99898"/>
                  </a:lnTo>
                  <a:lnTo>
                    <a:pt x="126373" y="86313"/>
                  </a:lnTo>
                  <a:lnTo>
                    <a:pt x="193974" y="73421"/>
                  </a:lnTo>
                  <a:lnTo>
                    <a:pt x="232601" y="67260"/>
                  </a:lnTo>
                  <a:lnTo>
                    <a:pt x="274307" y="61302"/>
                  </a:lnTo>
                  <a:lnTo>
                    <a:pt x="318986" y="55558"/>
                  </a:lnTo>
                  <a:lnTo>
                    <a:pt x="366534" y="50037"/>
                  </a:lnTo>
                  <a:lnTo>
                    <a:pt x="416847" y="44749"/>
                  </a:lnTo>
                  <a:lnTo>
                    <a:pt x="469820" y="39704"/>
                  </a:lnTo>
                  <a:lnTo>
                    <a:pt x="525349" y="34912"/>
                  </a:lnTo>
                  <a:lnTo>
                    <a:pt x="583328" y="30384"/>
                  </a:lnTo>
                  <a:lnTo>
                    <a:pt x="643655" y="26129"/>
                  </a:lnTo>
                  <a:lnTo>
                    <a:pt x="706224" y="22156"/>
                  </a:lnTo>
                  <a:lnTo>
                    <a:pt x="770930" y="18477"/>
                  </a:lnTo>
                  <a:lnTo>
                    <a:pt x="837669" y="15101"/>
                  </a:lnTo>
                  <a:lnTo>
                    <a:pt x="906337" y="12038"/>
                  </a:lnTo>
                  <a:lnTo>
                    <a:pt x="976830" y="9298"/>
                  </a:lnTo>
                  <a:lnTo>
                    <a:pt x="1049041" y="6891"/>
                  </a:lnTo>
                  <a:lnTo>
                    <a:pt x="1122868" y="4827"/>
                  </a:lnTo>
                  <a:lnTo>
                    <a:pt x="1198205" y="3116"/>
                  </a:lnTo>
                  <a:lnTo>
                    <a:pt x="1274949" y="1767"/>
                  </a:lnTo>
                  <a:lnTo>
                    <a:pt x="1352993" y="792"/>
                  </a:lnTo>
                  <a:lnTo>
                    <a:pt x="1432235" y="199"/>
                  </a:lnTo>
                  <a:lnTo>
                    <a:pt x="1512569" y="0"/>
                  </a:lnTo>
                  <a:lnTo>
                    <a:pt x="1592904" y="199"/>
                  </a:lnTo>
                  <a:lnTo>
                    <a:pt x="1672146" y="792"/>
                  </a:lnTo>
                  <a:lnTo>
                    <a:pt x="1750190" y="1767"/>
                  </a:lnTo>
                  <a:lnTo>
                    <a:pt x="1826934" y="3116"/>
                  </a:lnTo>
                  <a:lnTo>
                    <a:pt x="1902271" y="4827"/>
                  </a:lnTo>
                  <a:lnTo>
                    <a:pt x="1976098" y="6891"/>
                  </a:lnTo>
                  <a:lnTo>
                    <a:pt x="2048309" y="9298"/>
                  </a:lnTo>
                  <a:lnTo>
                    <a:pt x="2118802" y="12038"/>
                  </a:lnTo>
                  <a:lnTo>
                    <a:pt x="2187470" y="15101"/>
                  </a:lnTo>
                  <a:lnTo>
                    <a:pt x="2254209" y="18477"/>
                  </a:lnTo>
                  <a:lnTo>
                    <a:pt x="2318915" y="22156"/>
                  </a:lnTo>
                  <a:lnTo>
                    <a:pt x="2381484" y="26129"/>
                  </a:lnTo>
                  <a:lnTo>
                    <a:pt x="2441811" y="30384"/>
                  </a:lnTo>
                  <a:lnTo>
                    <a:pt x="2499790" y="34912"/>
                  </a:lnTo>
                  <a:lnTo>
                    <a:pt x="2555319" y="39704"/>
                  </a:lnTo>
                  <a:lnTo>
                    <a:pt x="2608292" y="44749"/>
                  </a:lnTo>
                  <a:lnTo>
                    <a:pt x="2658605" y="50037"/>
                  </a:lnTo>
                  <a:lnTo>
                    <a:pt x="2706153" y="55558"/>
                  </a:lnTo>
                  <a:lnTo>
                    <a:pt x="2750832" y="61302"/>
                  </a:lnTo>
                  <a:lnTo>
                    <a:pt x="2792538" y="67260"/>
                  </a:lnTo>
                  <a:lnTo>
                    <a:pt x="2831165" y="73421"/>
                  </a:lnTo>
                  <a:lnTo>
                    <a:pt x="2898766" y="86313"/>
                  </a:lnTo>
                  <a:lnTo>
                    <a:pt x="2952800" y="99898"/>
                  </a:lnTo>
                  <a:lnTo>
                    <a:pt x="2992431" y="114097"/>
                  </a:lnTo>
                  <a:lnTo>
                    <a:pt x="3025140" y="144017"/>
                  </a:lnTo>
                  <a:lnTo>
                    <a:pt x="3023043" y="151663"/>
                  </a:lnTo>
                  <a:lnTo>
                    <a:pt x="2974468" y="181109"/>
                  </a:lnTo>
                  <a:lnTo>
                    <a:pt x="2927531" y="195011"/>
                  </a:lnTo>
                  <a:lnTo>
                    <a:pt x="2866609" y="208260"/>
                  </a:lnTo>
                  <a:lnTo>
                    <a:pt x="2792538" y="220775"/>
                  </a:lnTo>
                  <a:lnTo>
                    <a:pt x="2750832" y="226733"/>
                  </a:lnTo>
                  <a:lnTo>
                    <a:pt x="2706153" y="232477"/>
                  </a:lnTo>
                  <a:lnTo>
                    <a:pt x="2658605" y="237998"/>
                  </a:lnTo>
                  <a:lnTo>
                    <a:pt x="2608292" y="243286"/>
                  </a:lnTo>
                  <a:lnTo>
                    <a:pt x="2555319" y="248331"/>
                  </a:lnTo>
                  <a:lnTo>
                    <a:pt x="2499790" y="253123"/>
                  </a:lnTo>
                  <a:lnTo>
                    <a:pt x="2441811" y="257651"/>
                  </a:lnTo>
                  <a:lnTo>
                    <a:pt x="2381484" y="261906"/>
                  </a:lnTo>
                  <a:lnTo>
                    <a:pt x="2318915" y="265879"/>
                  </a:lnTo>
                  <a:lnTo>
                    <a:pt x="2254209" y="269558"/>
                  </a:lnTo>
                  <a:lnTo>
                    <a:pt x="2187470" y="272934"/>
                  </a:lnTo>
                  <a:lnTo>
                    <a:pt x="2118802" y="275997"/>
                  </a:lnTo>
                  <a:lnTo>
                    <a:pt x="2048309" y="278737"/>
                  </a:lnTo>
                  <a:lnTo>
                    <a:pt x="1976098" y="281144"/>
                  </a:lnTo>
                  <a:lnTo>
                    <a:pt x="1902271" y="283208"/>
                  </a:lnTo>
                  <a:lnTo>
                    <a:pt x="1826934" y="284919"/>
                  </a:lnTo>
                  <a:lnTo>
                    <a:pt x="1750190" y="286268"/>
                  </a:lnTo>
                  <a:lnTo>
                    <a:pt x="1672146" y="287243"/>
                  </a:lnTo>
                  <a:lnTo>
                    <a:pt x="1592904" y="287836"/>
                  </a:lnTo>
                  <a:lnTo>
                    <a:pt x="1512569" y="288036"/>
                  </a:lnTo>
                  <a:lnTo>
                    <a:pt x="1432235" y="287836"/>
                  </a:lnTo>
                  <a:lnTo>
                    <a:pt x="1352993" y="287243"/>
                  </a:lnTo>
                  <a:lnTo>
                    <a:pt x="1274949" y="286268"/>
                  </a:lnTo>
                  <a:lnTo>
                    <a:pt x="1198205" y="284919"/>
                  </a:lnTo>
                  <a:lnTo>
                    <a:pt x="1122868" y="283208"/>
                  </a:lnTo>
                  <a:lnTo>
                    <a:pt x="1049041" y="281144"/>
                  </a:lnTo>
                  <a:lnTo>
                    <a:pt x="976830" y="278737"/>
                  </a:lnTo>
                  <a:lnTo>
                    <a:pt x="906337" y="275997"/>
                  </a:lnTo>
                  <a:lnTo>
                    <a:pt x="837669" y="272934"/>
                  </a:lnTo>
                  <a:lnTo>
                    <a:pt x="770930" y="269558"/>
                  </a:lnTo>
                  <a:lnTo>
                    <a:pt x="706224" y="265879"/>
                  </a:lnTo>
                  <a:lnTo>
                    <a:pt x="643655" y="261906"/>
                  </a:lnTo>
                  <a:lnTo>
                    <a:pt x="583328" y="257651"/>
                  </a:lnTo>
                  <a:lnTo>
                    <a:pt x="525349" y="253123"/>
                  </a:lnTo>
                  <a:lnTo>
                    <a:pt x="469820" y="248331"/>
                  </a:lnTo>
                  <a:lnTo>
                    <a:pt x="416847" y="243286"/>
                  </a:lnTo>
                  <a:lnTo>
                    <a:pt x="366534" y="237998"/>
                  </a:lnTo>
                  <a:lnTo>
                    <a:pt x="318986" y="232477"/>
                  </a:lnTo>
                  <a:lnTo>
                    <a:pt x="274307" y="226733"/>
                  </a:lnTo>
                  <a:lnTo>
                    <a:pt x="232601" y="220775"/>
                  </a:lnTo>
                  <a:lnTo>
                    <a:pt x="193974" y="214614"/>
                  </a:lnTo>
                  <a:lnTo>
                    <a:pt x="126373" y="201722"/>
                  </a:lnTo>
                  <a:lnTo>
                    <a:pt x="72339" y="188137"/>
                  </a:lnTo>
                  <a:lnTo>
                    <a:pt x="32708" y="173938"/>
                  </a:lnTo>
                  <a:lnTo>
                    <a:pt x="0" y="144017"/>
                  </a:lnTo>
                  <a:close/>
                </a:path>
                <a:path w="3096895" h="2807335">
                  <a:moveTo>
                    <a:pt x="71628" y="2519172"/>
                  </a:moveTo>
                  <a:lnTo>
                    <a:pt x="88027" y="2476596"/>
                  </a:lnTo>
                  <a:lnTo>
                    <a:pt x="116459" y="2449264"/>
                  </a:lnTo>
                  <a:lnTo>
                    <a:pt x="158082" y="2422928"/>
                  </a:lnTo>
                  <a:lnTo>
                    <a:pt x="212204" y="2397720"/>
                  </a:lnTo>
                  <a:lnTo>
                    <a:pt x="278129" y="2373771"/>
                  </a:lnTo>
                  <a:lnTo>
                    <a:pt x="315303" y="2362309"/>
                  </a:lnTo>
                  <a:lnTo>
                    <a:pt x="355167" y="2351212"/>
                  </a:lnTo>
                  <a:lnTo>
                    <a:pt x="397636" y="2340496"/>
                  </a:lnTo>
                  <a:lnTo>
                    <a:pt x="442623" y="2330177"/>
                  </a:lnTo>
                  <a:lnTo>
                    <a:pt x="490041" y="2320272"/>
                  </a:lnTo>
                  <a:lnTo>
                    <a:pt x="539804" y="2310797"/>
                  </a:lnTo>
                  <a:lnTo>
                    <a:pt x="591826" y="2301768"/>
                  </a:lnTo>
                  <a:lnTo>
                    <a:pt x="646018" y="2293202"/>
                  </a:lnTo>
                  <a:lnTo>
                    <a:pt x="702296" y="2285116"/>
                  </a:lnTo>
                  <a:lnTo>
                    <a:pt x="760571" y="2277526"/>
                  </a:lnTo>
                  <a:lnTo>
                    <a:pt x="820758" y="2270449"/>
                  </a:lnTo>
                  <a:lnTo>
                    <a:pt x="882770" y="2263901"/>
                  </a:lnTo>
                  <a:lnTo>
                    <a:pt x="946520" y="2257898"/>
                  </a:lnTo>
                  <a:lnTo>
                    <a:pt x="1011922" y="2252457"/>
                  </a:lnTo>
                  <a:lnTo>
                    <a:pt x="1078889" y="2247594"/>
                  </a:lnTo>
                  <a:lnTo>
                    <a:pt x="1147334" y="2243326"/>
                  </a:lnTo>
                  <a:lnTo>
                    <a:pt x="1217171" y="2239670"/>
                  </a:lnTo>
                  <a:lnTo>
                    <a:pt x="1288312" y="2236642"/>
                  </a:lnTo>
                  <a:lnTo>
                    <a:pt x="1360673" y="2234257"/>
                  </a:lnTo>
                  <a:lnTo>
                    <a:pt x="1434165" y="2232534"/>
                  </a:lnTo>
                  <a:lnTo>
                    <a:pt x="1508702" y="2231488"/>
                  </a:lnTo>
                  <a:lnTo>
                    <a:pt x="1584198" y="2231136"/>
                  </a:lnTo>
                  <a:lnTo>
                    <a:pt x="1659693" y="2231488"/>
                  </a:lnTo>
                  <a:lnTo>
                    <a:pt x="1734230" y="2232534"/>
                  </a:lnTo>
                  <a:lnTo>
                    <a:pt x="1807722" y="2234257"/>
                  </a:lnTo>
                  <a:lnTo>
                    <a:pt x="1880083" y="2236642"/>
                  </a:lnTo>
                  <a:lnTo>
                    <a:pt x="1951224" y="2239670"/>
                  </a:lnTo>
                  <a:lnTo>
                    <a:pt x="2021061" y="2243326"/>
                  </a:lnTo>
                  <a:lnTo>
                    <a:pt x="2089506" y="2247594"/>
                  </a:lnTo>
                  <a:lnTo>
                    <a:pt x="2156473" y="2252457"/>
                  </a:lnTo>
                  <a:lnTo>
                    <a:pt x="2221875" y="2257898"/>
                  </a:lnTo>
                  <a:lnTo>
                    <a:pt x="2285625" y="2263901"/>
                  </a:lnTo>
                  <a:lnTo>
                    <a:pt x="2347637" y="2270449"/>
                  </a:lnTo>
                  <a:lnTo>
                    <a:pt x="2407824" y="2277526"/>
                  </a:lnTo>
                  <a:lnTo>
                    <a:pt x="2466099" y="2285116"/>
                  </a:lnTo>
                  <a:lnTo>
                    <a:pt x="2522377" y="2293202"/>
                  </a:lnTo>
                  <a:lnTo>
                    <a:pt x="2576569" y="2301768"/>
                  </a:lnTo>
                  <a:lnTo>
                    <a:pt x="2628591" y="2310797"/>
                  </a:lnTo>
                  <a:lnTo>
                    <a:pt x="2678354" y="2320272"/>
                  </a:lnTo>
                  <a:lnTo>
                    <a:pt x="2725772" y="2330177"/>
                  </a:lnTo>
                  <a:lnTo>
                    <a:pt x="2770759" y="2340496"/>
                  </a:lnTo>
                  <a:lnTo>
                    <a:pt x="2813228" y="2351212"/>
                  </a:lnTo>
                  <a:lnTo>
                    <a:pt x="2853092" y="2362309"/>
                  </a:lnTo>
                  <a:lnTo>
                    <a:pt x="2890266" y="2373771"/>
                  </a:lnTo>
                  <a:lnTo>
                    <a:pt x="2956191" y="2397720"/>
                  </a:lnTo>
                  <a:lnTo>
                    <a:pt x="3010313" y="2422928"/>
                  </a:lnTo>
                  <a:lnTo>
                    <a:pt x="3051936" y="2449264"/>
                  </a:lnTo>
                  <a:lnTo>
                    <a:pt x="3080368" y="2476596"/>
                  </a:lnTo>
                  <a:lnTo>
                    <a:pt x="3096767" y="2519172"/>
                  </a:lnTo>
                  <a:lnTo>
                    <a:pt x="3094916" y="2533548"/>
                  </a:lnTo>
                  <a:lnTo>
                    <a:pt x="3067844" y="2575515"/>
                  </a:lnTo>
                  <a:lnTo>
                    <a:pt x="3032730" y="2602361"/>
                  </a:lnTo>
                  <a:lnTo>
                    <a:pt x="2984771" y="2628147"/>
                  </a:lnTo>
                  <a:lnTo>
                    <a:pt x="2924661" y="2652741"/>
                  </a:lnTo>
                  <a:lnTo>
                    <a:pt x="2853092" y="2676011"/>
                  </a:lnTo>
                  <a:lnTo>
                    <a:pt x="2813228" y="2687108"/>
                  </a:lnTo>
                  <a:lnTo>
                    <a:pt x="2770759" y="2697825"/>
                  </a:lnTo>
                  <a:lnTo>
                    <a:pt x="2725772" y="2708145"/>
                  </a:lnTo>
                  <a:lnTo>
                    <a:pt x="2678354" y="2718052"/>
                  </a:lnTo>
                  <a:lnTo>
                    <a:pt x="2628591" y="2727528"/>
                  </a:lnTo>
                  <a:lnTo>
                    <a:pt x="2576569" y="2736558"/>
                  </a:lnTo>
                  <a:lnTo>
                    <a:pt x="2522377" y="2745125"/>
                  </a:lnTo>
                  <a:lnTo>
                    <a:pt x="2466099" y="2753212"/>
                  </a:lnTo>
                  <a:lnTo>
                    <a:pt x="2407824" y="2760804"/>
                  </a:lnTo>
                  <a:lnTo>
                    <a:pt x="2347637" y="2767883"/>
                  </a:lnTo>
                  <a:lnTo>
                    <a:pt x="2285625" y="2774433"/>
                  </a:lnTo>
                  <a:lnTo>
                    <a:pt x="2221875" y="2780437"/>
                  </a:lnTo>
                  <a:lnTo>
                    <a:pt x="2156473" y="2785880"/>
                  </a:lnTo>
                  <a:lnTo>
                    <a:pt x="2089506" y="2790744"/>
                  </a:lnTo>
                  <a:lnTo>
                    <a:pt x="2021061" y="2795013"/>
                  </a:lnTo>
                  <a:lnTo>
                    <a:pt x="1951224" y="2798670"/>
                  </a:lnTo>
                  <a:lnTo>
                    <a:pt x="1880083" y="2801700"/>
                  </a:lnTo>
                  <a:lnTo>
                    <a:pt x="1807722" y="2804085"/>
                  </a:lnTo>
                  <a:lnTo>
                    <a:pt x="1734230" y="2805809"/>
                  </a:lnTo>
                  <a:lnTo>
                    <a:pt x="1659693" y="2806855"/>
                  </a:lnTo>
                  <a:lnTo>
                    <a:pt x="1584198" y="2807208"/>
                  </a:lnTo>
                  <a:lnTo>
                    <a:pt x="1508702" y="2806855"/>
                  </a:lnTo>
                  <a:lnTo>
                    <a:pt x="1434165" y="2805809"/>
                  </a:lnTo>
                  <a:lnTo>
                    <a:pt x="1360673" y="2804085"/>
                  </a:lnTo>
                  <a:lnTo>
                    <a:pt x="1288312" y="2801700"/>
                  </a:lnTo>
                  <a:lnTo>
                    <a:pt x="1217171" y="2798670"/>
                  </a:lnTo>
                  <a:lnTo>
                    <a:pt x="1147334" y="2795013"/>
                  </a:lnTo>
                  <a:lnTo>
                    <a:pt x="1078889" y="2790744"/>
                  </a:lnTo>
                  <a:lnTo>
                    <a:pt x="1011922" y="2785880"/>
                  </a:lnTo>
                  <a:lnTo>
                    <a:pt x="946520" y="2780437"/>
                  </a:lnTo>
                  <a:lnTo>
                    <a:pt x="882770" y="2774433"/>
                  </a:lnTo>
                  <a:lnTo>
                    <a:pt x="820758" y="2767883"/>
                  </a:lnTo>
                  <a:lnTo>
                    <a:pt x="760571" y="2760804"/>
                  </a:lnTo>
                  <a:lnTo>
                    <a:pt x="702296" y="2753212"/>
                  </a:lnTo>
                  <a:lnTo>
                    <a:pt x="646018" y="2745125"/>
                  </a:lnTo>
                  <a:lnTo>
                    <a:pt x="591826" y="2736558"/>
                  </a:lnTo>
                  <a:lnTo>
                    <a:pt x="539804" y="2727528"/>
                  </a:lnTo>
                  <a:lnTo>
                    <a:pt x="490041" y="2718052"/>
                  </a:lnTo>
                  <a:lnTo>
                    <a:pt x="442623" y="2708145"/>
                  </a:lnTo>
                  <a:lnTo>
                    <a:pt x="397636" y="2697825"/>
                  </a:lnTo>
                  <a:lnTo>
                    <a:pt x="355167" y="2687108"/>
                  </a:lnTo>
                  <a:lnTo>
                    <a:pt x="315303" y="2676011"/>
                  </a:lnTo>
                  <a:lnTo>
                    <a:pt x="278129" y="2664550"/>
                  </a:lnTo>
                  <a:lnTo>
                    <a:pt x="212204" y="2640601"/>
                  </a:lnTo>
                  <a:lnTo>
                    <a:pt x="158082" y="2615395"/>
                  </a:lnTo>
                  <a:lnTo>
                    <a:pt x="116459" y="2589062"/>
                  </a:lnTo>
                  <a:lnTo>
                    <a:pt x="88027" y="2561736"/>
                  </a:lnTo>
                  <a:lnTo>
                    <a:pt x="71628" y="2519172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85359" y="1277111"/>
            <a:ext cx="4358640" cy="5581015"/>
            <a:chOff x="4785359" y="1277111"/>
            <a:chExt cx="4358640" cy="5581015"/>
          </a:xfrm>
        </p:grpSpPr>
        <p:sp>
          <p:nvSpPr>
            <p:cNvPr id="3" name="object 3"/>
            <p:cNvSpPr/>
            <p:nvPr/>
          </p:nvSpPr>
          <p:spPr>
            <a:xfrm>
              <a:off x="4785359" y="1277111"/>
              <a:ext cx="4149851" cy="24825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49367" y="1341119"/>
              <a:ext cx="3971543" cy="23042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30317" y="1322069"/>
              <a:ext cx="4010025" cy="2342515"/>
            </a:xfrm>
            <a:custGeom>
              <a:avLst/>
              <a:gdLst/>
              <a:ahLst/>
              <a:cxnLst/>
              <a:rect l="l" t="t" r="r" b="b"/>
              <a:pathLst>
                <a:path w="4010025" h="2342515">
                  <a:moveTo>
                    <a:pt x="0" y="2342387"/>
                  </a:moveTo>
                  <a:lnTo>
                    <a:pt x="4009643" y="2342387"/>
                  </a:lnTo>
                  <a:lnTo>
                    <a:pt x="4009643" y="0"/>
                  </a:lnTo>
                  <a:lnTo>
                    <a:pt x="0" y="0"/>
                  </a:lnTo>
                  <a:lnTo>
                    <a:pt x="0" y="2342387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5731" y="3140963"/>
              <a:ext cx="1257300" cy="161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96027" y="3796283"/>
              <a:ext cx="4139183" cy="25130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0035" y="3860291"/>
              <a:ext cx="3960875" cy="23347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40985" y="3841241"/>
              <a:ext cx="3999229" cy="2372995"/>
            </a:xfrm>
            <a:custGeom>
              <a:avLst/>
              <a:gdLst/>
              <a:ahLst/>
              <a:cxnLst/>
              <a:rect l="l" t="t" r="r" b="b"/>
              <a:pathLst>
                <a:path w="3999229" h="2372995">
                  <a:moveTo>
                    <a:pt x="0" y="2372868"/>
                  </a:moveTo>
                  <a:lnTo>
                    <a:pt x="3998975" y="2372868"/>
                  </a:lnTo>
                  <a:lnTo>
                    <a:pt x="3998975" y="0"/>
                  </a:lnTo>
                  <a:lnTo>
                    <a:pt x="0" y="0"/>
                  </a:lnTo>
                  <a:lnTo>
                    <a:pt x="0" y="237286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36107" y="5804915"/>
              <a:ext cx="1257299" cy="161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48833" y="2637281"/>
              <a:ext cx="3672840" cy="3168650"/>
            </a:xfrm>
            <a:custGeom>
              <a:avLst/>
              <a:gdLst/>
              <a:ahLst/>
              <a:cxnLst/>
              <a:rect l="l" t="t" r="r" b="b"/>
              <a:pathLst>
                <a:path w="3672840" h="3168650">
                  <a:moveTo>
                    <a:pt x="216407" y="180593"/>
                  </a:moveTo>
                  <a:lnTo>
                    <a:pt x="244253" y="148143"/>
                  </a:lnTo>
                  <a:lnTo>
                    <a:pt x="299817" y="125027"/>
                  </a:lnTo>
                  <a:lnTo>
                    <a:pt x="352228" y="110317"/>
                  </a:lnTo>
                  <a:lnTo>
                    <a:pt x="416223" y="96243"/>
                  </a:lnTo>
                  <a:lnTo>
                    <a:pt x="491191" y="82868"/>
                  </a:lnTo>
                  <a:lnTo>
                    <a:pt x="532599" y="76463"/>
                  </a:lnTo>
                  <a:lnTo>
                    <a:pt x="576522" y="70257"/>
                  </a:lnTo>
                  <a:lnTo>
                    <a:pt x="622883" y="64257"/>
                  </a:lnTo>
                  <a:lnTo>
                    <a:pt x="671605" y="58473"/>
                  </a:lnTo>
                  <a:lnTo>
                    <a:pt x="722614" y="52911"/>
                  </a:lnTo>
                  <a:lnTo>
                    <a:pt x="775831" y="47580"/>
                  </a:lnTo>
                  <a:lnTo>
                    <a:pt x="831182" y="42488"/>
                  </a:lnTo>
                  <a:lnTo>
                    <a:pt x="888589" y="37642"/>
                  </a:lnTo>
                  <a:lnTo>
                    <a:pt x="947976" y="33051"/>
                  </a:lnTo>
                  <a:lnTo>
                    <a:pt x="1009268" y="28723"/>
                  </a:lnTo>
                  <a:lnTo>
                    <a:pt x="1072388" y="24666"/>
                  </a:lnTo>
                  <a:lnTo>
                    <a:pt x="1137259" y="20887"/>
                  </a:lnTo>
                  <a:lnTo>
                    <a:pt x="1203805" y="17395"/>
                  </a:lnTo>
                  <a:lnTo>
                    <a:pt x="1271950" y="14198"/>
                  </a:lnTo>
                  <a:lnTo>
                    <a:pt x="1341618" y="11303"/>
                  </a:lnTo>
                  <a:lnTo>
                    <a:pt x="1412732" y="8719"/>
                  </a:lnTo>
                  <a:lnTo>
                    <a:pt x="1485217" y="6454"/>
                  </a:lnTo>
                  <a:lnTo>
                    <a:pt x="1558995" y="4515"/>
                  </a:lnTo>
                  <a:lnTo>
                    <a:pt x="1633991" y="2911"/>
                  </a:lnTo>
                  <a:lnTo>
                    <a:pt x="1710128" y="1649"/>
                  </a:lnTo>
                  <a:lnTo>
                    <a:pt x="1787330" y="738"/>
                  </a:lnTo>
                  <a:lnTo>
                    <a:pt x="1865521" y="185"/>
                  </a:lnTo>
                  <a:lnTo>
                    <a:pt x="1944623" y="0"/>
                  </a:lnTo>
                  <a:lnTo>
                    <a:pt x="2023726" y="185"/>
                  </a:lnTo>
                  <a:lnTo>
                    <a:pt x="2101917" y="738"/>
                  </a:lnTo>
                  <a:lnTo>
                    <a:pt x="2179119" y="1649"/>
                  </a:lnTo>
                  <a:lnTo>
                    <a:pt x="2255256" y="2911"/>
                  </a:lnTo>
                  <a:lnTo>
                    <a:pt x="2330252" y="4515"/>
                  </a:lnTo>
                  <a:lnTo>
                    <a:pt x="2404030" y="6454"/>
                  </a:lnTo>
                  <a:lnTo>
                    <a:pt x="2476515" y="8719"/>
                  </a:lnTo>
                  <a:lnTo>
                    <a:pt x="2547629" y="11303"/>
                  </a:lnTo>
                  <a:lnTo>
                    <a:pt x="2617297" y="14198"/>
                  </a:lnTo>
                  <a:lnTo>
                    <a:pt x="2685442" y="17395"/>
                  </a:lnTo>
                  <a:lnTo>
                    <a:pt x="2751988" y="20887"/>
                  </a:lnTo>
                  <a:lnTo>
                    <a:pt x="2816859" y="24666"/>
                  </a:lnTo>
                  <a:lnTo>
                    <a:pt x="2879979" y="28723"/>
                  </a:lnTo>
                  <a:lnTo>
                    <a:pt x="2941271" y="33051"/>
                  </a:lnTo>
                  <a:lnTo>
                    <a:pt x="3000658" y="37642"/>
                  </a:lnTo>
                  <a:lnTo>
                    <a:pt x="3058065" y="42488"/>
                  </a:lnTo>
                  <a:lnTo>
                    <a:pt x="3113416" y="47580"/>
                  </a:lnTo>
                  <a:lnTo>
                    <a:pt x="3166633" y="52911"/>
                  </a:lnTo>
                  <a:lnTo>
                    <a:pt x="3217642" y="58473"/>
                  </a:lnTo>
                  <a:lnTo>
                    <a:pt x="3266364" y="64257"/>
                  </a:lnTo>
                  <a:lnTo>
                    <a:pt x="3312725" y="70257"/>
                  </a:lnTo>
                  <a:lnTo>
                    <a:pt x="3356648" y="76463"/>
                  </a:lnTo>
                  <a:lnTo>
                    <a:pt x="3398056" y="82868"/>
                  </a:lnTo>
                  <a:lnTo>
                    <a:pt x="3436873" y="89464"/>
                  </a:lnTo>
                  <a:lnTo>
                    <a:pt x="3506431" y="103196"/>
                  </a:lnTo>
                  <a:lnTo>
                    <a:pt x="3564711" y="117596"/>
                  </a:lnTo>
                  <a:lnTo>
                    <a:pt x="3611102" y="132600"/>
                  </a:lnTo>
                  <a:lnTo>
                    <a:pt x="3657062" y="156097"/>
                  </a:lnTo>
                  <a:lnTo>
                    <a:pt x="3672840" y="180593"/>
                  </a:lnTo>
                  <a:lnTo>
                    <a:pt x="3671061" y="188857"/>
                  </a:lnTo>
                  <a:lnTo>
                    <a:pt x="3629648" y="220879"/>
                  </a:lnTo>
                  <a:lnTo>
                    <a:pt x="3589430" y="236160"/>
                  </a:lnTo>
                  <a:lnTo>
                    <a:pt x="3537019" y="250870"/>
                  </a:lnTo>
                  <a:lnTo>
                    <a:pt x="3473024" y="264944"/>
                  </a:lnTo>
                  <a:lnTo>
                    <a:pt x="3398056" y="278319"/>
                  </a:lnTo>
                  <a:lnTo>
                    <a:pt x="3356648" y="284724"/>
                  </a:lnTo>
                  <a:lnTo>
                    <a:pt x="3312725" y="290930"/>
                  </a:lnTo>
                  <a:lnTo>
                    <a:pt x="3266364" y="296930"/>
                  </a:lnTo>
                  <a:lnTo>
                    <a:pt x="3217642" y="302714"/>
                  </a:lnTo>
                  <a:lnTo>
                    <a:pt x="3166633" y="308276"/>
                  </a:lnTo>
                  <a:lnTo>
                    <a:pt x="3113416" y="313607"/>
                  </a:lnTo>
                  <a:lnTo>
                    <a:pt x="3058065" y="318699"/>
                  </a:lnTo>
                  <a:lnTo>
                    <a:pt x="3000658" y="323545"/>
                  </a:lnTo>
                  <a:lnTo>
                    <a:pt x="2941271" y="328136"/>
                  </a:lnTo>
                  <a:lnTo>
                    <a:pt x="2879979" y="332464"/>
                  </a:lnTo>
                  <a:lnTo>
                    <a:pt x="2816860" y="336521"/>
                  </a:lnTo>
                  <a:lnTo>
                    <a:pt x="2751988" y="340300"/>
                  </a:lnTo>
                  <a:lnTo>
                    <a:pt x="2685442" y="343792"/>
                  </a:lnTo>
                  <a:lnTo>
                    <a:pt x="2617297" y="346989"/>
                  </a:lnTo>
                  <a:lnTo>
                    <a:pt x="2547629" y="349884"/>
                  </a:lnTo>
                  <a:lnTo>
                    <a:pt x="2476515" y="352468"/>
                  </a:lnTo>
                  <a:lnTo>
                    <a:pt x="2404030" y="354733"/>
                  </a:lnTo>
                  <a:lnTo>
                    <a:pt x="2330252" y="356672"/>
                  </a:lnTo>
                  <a:lnTo>
                    <a:pt x="2255256" y="358276"/>
                  </a:lnTo>
                  <a:lnTo>
                    <a:pt x="2179119" y="359538"/>
                  </a:lnTo>
                  <a:lnTo>
                    <a:pt x="2101917" y="360449"/>
                  </a:lnTo>
                  <a:lnTo>
                    <a:pt x="2023726" y="361002"/>
                  </a:lnTo>
                  <a:lnTo>
                    <a:pt x="1944623" y="361188"/>
                  </a:lnTo>
                  <a:lnTo>
                    <a:pt x="1865521" y="361002"/>
                  </a:lnTo>
                  <a:lnTo>
                    <a:pt x="1787330" y="360449"/>
                  </a:lnTo>
                  <a:lnTo>
                    <a:pt x="1710128" y="359538"/>
                  </a:lnTo>
                  <a:lnTo>
                    <a:pt x="1633991" y="358276"/>
                  </a:lnTo>
                  <a:lnTo>
                    <a:pt x="1558995" y="356672"/>
                  </a:lnTo>
                  <a:lnTo>
                    <a:pt x="1485217" y="354733"/>
                  </a:lnTo>
                  <a:lnTo>
                    <a:pt x="1412732" y="352468"/>
                  </a:lnTo>
                  <a:lnTo>
                    <a:pt x="1341618" y="349884"/>
                  </a:lnTo>
                  <a:lnTo>
                    <a:pt x="1271950" y="346989"/>
                  </a:lnTo>
                  <a:lnTo>
                    <a:pt x="1203805" y="343792"/>
                  </a:lnTo>
                  <a:lnTo>
                    <a:pt x="1137259" y="340300"/>
                  </a:lnTo>
                  <a:lnTo>
                    <a:pt x="1072388" y="336521"/>
                  </a:lnTo>
                  <a:lnTo>
                    <a:pt x="1009268" y="332464"/>
                  </a:lnTo>
                  <a:lnTo>
                    <a:pt x="947976" y="328136"/>
                  </a:lnTo>
                  <a:lnTo>
                    <a:pt x="888589" y="323545"/>
                  </a:lnTo>
                  <a:lnTo>
                    <a:pt x="831182" y="318699"/>
                  </a:lnTo>
                  <a:lnTo>
                    <a:pt x="775831" y="313607"/>
                  </a:lnTo>
                  <a:lnTo>
                    <a:pt x="722614" y="308276"/>
                  </a:lnTo>
                  <a:lnTo>
                    <a:pt x="671605" y="302714"/>
                  </a:lnTo>
                  <a:lnTo>
                    <a:pt x="622883" y="296930"/>
                  </a:lnTo>
                  <a:lnTo>
                    <a:pt x="576522" y="290930"/>
                  </a:lnTo>
                  <a:lnTo>
                    <a:pt x="532599" y="284724"/>
                  </a:lnTo>
                  <a:lnTo>
                    <a:pt x="491191" y="278319"/>
                  </a:lnTo>
                  <a:lnTo>
                    <a:pt x="452374" y="271723"/>
                  </a:lnTo>
                  <a:lnTo>
                    <a:pt x="382816" y="257991"/>
                  </a:lnTo>
                  <a:lnTo>
                    <a:pt x="324536" y="243591"/>
                  </a:lnTo>
                  <a:lnTo>
                    <a:pt x="278145" y="228587"/>
                  </a:lnTo>
                  <a:lnTo>
                    <a:pt x="232185" y="205090"/>
                  </a:lnTo>
                  <a:lnTo>
                    <a:pt x="216407" y="180593"/>
                  </a:lnTo>
                  <a:close/>
                </a:path>
                <a:path w="3672840" h="3168650">
                  <a:moveTo>
                    <a:pt x="0" y="2844545"/>
                  </a:moveTo>
                  <a:lnTo>
                    <a:pt x="14176" y="2802881"/>
                  </a:lnTo>
                  <a:lnTo>
                    <a:pt x="55539" y="2762808"/>
                  </a:lnTo>
                  <a:lnTo>
                    <a:pt x="97353" y="2737139"/>
                  </a:lnTo>
                  <a:lnTo>
                    <a:pt x="149953" y="2712421"/>
                  </a:lnTo>
                  <a:lnTo>
                    <a:pt x="212818" y="2688751"/>
                  </a:lnTo>
                  <a:lnTo>
                    <a:pt x="285432" y="2666226"/>
                  </a:lnTo>
                  <a:lnTo>
                    <a:pt x="325232" y="2655424"/>
                  </a:lnTo>
                  <a:lnTo>
                    <a:pt x="367274" y="2644944"/>
                  </a:lnTo>
                  <a:lnTo>
                    <a:pt x="411494" y="2634800"/>
                  </a:lnTo>
                  <a:lnTo>
                    <a:pt x="457826" y="2625003"/>
                  </a:lnTo>
                  <a:lnTo>
                    <a:pt x="506206" y="2615564"/>
                  </a:lnTo>
                  <a:lnTo>
                    <a:pt x="556568" y="2606498"/>
                  </a:lnTo>
                  <a:lnTo>
                    <a:pt x="608849" y="2597815"/>
                  </a:lnTo>
                  <a:lnTo>
                    <a:pt x="662983" y="2589528"/>
                  </a:lnTo>
                  <a:lnTo>
                    <a:pt x="718905" y="2581649"/>
                  </a:lnTo>
                  <a:lnTo>
                    <a:pt x="776550" y="2574190"/>
                  </a:lnTo>
                  <a:lnTo>
                    <a:pt x="835854" y="2567164"/>
                  </a:lnTo>
                  <a:lnTo>
                    <a:pt x="896752" y="2560582"/>
                  </a:lnTo>
                  <a:lnTo>
                    <a:pt x="959178" y="2554456"/>
                  </a:lnTo>
                  <a:lnTo>
                    <a:pt x="1023068" y="2548800"/>
                  </a:lnTo>
                  <a:lnTo>
                    <a:pt x="1088358" y="2543624"/>
                  </a:lnTo>
                  <a:lnTo>
                    <a:pt x="1154981" y="2538942"/>
                  </a:lnTo>
                  <a:lnTo>
                    <a:pt x="1222874" y="2534765"/>
                  </a:lnTo>
                  <a:lnTo>
                    <a:pt x="1291971" y="2531105"/>
                  </a:lnTo>
                  <a:lnTo>
                    <a:pt x="1362208" y="2527975"/>
                  </a:lnTo>
                  <a:lnTo>
                    <a:pt x="1433519" y="2525387"/>
                  </a:lnTo>
                  <a:lnTo>
                    <a:pt x="1505841" y="2523353"/>
                  </a:lnTo>
                  <a:lnTo>
                    <a:pt x="1579107" y="2521885"/>
                  </a:lnTo>
                  <a:lnTo>
                    <a:pt x="1653254" y="2520995"/>
                  </a:lnTo>
                  <a:lnTo>
                    <a:pt x="1728215" y="2520695"/>
                  </a:lnTo>
                  <a:lnTo>
                    <a:pt x="1803177" y="2520995"/>
                  </a:lnTo>
                  <a:lnTo>
                    <a:pt x="1877324" y="2521885"/>
                  </a:lnTo>
                  <a:lnTo>
                    <a:pt x="1950590" y="2523353"/>
                  </a:lnTo>
                  <a:lnTo>
                    <a:pt x="2022912" y="2525387"/>
                  </a:lnTo>
                  <a:lnTo>
                    <a:pt x="2094223" y="2527975"/>
                  </a:lnTo>
                  <a:lnTo>
                    <a:pt x="2164460" y="2531105"/>
                  </a:lnTo>
                  <a:lnTo>
                    <a:pt x="2233557" y="2534765"/>
                  </a:lnTo>
                  <a:lnTo>
                    <a:pt x="2301450" y="2538942"/>
                  </a:lnTo>
                  <a:lnTo>
                    <a:pt x="2368073" y="2543624"/>
                  </a:lnTo>
                  <a:lnTo>
                    <a:pt x="2433363" y="2548800"/>
                  </a:lnTo>
                  <a:lnTo>
                    <a:pt x="2497253" y="2554456"/>
                  </a:lnTo>
                  <a:lnTo>
                    <a:pt x="2559679" y="2560582"/>
                  </a:lnTo>
                  <a:lnTo>
                    <a:pt x="2620577" y="2567164"/>
                  </a:lnTo>
                  <a:lnTo>
                    <a:pt x="2679881" y="2574190"/>
                  </a:lnTo>
                  <a:lnTo>
                    <a:pt x="2737526" y="2581649"/>
                  </a:lnTo>
                  <a:lnTo>
                    <a:pt x="2793448" y="2589528"/>
                  </a:lnTo>
                  <a:lnTo>
                    <a:pt x="2847582" y="2597815"/>
                  </a:lnTo>
                  <a:lnTo>
                    <a:pt x="2899863" y="2606498"/>
                  </a:lnTo>
                  <a:lnTo>
                    <a:pt x="2950225" y="2615565"/>
                  </a:lnTo>
                  <a:lnTo>
                    <a:pt x="2998605" y="2625003"/>
                  </a:lnTo>
                  <a:lnTo>
                    <a:pt x="3044937" y="2634800"/>
                  </a:lnTo>
                  <a:lnTo>
                    <a:pt x="3089157" y="2644944"/>
                  </a:lnTo>
                  <a:lnTo>
                    <a:pt x="3131199" y="2655424"/>
                  </a:lnTo>
                  <a:lnTo>
                    <a:pt x="3170999" y="2666226"/>
                  </a:lnTo>
                  <a:lnTo>
                    <a:pt x="3208492" y="2677339"/>
                  </a:lnTo>
                  <a:lnTo>
                    <a:pt x="3276296" y="2700449"/>
                  </a:lnTo>
                  <a:lnTo>
                    <a:pt x="3334094" y="2724655"/>
                  </a:lnTo>
                  <a:lnTo>
                    <a:pt x="3381365" y="2749861"/>
                  </a:lnTo>
                  <a:lnTo>
                    <a:pt x="3417592" y="2775968"/>
                  </a:lnTo>
                  <a:lnTo>
                    <a:pt x="3450087" y="2816608"/>
                  </a:lnTo>
                  <a:lnTo>
                    <a:pt x="3456432" y="2844545"/>
                  </a:lnTo>
                  <a:lnTo>
                    <a:pt x="3454835" y="2858593"/>
                  </a:lnTo>
                  <a:lnTo>
                    <a:pt x="3431401" y="2899771"/>
                  </a:lnTo>
                  <a:lnTo>
                    <a:pt x="3400892" y="2926296"/>
                  </a:lnTo>
                  <a:lnTo>
                    <a:pt x="3359078" y="2951967"/>
                  </a:lnTo>
                  <a:lnTo>
                    <a:pt x="3306478" y="2976686"/>
                  </a:lnTo>
                  <a:lnTo>
                    <a:pt x="3243613" y="3000357"/>
                  </a:lnTo>
                  <a:lnTo>
                    <a:pt x="3170999" y="3022882"/>
                  </a:lnTo>
                  <a:lnTo>
                    <a:pt x="3131199" y="3033684"/>
                  </a:lnTo>
                  <a:lnTo>
                    <a:pt x="3089157" y="3044163"/>
                  </a:lnTo>
                  <a:lnTo>
                    <a:pt x="3044937" y="3054307"/>
                  </a:lnTo>
                  <a:lnTo>
                    <a:pt x="2998605" y="3064103"/>
                  </a:lnTo>
                  <a:lnTo>
                    <a:pt x="2950225" y="3073541"/>
                  </a:lnTo>
                  <a:lnTo>
                    <a:pt x="2899863" y="3082607"/>
                  </a:lnTo>
                  <a:lnTo>
                    <a:pt x="2847582" y="3091288"/>
                  </a:lnTo>
                  <a:lnTo>
                    <a:pt x="2793448" y="3099575"/>
                  </a:lnTo>
                  <a:lnTo>
                    <a:pt x="2737526" y="3107453"/>
                  </a:lnTo>
                  <a:lnTo>
                    <a:pt x="2679881" y="3114911"/>
                  </a:lnTo>
                  <a:lnTo>
                    <a:pt x="2620577" y="3121936"/>
                  </a:lnTo>
                  <a:lnTo>
                    <a:pt x="2559679" y="3128517"/>
                  </a:lnTo>
                  <a:lnTo>
                    <a:pt x="2497253" y="3134642"/>
                  </a:lnTo>
                  <a:lnTo>
                    <a:pt x="2433363" y="3140297"/>
                  </a:lnTo>
                  <a:lnTo>
                    <a:pt x="2368073" y="3145472"/>
                  </a:lnTo>
                  <a:lnTo>
                    <a:pt x="2301450" y="3150153"/>
                  </a:lnTo>
                  <a:lnTo>
                    <a:pt x="2233557" y="3154330"/>
                  </a:lnTo>
                  <a:lnTo>
                    <a:pt x="2164460" y="3157988"/>
                  </a:lnTo>
                  <a:lnTo>
                    <a:pt x="2094223" y="3161118"/>
                  </a:lnTo>
                  <a:lnTo>
                    <a:pt x="2022912" y="3163705"/>
                  </a:lnTo>
                  <a:lnTo>
                    <a:pt x="1950590" y="3165739"/>
                  </a:lnTo>
                  <a:lnTo>
                    <a:pt x="1877324" y="3167207"/>
                  </a:lnTo>
                  <a:lnTo>
                    <a:pt x="1803177" y="3168096"/>
                  </a:lnTo>
                  <a:lnTo>
                    <a:pt x="1728215" y="3168395"/>
                  </a:lnTo>
                  <a:lnTo>
                    <a:pt x="1653254" y="3168096"/>
                  </a:lnTo>
                  <a:lnTo>
                    <a:pt x="1579107" y="3167207"/>
                  </a:lnTo>
                  <a:lnTo>
                    <a:pt x="1505841" y="3165739"/>
                  </a:lnTo>
                  <a:lnTo>
                    <a:pt x="1433519" y="3163705"/>
                  </a:lnTo>
                  <a:lnTo>
                    <a:pt x="1362208" y="3161118"/>
                  </a:lnTo>
                  <a:lnTo>
                    <a:pt x="1291971" y="3157988"/>
                  </a:lnTo>
                  <a:lnTo>
                    <a:pt x="1222874" y="3154330"/>
                  </a:lnTo>
                  <a:lnTo>
                    <a:pt x="1154981" y="3150153"/>
                  </a:lnTo>
                  <a:lnTo>
                    <a:pt x="1088358" y="3145472"/>
                  </a:lnTo>
                  <a:lnTo>
                    <a:pt x="1023068" y="3140297"/>
                  </a:lnTo>
                  <a:lnTo>
                    <a:pt x="959178" y="3134642"/>
                  </a:lnTo>
                  <a:lnTo>
                    <a:pt x="896752" y="3128517"/>
                  </a:lnTo>
                  <a:lnTo>
                    <a:pt x="835854" y="3121936"/>
                  </a:lnTo>
                  <a:lnTo>
                    <a:pt x="776550" y="3114911"/>
                  </a:lnTo>
                  <a:lnTo>
                    <a:pt x="718905" y="3107453"/>
                  </a:lnTo>
                  <a:lnTo>
                    <a:pt x="662983" y="3099575"/>
                  </a:lnTo>
                  <a:lnTo>
                    <a:pt x="608849" y="3091288"/>
                  </a:lnTo>
                  <a:lnTo>
                    <a:pt x="556568" y="3082607"/>
                  </a:lnTo>
                  <a:lnTo>
                    <a:pt x="506206" y="3073541"/>
                  </a:lnTo>
                  <a:lnTo>
                    <a:pt x="457826" y="3064103"/>
                  </a:lnTo>
                  <a:lnTo>
                    <a:pt x="411494" y="3054307"/>
                  </a:lnTo>
                  <a:lnTo>
                    <a:pt x="367274" y="3044163"/>
                  </a:lnTo>
                  <a:lnTo>
                    <a:pt x="325232" y="3033684"/>
                  </a:lnTo>
                  <a:lnTo>
                    <a:pt x="285432" y="3022882"/>
                  </a:lnTo>
                  <a:lnTo>
                    <a:pt x="247939" y="3011769"/>
                  </a:lnTo>
                  <a:lnTo>
                    <a:pt x="180135" y="2988659"/>
                  </a:lnTo>
                  <a:lnTo>
                    <a:pt x="122337" y="2964452"/>
                  </a:lnTo>
                  <a:lnTo>
                    <a:pt x="75066" y="2939244"/>
                  </a:lnTo>
                  <a:lnTo>
                    <a:pt x="38839" y="2913134"/>
                  </a:lnTo>
                  <a:lnTo>
                    <a:pt x="6344" y="2872488"/>
                  </a:lnTo>
                  <a:lnTo>
                    <a:pt x="0" y="2844545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706370" y="515238"/>
            <a:ext cx="45154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Example ( </a:t>
            </a:r>
            <a:r>
              <a:rPr sz="4000" dirty="0"/>
              <a:t>if,</a:t>
            </a:r>
            <a:r>
              <a:rPr sz="4000" spc="-20" dirty="0"/>
              <a:t> </a:t>
            </a:r>
            <a:r>
              <a:rPr sz="4000" spc="-5" dirty="0"/>
              <a:t>if-else)</a:t>
            </a:r>
            <a:endParaRPr sz="4000"/>
          </a:p>
        </p:txBody>
      </p:sp>
      <p:grpSp>
        <p:nvGrpSpPr>
          <p:cNvPr id="13" name="object 13"/>
          <p:cNvGrpSpPr/>
          <p:nvPr/>
        </p:nvGrpSpPr>
        <p:grpSpPr>
          <a:xfrm>
            <a:off x="44196" y="1636775"/>
            <a:ext cx="4425950" cy="4427220"/>
            <a:chOff x="44196" y="1636775"/>
            <a:chExt cx="4425950" cy="4427220"/>
          </a:xfrm>
        </p:grpSpPr>
        <p:sp>
          <p:nvSpPr>
            <p:cNvPr id="14" name="object 14"/>
            <p:cNvSpPr/>
            <p:nvPr/>
          </p:nvSpPr>
          <p:spPr>
            <a:xfrm>
              <a:off x="44196" y="1636775"/>
              <a:ext cx="4425696" cy="44272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8203" y="1700783"/>
              <a:ext cx="4247388" cy="42489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153" y="1681733"/>
              <a:ext cx="4285615" cy="4287520"/>
            </a:xfrm>
            <a:custGeom>
              <a:avLst/>
              <a:gdLst/>
              <a:ahLst/>
              <a:cxnLst/>
              <a:rect l="l" t="t" r="r" b="b"/>
              <a:pathLst>
                <a:path w="4285615" h="4287520">
                  <a:moveTo>
                    <a:pt x="0" y="4287012"/>
                  </a:moveTo>
                  <a:lnTo>
                    <a:pt x="4285488" y="4287012"/>
                  </a:lnTo>
                  <a:lnTo>
                    <a:pt x="4285488" y="0"/>
                  </a:lnTo>
                  <a:lnTo>
                    <a:pt x="0" y="0"/>
                  </a:lnTo>
                  <a:lnTo>
                    <a:pt x="0" y="428701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2376" y="5500116"/>
              <a:ext cx="1257300" cy="161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6665" y="3213353"/>
              <a:ext cx="3528060" cy="937260"/>
            </a:xfrm>
            <a:custGeom>
              <a:avLst/>
              <a:gdLst/>
              <a:ahLst/>
              <a:cxnLst/>
              <a:rect l="l" t="t" r="r" b="b"/>
              <a:pathLst>
                <a:path w="3528060" h="937260">
                  <a:moveTo>
                    <a:pt x="0" y="468630"/>
                  </a:moveTo>
                  <a:lnTo>
                    <a:pt x="5847" y="430193"/>
                  </a:lnTo>
                  <a:lnTo>
                    <a:pt x="23088" y="392613"/>
                  </a:lnTo>
                  <a:lnTo>
                    <a:pt x="51269" y="356009"/>
                  </a:lnTo>
                  <a:lnTo>
                    <a:pt x="89934" y="320503"/>
                  </a:lnTo>
                  <a:lnTo>
                    <a:pt x="138630" y="286214"/>
                  </a:lnTo>
                  <a:lnTo>
                    <a:pt x="196903" y="253263"/>
                  </a:lnTo>
                  <a:lnTo>
                    <a:pt x="264299" y="221771"/>
                  </a:lnTo>
                  <a:lnTo>
                    <a:pt x="301276" y="206610"/>
                  </a:lnTo>
                  <a:lnTo>
                    <a:pt x="340364" y="191859"/>
                  </a:lnTo>
                  <a:lnTo>
                    <a:pt x="381505" y="177533"/>
                  </a:lnTo>
                  <a:lnTo>
                    <a:pt x="424643" y="163647"/>
                  </a:lnTo>
                  <a:lnTo>
                    <a:pt x="469721" y="150216"/>
                  </a:lnTo>
                  <a:lnTo>
                    <a:pt x="516683" y="137255"/>
                  </a:lnTo>
                  <a:lnTo>
                    <a:pt x="565472" y="124779"/>
                  </a:lnTo>
                  <a:lnTo>
                    <a:pt x="616030" y="112804"/>
                  </a:lnTo>
                  <a:lnTo>
                    <a:pt x="668301" y="101345"/>
                  </a:lnTo>
                  <a:lnTo>
                    <a:pt x="722229" y="90415"/>
                  </a:lnTo>
                  <a:lnTo>
                    <a:pt x="777757" y="80032"/>
                  </a:lnTo>
                  <a:lnTo>
                    <a:pt x="834827" y="70209"/>
                  </a:lnTo>
                  <a:lnTo>
                    <a:pt x="893383" y="60962"/>
                  </a:lnTo>
                  <a:lnTo>
                    <a:pt x="953369" y="52305"/>
                  </a:lnTo>
                  <a:lnTo>
                    <a:pt x="1014728" y="44255"/>
                  </a:lnTo>
                  <a:lnTo>
                    <a:pt x="1077402" y="36826"/>
                  </a:lnTo>
                  <a:lnTo>
                    <a:pt x="1141335" y="30032"/>
                  </a:lnTo>
                  <a:lnTo>
                    <a:pt x="1206471" y="23890"/>
                  </a:lnTo>
                  <a:lnTo>
                    <a:pt x="1272752" y="18414"/>
                  </a:lnTo>
                  <a:lnTo>
                    <a:pt x="1340122" y="13619"/>
                  </a:lnTo>
                  <a:lnTo>
                    <a:pt x="1408525" y="9520"/>
                  </a:lnTo>
                  <a:lnTo>
                    <a:pt x="1477902" y="6133"/>
                  </a:lnTo>
                  <a:lnTo>
                    <a:pt x="1548198" y="3472"/>
                  </a:lnTo>
                  <a:lnTo>
                    <a:pt x="1619356" y="1553"/>
                  </a:lnTo>
                  <a:lnTo>
                    <a:pt x="1691318" y="390"/>
                  </a:lnTo>
                  <a:lnTo>
                    <a:pt x="1764029" y="0"/>
                  </a:lnTo>
                  <a:lnTo>
                    <a:pt x="1836741" y="390"/>
                  </a:lnTo>
                  <a:lnTo>
                    <a:pt x="1908703" y="1553"/>
                  </a:lnTo>
                  <a:lnTo>
                    <a:pt x="1979861" y="3472"/>
                  </a:lnTo>
                  <a:lnTo>
                    <a:pt x="2050157" y="6133"/>
                  </a:lnTo>
                  <a:lnTo>
                    <a:pt x="2119534" y="9520"/>
                  </a:lnTo>
                  <a:lnTo>
                    <a:pt x="2187937" y="13619"/>
                  </a:lnTo>
                  <a:lnTo>
                    <a:pt x="2255307" y="18414"/>
                  </a:lnTo>
                  <a:lnTo>
                    <a:pt x="2321588" y="23890"/>
                  </a:lnTo>
                  <a:lnTo>
                    <a:pt x="2386724" y="30032"/>
                  </a:lnTo>
                  <a:lnTo>
                    <a:pt x="2450657" y="36826"/>
                  </a:lnTo>
                  <a:lnTo>
                    <a:pt x="2513331" y="44255"/>
                  </a:lnTo>
                  <a:lnTo>
                    <a:pt x="2574690" y="52305"/>
                  </a:lnTo>
                  <a:lnTo>
                    <a:pt x="2634676" y="60962"/>
                  </a:lnTo>
                  <a:lnTo>
                    <a:pt x="2693232" y="70209"/>
                  </a:lnTo>
                  <a:lnTo>
                    <a:pt x="2750302" y="80032"/>
                  </a:lnTo>
                  <a:lnTo>
                    <a:pt x="2805830" y="90415"/>
                  </a:lnTo>
                  <a:lnTo>
                    <a:pt x="2859758" y="101345"/>
                  </a:lnTo>
                  <a:lnTo>
                    <a:pt x="2912029" y="112804"/>
                  </a:lnTo>
                  <a:lnTo>
                    <a:pt x="2962587" y="124779"/>
                  </a:lnTo>
                  <a:lnTo>
                    <a:pt x="3011376" y="137255"/>
                  </a:lnTo>
                  <a:lnTo>
                    <a:pt x="3058338" y="150216"/>
                  </a:lnTo>
                  <a:lnTo>
                    <a:pt x="3103416" y="163647"/>
                  </a:lnTo>
                  <a:lnTo>
                    <a:pt x="3146554" y="177533"/>
                  </a:lnTo>
                  <a:lnTo>
                    <a:pt x="3187695" y="191859"/>
                  </a:lnTo>
                  <a:lnTo>
                    <a:pt x="3226783" y="206610"/>
                  </a:lnTo>
                  <a:lnTo>
                    <a:pt x="3263760" y="221771"/>
                  </a:lnTo>
                  <a:lnTo>
                    <a:pt x="3298570" y="237327"/>
                  </a:lnTo>
                  <a:lnTo>
                    <a:pt x="3361461" y="269564"/>
                  </a:lnTo>
                  <a:lnTo>
                    <a:pt x="3415003" y="303199"/>
                  </a:lnTo>
                  <a:lnTo>
                    <a:pt x="3458740" y="338111"/>
                  </a:lnTo>
                  <a:lnTo>
                    <a:pt x="3492219" y="374182"/>
                  </a:lnTo>
                  <a:lnTo>
                    <a:pt x="3514987" y="411289"/>
                  </a:lnTo>
                  <a:lnTo>
                    <a:pt x="3526588" y="449312"/>
                  </a:lnTo>
                  <a:lnTo>
                    <a:pt x="3528060" y="468630"/>
                  </a:lnTo>
                  <a:lnTo>
                    <a:pt x="3526588" y="487947"/>
                  </a:lnTo>
                  <a:lnTo>
                    <a:pt x="3514987" y="525970"/>
                  </a:lnTo>
                  <a:lnTo>
                    <a:pt x="3492219" y="563077"/>
                  </a:lnTo>
                  <a:lnTo>
                    <a:pt x="3458740" y="599148"/>
                  </a:lnTo>
                  <a:lnTo>
                    <a:pt x="3415003" y="634060"/>
                  </a:lnTo>
                  <a:lnTo>
                    <a:pt x="3361461" y="667695"/>
                  </a:lnTo>
                  <a:lnTo>
                    <a:pt x="3298570" y="699932"/>
                  </a:lnTo>
                  <a:lnTo>
                    <a:pt x="3263760" y="715488"/>
                  </a:lnTo>
                  <a:lnTo>
                    <a:pt x="3226783" y="730649"/>
                  </a:lnTo>
                  <a:lnTo>
                    <a:pt x="3187695" y="745400"/>
                  </a:lnTo>
                  <a:lnTo>
                    <a:pt x="3146554" y="759726"/>
                  </a:lnTo>
                  <a:lnTo>
                    <a:pt x="3103416" y="773612"/>
                  </a:lnTo>
                  <a:lnTo>
                    <a:pt x="3058338" y="787043"/>
                  </a:lnTo>
                  <a:lnTo>
                    <a:pt x="3011376" y="800004"/>
                  </a:lnTo>
                  <a:lnTo>
                    <a:pt x="2962587" y="812480"/>
                  </a:lnTo>
                  <a:lnTo>
                    <a:pt x="2912029" y="824455"/>
                  </a:lnTo>
                  <a:lnTo>
                    <a:pt x="2859758" y="835914"/>
                  </a:lnTo>
                  <a:lnTo>
                    <a:pt x="2805830" y="846844"/>
                  </a:lnTo>
                  <a:lnTo>
                    <a:pt x="2750302" y="857227"/>
                  </a:lnTo>
                  <a:lnTo>
                    <a:pt x="2693232" y="867050"/>
                  </a:lnTo>
                  <a:lnTo>
                    <a:pt x="2634676" y="876297"/>
                  </a:lnTo>
                  <a:lnTo>
                    <a:pt x="2574690" y="884954"/>
                  </a:lnTo>
                  <a:lnTo>
                    <a:pt x="2513331" y="893004"/>
                  </a:lnTo>
                  <a:lnTo>
                    <a:pt x="2450657" y="900433"/>
                  </a:lnTo>
                  <a:lnTo>
                    <a:pt x="2386724" y="907227"/>
                  </a:lnTo>
                  <a:lnTo>
                    <a:pt x="2321588" y="913369"/>
                  </a:lnTo>
                  <a:lnTo>
                    <a:pt x="2255307" y="918845"/>
                  </a:lnTo>
                  <a:lnTo>
                    <a:pt x="2187937" y="923640"/>
                  </a:lnTo>
                  <a:lnTo>
                    <a:pt x="2119534" y="927739"/>
                  </a:lnTo>
                  <a:lnTo>
                    <a:pt x="2050157" y="931126"/>
                  </a:lnTo>
                  <a:lnTo>
                    <a:pt x="1979861" y="933787"/>
                  </a:lnTo>
                  <a:lnTo>
                    <a:pt x="1908703" y="935706"/>
                  </a:lnTo>
                  <a:lnTo>
                    <a:pt x="1836741" y="936869"/>
                  </a:lnTo>
                  <a:lnTo>
                    <a:pt x="1764029" y="937260"/>
                  </a:lnTo>
                  <a:lnTo>
                    <a:pt x="1691318" y="936869"/>
                  </a:lnTo>
                  <a:lnTo>
                    <a:pt x="1619356" y="935706"/>
                  </a:lnTo>
                  <a:lnTo>
                    <a:pt x="1548198" y="933787"/>
                  </a:lnTo>
                  <a:lnTo>
                    <a:pt x="1477902" y="931126"/>
                  </a:lnTo>
                  <a:lnTo>
                    <a:pt x="1408525" y="927739"/>
                  </a:lnTo>
                  <a:lnTo>
                    <a:pt x="1340122" y="923640"/>
                  </a:lnTo>
                  <a:lnTo>
                    <a:pt x="1272752" y="918845"/>
                  </a:lnTo>
                  <a:lnTo>
                    <a:pt x="1206471" y="913369"/>
                  </a:lnTo>
                  <a:lnTo>
                    <a:pt x="1141335" y="907227"/>
                  </a:lnTo>
                  <a:lnTo>
                    <a:pt x="1077402" y="900433"/>
                  </a:lnTo>
                  <a:lnTo>
                    <a:pt x="1014728" y="893004"/>
                  </a:lnTo>
                  <a:lnTo>
                    <a:pt x="953369" y="884954"/>
                  </a:lnTo>
                  <a:lnTo>
                    <a:pt x="893383" y="876297"/>
                  </a:lnTo>
                  <a:lnTo>
                    <a:pt x="834827" y="867050"/>
                  </a:lnTo>
                  <a:lnTo>
                    <a:pt x="777757" y="857227"/>
                  </a:lnTo>
                  <a:lnTo>
                    <a:pt x="722229" y="846844"/>
                  </a:lnTo>
                  <a:lnTo>
                    <a:pt x="668301" y="835914"/>
                  </a:lnTo>
                  <a:lnTo>
                    <a:pt x="616030" y="824455"/>
                  </a:lnTo>
                  <a:lnTo>
                    <a:pt x="565472" y="812480"/>
                  </a:lnTo>
                  <a:lnTo>
                    <a:pt x="516683" y="800004"/>
                  </a:lnTo>
                  <a:lnTo>
                    <a:pt x="469721" y="787043"/>
                  </a:lnTo>
                  <a:lnTo>
                    <a:pt x="424643" y="773612"/>
                  </a:lnTo>
                  <a:lnTo>
                    <a:pt x="381505" y="759726"/>
                  </a:lnTo>
                  <a:lnTo>
                    <a:pt x="340364" y="745400"/>
                  </a:lnTo>
                  <a:lnTo>
                    <a:pt x="301276" y="730649"/>
                  </a:lnTo>
                  <a:lnTo>
                    <a:pt x="264299" y="715488"/>
                  </a:lnTo>
                  <a:lnTo>
                    <a:pt x="229489" y="699932"/>
                  </a:lnTo>
                  <a:lnTo>
                    <a:pt x="166598" y="667695"/>
                  </a:lnTo>
                  <a:lnTo>
                    <a:pt x="113056" y="634060"/>
                  </a:lnTo>
                  <a:lnTo>
                    <a:pt x="69319" y="599148"/>
                  </a:lnTo>
                  <a:lnTo>
                    <a:pt x="35840" y="563077"/>
                  </a:lnTo>
                  <a:lnTo>
                    <a:pt x="13072" y="525970"/>
                  </a:lnTo>
                  <a:lnTo>
                    <a:pt x="1471" y="487947"/>
                  </a:lnTo>
                  <a:lnTo>
                    <a:pt x="0" y="468630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642" y="487792"/>
            <a:ext cx="6690359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b="1" i="1" spc="-105" dirty="0">
                <a:solidFill>
                  <a:srgbClr val="C00000"/>
                </a:solidFill>
                <a:latin typeface="Arial"/>
                <a:cs typeface="Arial"/>
              </a:rPr>
              <a:t>Let </a:t>
            </a:r>
            <a:r>
              <a:rPr sz="4200" b="1" i="1" spc="-120" dirty="0">
                <a:solidFill>
                  <a:srgbClr val="C00000"/>
                </a:solidFill>
                <a:latin typeface="Arial"/>
                <a:cs typeface="Arial"/>
              </a:rPr>
              <a:t>us </a:t>
            </a:r>
            <a:r>
              <a:rPr sz="4200" b="1" i="1" spc="-110" dirty="0">
                <a:solidFill>
                  <a:srgbClr val="C00000"/>
                </a:solidFill>
                <a:latin typeface="Arial"/>
                <a:cs typeface="Arial"/>
              </a:rPr>
              <a:t>review </a:t>
            </a:r>
            <a:r>
              <a:rPr sz="4200" b="1" i="1" spc="-105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4200" b="1" i="1" spc="1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200" b="1" i="1" spc="-110" dirty="0">
                <a:solidFill>
                  <a:srgbClr val="C00000"/>
                </a:solidFill>
                <a:latin typeface="Arial"/>
                <a:cs typeface="Arial"/>
              </a:rPr>
              <a:t>concepts: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5216" y="1088516"/>
            <a:ext cx="6658609" cy="53340"/>
          </a:xfrm>
          <a:custGeom>
            <a:avLst/>
            <a:gdLst/>
            <a:ahLst/>
            <a:cxnLst/>
            <a:rect l="l" t="t" r="r" b="b"/>
            <a:pathLst>
              <a:path w="6658609" h="53340">
                <a:moveTo>
                  <a:pt x="6658229" y="0"/>
                </a:moveTo>
                <a:lnTo>
                  <a:pt x="0" y="0"/>
                </a:lnTo>
                <a:lnTo>
                  <a:pt x="0" y="53340"/>
                </a:lnTo>
                <a:lnTo>
                  <a:pt x="6658229" y="53340"/>
                </a:lnTo>
                <a:lnTo>
                  <a:pt x="665822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4065" y="2087702"/>
            <a:ext cx="75425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73400" algn="l"/>
              </a:tabLst>
            </a:pPr>
            <a:r>
              <a:rPr sz="1800" b="1" spc="-5" dirty="0">
                <a:latin typeface="Arial"/>
                <a:cs typeface="Arial"/>
              </a:rPr>
              <a:t>1. </a:t>
            </a:r>
            <a:r>
              <a:rPr sz="1800" b="1" dirty="0">
                <a:latin typeface="Arial"/>
                <a:cs typeface="Arial"/>
              </a:rPr>
              <a:t>If  </a:t>
            </a:r>
            <a:r>
              <a:rPr sz="1800" b="1" spc="-5" dirty="0">
                <a:latin typeface="Arial"/>
                <a:cs typeface="Arial"/>
              </a:rPr>
              <a:t>grade </a:t>
            </a:r>
            <a:r>
              <a:rPr sz="1800" b="1" dirty="0">
                <a:latin typeface="Arial"/>
                <a:cs typeface="Arial"/>
              </a:rPr>
              <a:t>has the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value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	</a:t>
            </a:r>
            <a:r>
              <a:rPr sz="1800" b="1" spc="-5" dirty="0">
                <a:latin typeface="Arial"/>
                <a:cs typeface="Arial"/>
              </a:rPr>
              <a:t>60 </a:t>
            </a:r>
            <a:r>
              <a:rPr sz="1800" b="1" dirty="0">
                <a:latin typeface="Arial"/>
                <a:cs typeface="Arial"/>
              </a:rPr>
              <a:t>, </a:t>
            </a:r>
            <a:r>
              <a:rPr sz="1800" b="1" spc="5" dirty="0">
                <a:latin typeface="Arial"/>
                <a:cs typeface="Arial"/>
              </a:rPr>
              <a:t>what will </a:t>
            </a:r>
            <a:r>
              <a:rPr sz="1800" b="1" dirty="0">
                <a:latin typeface="Arial"/>
                <a:cs typeface="Arial"/>
              </a:rPr>
              <a:t>the following </a:t>
            </a:r>
            <a:r>
              <a:rPr sz="1800" b="1" spc="-5" dirty="0">
                <a:latin typeface="Arial"/>
                <a:cs typeface="Arial"/>
              </a:rPr>
              <a:t>code</a:t>
            </a:r>
            <a:r>
              <a:rPr sz="1800" b="1" spc="-1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display?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22704" y="2695955"/>
            <a:ext cx="5210810" cy="2334895"/>
            <a:chOff x="1822704" y="2695955"/>
            <a:chExt cx="5210810" cy="2334895"/>
          </a:xfrm>
        </p:grpSpPr>
        <p:sp>
          <p:nvSpPr>
            <p:cNvPr id="6" name="object 6"/>
            <p:cNvSpPr/>
            <p:nvPr/>
          </p:nvSpPr>
          <p:spPr>
            <a:xfrm>
              <a:off x="1835658" y="2708909"/>
              <a:ext cx="5184775" cy="2308860"/>
            </a:xfrm>
            <a:custGeom>
              <a:avLst/>
              <a:gdLst/>
              <a:ahLst/>
              <a:cxnLst/>
              <a:rect l="l" t="t" r="r" b="b"/>
              <a:pathLst>
                <a:path w="5184775" h="2308860">
                  <a:moveTo>
                    <a:pt x="5184648" y="0"/>
                  </a:moveTo>
                  <a:lnTo>
                    <a:pt x="0" y="0"/>
                  </a:lnTo>
                  <a:lnTo>
                    <a:pt x="0" y="2308860"/>
                  </a:lnTo>
                  <a:lnTo>
                    <a:pt x="5184648" y="2308860"/>
                  </a:lnTo>
                  <a:lnTo>
                    <a:pt x="51846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35658" y="2708909"/>
              <a:ext cx="5184775" cy="2308860"/>
            </a:xfrm>
            <a:custGeom>
              <a:avLst/>
              <a:gdLst/>
              <a:ahLst/>
              <a:cxnLst/>
              <a:rect l="l" t="t" r="r" b="b"/>
              <a:pathLst>
                <a:path w="5184775" h="2308860">
                  <a:moveTo>
                    <a:pt x="0" y="2308860"/>
                  </a:moveTo>
                  <a:lnTo>
                    <a:pt x="5184648" y="2308860"/>
                  </a:lnTo>
                  <a:lnTo>
                    <a:pt x="5184648" y="0"/>
                  </a:lnTo>
                  <a:lnTo>
                    <a:pt x="0" y="0"/>
                  </a:lnTo>
                  <a:lnTo>
                    <a:pt x="0" y="230886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35657" y="2708910"/>
            <a:ext cx="5184775" cy="230886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81305" marR="3003550" indent="-190500">
              <a:lnSpc>
                <a:spcPct val="100000"/>
              </a:lnSpc>
              <a:spcBef>
                <a:spcPts val="310"/>
              </a:spcBef>
            </a:pPr>
            <a:r>
              <a:rPr sz="1800" b="1" dirty="0">
                <a:latin typeface="Arial"/>
                <a:cs typeface="Arial"/>
              </a:rPr>
              <a:t>If </a:t>
            </a:r>
            <a:r>
              <a:rPr sz="1800" b="1" spc="-5" dirty="0">
                <a:latin typeface="Arial"/>
                <a:cs typeface="Arial"/>
              </a:rPr>
              <a:t>(grade </a:t>
            </a:r>
            <a:r>
              <a:rPr sz="1800" b="1" dirty="0">
                <a:latin typeface="Arial"/>
                <a:cs typeface="Arial"/>
              </a:rPr>
              <a:t>&gt;= </a:t>
            </a:r>
            <a:r>
              <a:rPr sz="1800" b="1" spc="-5" dirty="0">
                <a:latin typeface="Arial"/>
                <a:cs typeface="Arial"/>
              </a:rPr>
              <a:t>60 </a:t>
            </a:r>
            <a:r>
              <a:rPr sz="1800" b="1" dirty="0">
                <a:latin typeface="Arial"/>
                <a:cs typeface="Arial"/>
              </a:rPr>
              <a:t>)  printf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("Passed");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581660" indent="-317500">
              <a:lnSpc>
                <a:spcPct val="100000"/>
              </a:lnSpc>
              <a:buAutoNum type="alphaLcPeriod"/>
              <a:tabLst>
                <a:tab pos="582295" algn="l"/>
              </a:tabLst>
            </a:pPr>
            <a:r>
              <a:rPr sz="1800" b="1" dirty="0">
                <a:latin typeface="Arial"/>
                <a:cs typeface="Arial"/>
              </a:rPr>
              <a:t>nothing.</a:t>
            </a:r>
            <a:endParaRPr sz="1800">
              <a:latin typeface="Arial"/>
              <a:cs typeface="Arial"/>
            </a:endParaRPr>
          </a:p>
          <a:p>
            <a:pPr marL="595630" indent="-331470">
              <a:lnSpc>
                <a:spcPct val="100000"/>
              </a:lnSpc>
              <a:buAutoNum type="alphaLcPeriod"/>
              <a:tabLst>
                <a:tab pos="595630" algn="l"/>
                <a:tab pos="596265" algn="l"/>
              </a:tabLst>
            </a:pPr>
            <a:r>
              <a:rPr sz="1800" b="1" spc="-10" dirty="0"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  <a:p>
            <a:pPr marL="518795" indent="-254635">
              <a:lnSpc>
                <a:spcPct val="100000"/>
              </a:lnSpc>
              <a:buAutoNum type="alphaLcPeriod"/>
              <a:tabLst>
                <a:tab pos="519430" algn="l"/>
              </a:tabLst>
            </a:pPr>
            <a:r>
              <a:rPr sz="1800" b="1" spc="-5" dirty="0">
                <a:latin typeface="Arial"/>
                <a:cs typeface="Arial"/>
              </a:rPr>
              <a:t>Passed</a:t>
            </a:r>
            <a:endParaRPr sz="1800">
              <a:latin typeface="Arial"/>
              <a:cs typeface="Arial"/>
            </a:endParaRPr>
          </a:p>
          <a:p>
            <a:pPr marL="530860" indent="-266700">
              <a:lnSpc>
                <a:spcPct val="100000"/>
              </a:lnSpc>
              <a:buAutoNum type="alphaLcPeriod"/>
              <a:tabLst>
                <a:tab pos="531495" algn="l"/>
              </a:tabLst>
            </a:pPr>
            <a:r>
              <a:rPr sz="1800" b="1" spc="-5" dirty="0">
                <a:latin typeface="Arial"/>
                <a:cs typeface="Arial"/>
              </a:rPr>
              <a:t>printf("Passed“);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6222" y="487792"/>
            <a:ext cx="3808095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b="1" i="1" spc="-105" dirty="0">
                <a:solidFill>
                  <a:srgbClr val="C00000"/>
                </a:solidFill>
                <a:latin typeface="Arial"/>
                <a:cs typeface="Arial"/>
              </a:rPr>
              <a:t>Extra</a:t>
            </a:r>
            <a:r>
              <a:rPr sz="4200" b="1" i="1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200" b="1" i="1" spc="-110" dirty="0">
                <a:solidFill>
                  <a:srgbClr val="C00000"/>
                </a:solidFill>
                <a:latin typeface="Arial"/>
                <a:cs typeface="Arial"/>
              </a:rPr>
              <a:t>Exercises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8541" y="1088516"/>
            <a:ext cx="3782695" cy="53340"/>
          </a:xfrm>
          <a:custGeom>
            <a:avLst/>
            <a:gdLst/>
            <a:ahLst/>
            <a:cxnLst/>
            <a:rect l="l" t="t" r="r" b="b"/>
            <a:pathLst>
              <a:path w="3782695" h="53340">
                <a:moveTo>
                  <a:pt x="3782567" y="0"/>
                </a:moveTo>
                <a:lnTo>
                  <a:pt x="0" y="0"/>
                </a:lnTo>
                <a:lnTo>
                  <a:pt x="0" y="53340"/>
                </a:lnTo>
                <a:lnTo>
                  <a:pt x="3782567" y="53340"/>
                </a:lnTo>
                <a:lnTo>
                  <a:pt x="378256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4065" y="1656079"/>
            <a:ext cx="80384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b="1" spc="-5" dirty="0">
                <a:latin typeface="Arial"/>
                <a:cs typeface="Arial"/>
              </a:rPr>
              <a:t>2.	</a:t>
            </a:r>
            <a:r>
              <a:rPr sz="1800" b="1" dirty="0">
                <a:latin typeface="Arial"/>
                <a:cs typeface="Arial"/>
              </a:rPr>
              <a:t>What </a:t>
            </a:r>
            <a:r>
              <a:rPr sz="1800" b="1" spc="5" dirty="0">
                <a:latin typeface="Arial"/>
                <a:cs typeface="Arial"/>
              </a:rPr>
              <a:t>will </a:t>
            </a:r>
            <a:r>
              <a:rPr sz="1800" b="1" dirty="0">
                <a:latin typeface="Arial"/>
                <a:cs typeface="Arial"/>
              </a:rPr>
              <a:t>be the </a:t>
            </a:r>
            <a:r>
              <a:rPr sz="1800" b="1" spc="-10" dirty="0">
                <a:latin typeface="Arial"/>
                <a:cs typeface="Arial"/>
              </a:rPr>
              <a:t>value </a:t>
            </a:r>
            <a:r>
              <a:rPr sz="1800" b="1" dirty="0">
                <a:latin typeface="Arial"/>
                <a:cs typeface="Arial"/>
              </a:rPr>
              <a:t>of i </a:t>
            </a:r>
            <a:r>
              <a:rPr sz="1800" b="1" spc="-5" dirty="0">
                <a:latin typeface="Arial"/>
                <a:cs typeface="Arial"/>
              </a:rPr>
              <a:t>after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C statements at </a:t>
            </a:r>
            <a:r>
              <a:rPr sz="1800" b="1" dirty="0">
                <a:latin typeface="Arial"/>
                <a:cs typeface="Arial"/>
              </a:rPr>
              <a:t>the right </a:t>
            </a:r>
            <a:r>
              <a:rPr sz="1800" b="1" spc="-15" dirty="0">
                <a:latin typeface="Arial"/>
                <a:cs typeface="Arial"/>
              </a:rPr>
              <a:t>have </a:t>
            </a:r>
            <a:r>
              <a:rPr sz="1800" b="1" spc="-5" dirty="0">
                <a:latin typeface="Arial"/>
                <a:cs typeface="Arial"/>
              </a:rPr>
              <a:t>been  executed?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39596" y="2212848"/>
            <a:ext cx="6623684" cy="1762125"/>
            <a:chOff x="1339596" y="2212848"/>
            <a:chExt cx="6623684" cy="1762125"/>
          </a:xfrm>
        </p:grpSpPr>
        <p:sp>
          <p:nvSpPr>
            <p:cNvPr id="6" name="object 6"/>
            <p:cNvSpPr/>
            <p:nvPr/>
          </p:nvSpPr>
          <p:spPr>
            <a:xfrm>
              <a:off x="1339596" y="2212848"/>
              <a:ext cx="6623304" cy="17617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3604" y="2276856"/>
              <a:ext cx="6444996" cy="15834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4554" y="2257806"/>
              <a:ext cx="6483350" cy="1621790"/>
            </a:xfrm>
            <a:custGeom>
              <a:avLst/>
              <a:gdLst/>
              <a:ahLst/>
              <a:cxnLst/>
              <a:rect l="l" t="t" r="r" b="b"/>
              <a:pathLst>
                <a:path w="6483350" h="1621789">
                  <a:moveTo>
                    <a:pt x="0" y="1621536"/>
                  </a:moveTo>
                  <a:lnTo>
                    <a:pt x="6483096" y="1621536"/>
                  </a:lnTo>
                  <a:lnTo>
                    <a:pt x="6483096" y="0"/>
                  </a:lnTo>
                  <a:lnTo>
                    <a:pt x="0" y="0"/>
                  </a:lnTo>
                  <a:lnTo>
                    <a:pt x="0" y="162153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267967" y="4229100"/>
            <a:ext cx="6731634" cy="1978660"/>
            <a:chOff x="1267967" y="4229100"/>
            <a:chExt cx="6731634" cy="1978660"/>
          </a:xfrm>
        </p:grpSpPr>
        <p:sp>
          <p:nvSpPr>
            <p:cNvPr id="10" name="object 10"/>
            <p:cNvSpPr/>
            <p:nvPr/>
          </p:nvSpPr>
          <p:spPr>
            <a:xfrm>
              <a:off x="1267967" y="4229100"/>
              <a:ext cx="6731508" cy="19781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31975" y="4293107"/>
              <a:ext cx="6553200" cy="17998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12925" y="4274057"/>
              <a:ext cx="6591300" cy="1838325"/>
            </a:xfrm>
            <a:custGeom>
              <a:avLst/>
              <a:gdLst/>
              <a:ahLst/>
              <a:cxnLst/>
              <a:rect l="l" t="t" r="r" b="b"/>
              <a:pathLst>
                <a:path w="6591300" h="1838325">
                  <a:moveTo>
                    <a:pt x="0" y="1837944"/>
                  </a:moveTo>
                  <a:lnTo>
                    <a:pt x="6591300" y="1837944"/>
                  </a:lnTo>
                  <a:lnTo>
                    <a:pt x="6591300" y="0"/>
                  </a:lnTo>
                  <a:lnTo>
                    <a:pt x="0" y="0"/>
                  </a:lnTo>
                  <a:lnTo>
                    <a:pt x="0" y="183794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74065" y="3951808"/>
            <a:ext cx="815403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3. </a:t>
            </a:r>
            <a:r>
              <a:rPr sz="1800" b="1" dirty="0">
                <a:latin typeface="Arial"/>
                <a:cs typeface="Arial"/>
              </a:rPr>
              <a:t>What is </a:t>
            </a:r>
            <a:r>
              <a:rPr sz="1800" b="1" spc="-5" dirty="0">
                <a:latin typeface="Arial"/>
                <a:cs typeface="Arial"/>
              </a:rPr>
              <a:t>displayed </a:t>
            </a:r>
            <a:r>
              <a:rPr sz="1800" b="1" dirty="0">
                <a:latin typeface="Arial"/>
                <a:cs typeface="Arial"/>
              </a:rPr>
              <a:t>by the C </a:t>
            </a:r>
            <a:r>
              <a:rPr sz="1800" b="1" spc="-5" dirty="0">
                <a:latin typeface="Arial"/>
                <a:cs typeface="Arial"/>
              </a:rPr>
              <a:t>statements at </a:t>
            </a:r>
            <a:r>
              <a:rPr sz="1800" b="1" dirty="0">
                <a:latin typeface="Arial"/>
                <a:cs typeface="Arial"/>
              </a:rPr>
              <a:t>the right if the </a:t>
            </a:r>
            <a:r>
              <a:rPr sz="1800" b="1" spc="-10" dirty="0">
                <a:latin typeface="Arial"/>
                <a:cs typeface="Arial"/>
              </a:rPr>
              <a:t>value </a:t>
            </a:r>
            <a:r>
              <a:rPr sz="1800" b="1" dirty="0">
                <a:latin typeface="Arial"/>
                <a:cs typeface="Arial"/>
              </a:rPr>
              <a:t>input is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3?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2005" y="788924"/>
            <a:ext cx="39287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switch</a:t>
            </a:r>
            <a:r>
              <a:rPr spc="-100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726184"/>
            <a:ext cx="897572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switch </a:t>
            </a:r>
            <a:r>
              <a:rPr sz="2400" dirty="0">
                <a:latin typeface="Arial"/>
                <a:cs typeface="Arial"/>
              </a:rPr>
              <a:t>statement </a:t>
            </a:r>
            <a:r>
              <a:rPr sz="2400" spc="-5" dirty="0">
                <a:latin typeface="Arial"/>
                <a:cs typeface="Arial"/>
              </a:rPr>
              <a:t>selection is based on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value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 single  variable </a:t>
            </a:r>
            <a:r>
              <a:rPr sz="2400" spc="-5" dirty="0">
                <a:latin typeface="Arial"/>
                <a:cs typeface="Arial"/>
              </a:rPr>
              <a:t>or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simple</a:t>
            </a:r>
            <a:r>
              <a:rPr sz="2400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expression.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5600" marR="122555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Expression </a:t>
            </a:r>
            <a:r>
              <a:rPr sz="2400" dirty="0">
                <a:latin typeface="Arial"/>
                <a:cs typeface="Arial"/>
              </a:rPr>
              <a:t>may </a:t>
            </a:r>
            <a:r>
              <a:rPr sz="2400" spc="-5" dirty="0">
                <a:latin typeface="Arial"/>
                <a:cs typeface="Arial"/>
              </a:rPr>
              <a:t>be </a:t>
            </a:r>
            <a:r>
              <a:rPr sz="2400" dirty="0">
                <a:latin typeface="Arial"/>
                <a:cs typeface="Arial"/>
              </a:rPr>
              <a:t>of type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int </a:t>
            </a:r>
            <a:r>
              <a:rPr sz="2400" spc="-5" dirty="0">
                <a:latin typeface="Arial"/>
                <a:cs typeface="Arial"/>
              </a:rPr>
              <a:t>or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char</a:t>
            </a:r>
            <a:r>
              <a:rPr sz="2400" spc="-5" dirty="0">
                <a:latin typeface="Arial"/>
                <a:cs typeface="Arial"/>
              </a:rPr>
              <a:t>, but not </a:t>
            </a:r>
            <a:r>
              <a:rPr sz="2400" dirty="0">
                <a:latin typeface="Arial"/>
                <a:cs typeface="Arial"/>
              </a:rPr>
              <a:t>of type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double </a:t>
            </a:r>
            <a:r>
              <a:rPr sz="2400" spc="-10" dirty="0">
                <a:latin typeface="Arial"/>
                <a:cs typeface="Arial"/>
              </a:rPr>
              <a:t>or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string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000">
              <a:latin typeface="Arial"/>
              <a:cs typeface="Arial"/>
            </a:endParaRPr>
          </a:p>
          <a:p>
            <a:pPr marL="354965" marR="3392170" indent="-354965">
              <a:lnSpc>
                <a:spcPct val="12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multiple selection mechanism in C  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switch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statement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85332" y="3645408"/>
            <a:ext cx="3058667" cy="2752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7555" y="4724400"/>
            <a:ext cx="1423415" cy="1641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2005" y="788924"/>
            <a:ext cx="39287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switch</a:t>
            </a:r>
            <a:r>
              <a:rPr spc="-100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952" y="2150198"/>
            <a:ext cx="7552055" cy="15627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Arial"/>
                <a:cs typeface="Arial"/>
              </a:rPr>
              <a:t>Before,</a:t>
            </a:r>
            <a:endParaRPr sz="28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Arial"/>
                <a:cs typeface="Arial"/>
              </a:rPr>
              <a:t>let </a:t>
            </a:r>
            <a:r>
              <a:rPr sz="2800" spc="-5" dirty="0">
                <a:latin typeface="Arial"/>
                <a:cs typeface="Arial"/>
              </a:rPr>
              <a:t>us Recall: </a:t>
            </a:r>
            <a:r>
              <a:rPr sz="2800" b="1" dirty="0">
                <a:latin typeface="Arial"/>
                <a:cs typeface="Arial"/>
              </a:rPr>
              <a:t>1. </a:t>
            </a:r>
            <a:r>
              <a:rPr sz="2800" spc="-5" dirty="0">
                <a:latin typeface="Arial"/>
                <a:cs typeface="Arial"/>
              </a:rPr>
              <a:t>Multiple Selection with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if</a:t>
            </a:r>
            <a:endParaRPr sz="2800">
              <a:latin typeface="Arial"/>
              <a:cs typeface="Arial"/>
            </a:endParaRPr>
          </a:p>
          <a:p>
            <a:pPr marL="2571750">
              <a:lnSpc>
                <a:spcPct val="100000"/>
              </a:lnSpc>
              <a:spcBef>
                <a:spcPts val="670"/>
              </a:spcBef>
            </a:pPr>
            <a:r>
              <a:rPr sz="2800" b="1" dirty="0">
                <a:latin typeface="Arial"/>
                <a:cs typeface="Arial"/>
              </a:rPr>
              <a:t>2. </a:t>
            </a:r>
            <a:r>
              <a:rPr sz="2800" spc="-5" dirty="0">
                <a:latin typeface="Arial"/>
                <a:cs typeface="Arial"/>
              </a:rPr>
              <a:t>Multiple Selection with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if-else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7122" y="788924"/>
            <a:ext cx="43573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Multiple Selection </a:t>
            </a:r>
            <a:r>
              <a:rPr dirty="0"/>
              <a:t>with</a:t>
            </a:r>
            <a:r>
              <a:rPr spc="-65" dirty="0"/>
              <a:t> </a:t>
            </a:r>
            <a:r>
              <a:rPr dirty="0"/>
              <a:t>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1886" y="1629917"/>
            <a:ext cx="3601720" cy="4392295"/>
          </a:xfrm>
          <a:prstGeom prst="rect">
            <a:avLst/>
          </a:prstGeom>
          <a:solidFill>
            <a:srgbClr val="FFFFFF"/>
          </a:solidFill>
          <a:ln w="25907">
            <a:solidFill>
              <a:srgbClr val="BADFE2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2000" dirty="0">
                <a:latin typeface="Arial"/>
                <a:cs typeface="Arial"/>
              </a:rPr>
              <a:t>if (day == 0 )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36957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Arial"/>
                <a:cs typeface="Arial"/>
              </a:rPr>
              <a:t>printf (</a:t>
            </a:r>
            <a:r>
              <a:rPr sz="2000" b="1" dirty="0">
                <a:latin typeface="Arial"/>
                <a:cs typeface="Arial"/>
              </a:rPr>
              <a:t>"</a:t>
            </a:r>
            <a:r>
              <a:rPr sz="2000" dirty="0">
                <a:latin typeface="Arial"/>
                <a:cs typeface="Arial"/>
              </a:rPr>
              <a:t>Sunday</a:t>
            </a:r>
            <a:r>
              <a:rPr sz="2000" b="1" dirty="0">
                <a:latin typeface="Arial"/>
                <a:cs typeface="Arial"/>
              </a:rPr>
              <a:t>"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if (day == 1 )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36957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printf (</a:t>
            </a:r>
            <a:r>
              <a:rPr sz="2000" b="1" dirty="0">
                <a:latin typeface="Arial"/>
                <a:cs typeface="Arial"/>
              </a:rPr>
              <a:t>"</a:t>
            </a:r>
            <a:r>
              <a:rPr sz="2000" dirty="0">
                <a:latin typeface="Arial"/>
                <a:cs typeface="Arial"/>
              </a:rPr>
              <a:t>Monday</a:t>
            </a:r>
            <a:r>
              <a:rPr sz="2000" b="1" dirty="0">
                <a:latin typeface="Arial"/>
                <a:cs typeface="Arial"/>
              </a:rPr>
              <a:t>"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if (day == 2)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36957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printf (</a:t>
            </a:r>
            <a:r>
              <a:rPr sz="2000" b="1" dirty="0">
                <a:latin typeface="Arial"/>
                <a:cs typeface="Arial"/>
              </a:rPr>
              <a:t>"</a:t>
            </a:r>
            <a:r>
              <a:rPr sz="2000" dirty="0">
                <a:latin typeface="Arial"/>
                <a:cs typeface="Arial"/>
              </a:rPr>
              <a:t>Tuesday</a:t>
            </a:r>
            <a:r>
              <a:rPr sz="2000" b="1" dirty="0">
                <a:latin typeface="Arial"/>
                <a:cs typeface="Arial"/>
              </a:rPr>
              <a:t>"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if (day == 3)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36957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printf (</a:t>
            </a:r>
            <a:r>
              <a:rPr sz="2000" b="1" dirty="0">
                <a:latin typeface="Arial"/>
                <a:cs typeface="Arial"/>
              </a:rPr>
              <a:t>"</a:t>
            </a:r>
            <a:r>
              <a:rPr sz="2000" dirty="0">
                <a:latin typeface="Arial"/>
                <a:cs typeface="Arial"/>
              </a:rPr>
              <a:t>Wednesday</a:t>
            </a:r>
            <a:r>
              <a:rPr sz="2000" b="1" dirty="0">
                <a:latin typeface="Arial"/>
                <a:cs typeface="Arial"/>
              </a:rPr>
              <a:t>"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761" y="1629917"/>
            <a:ext cx="3810000" cy="4707890"/>
          </a:xfrm>
          <a:prstGeom prst="rect">
            <a:avLst/>
          </a:prstGeom>
          <a:solidFill>
            <a:srgbClr val="FFFFFF"/>
          </a:solidFill>
          <a:ln w="25907">
            <a:solidFill>
              <a:srgbClr val="BADFE2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if (day == 4)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37020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printf (</a:t>
            </a:r>
            <a:r>
              <a:rPr sz="2000" b="1" dirty="0">
                <a:latin typeface="Arial"/>
                <a:cs typeface="Arial"/>
              </a:rPr>
              <a:t>"</a:t>
            </a:r>
            <a:r>
              <a:rPr sz="2000" dirty="0">
                <a:latin typeface="Arial"/>
                <a:cs typeface="Arial"/>
              </a:rPr>
              <a:t>Thursday</a:t>
            </a:r>
            <a:r>
              <a:rPr sz="2000" b="1" dirty="0">
                <a:latin typeface="Arial"/>
                <a:cs typeface="Arial"/>
              </a:rPr>
              <a:t>"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if (day == 5)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37020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printf (</a:t>
            </a:r>
            <a:r>
              <a:rPr sz="2000" b="1" dirty="0">
                <a:latin typeface="Arial"/>
                <a:cs typeface="Arial"/>
              </a:rPr>
              <a:t>"</a:t>
            </a:r>
            <a:r>
              <a:rPr sz="2000" dirty="0">
                <a:latin typeface="Arial"/>
                <a:cs typeface="Arial"/>
              </a:rPr>
              <a:t>Friday</a:t>
            </a:r>
            <a:r>
              <a:rPr sz="2000" b="1" dirty="0">
                <a:latin typeface="Arial"/>
                <a:cs typeface="Arial"/>
              </a:rPr>
              <a:t>"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if (day == 6)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37020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printf (</a:t>
            </a:r>
            <a:r>
              <a:rPr sz="2000" b="1" dirty="0">
                <a:latin typeface="Arial"/>
                <a:cs typeface="Arial"/>
              </a:rPr>
              <a:t>"</a:t>
            </a:r>
            <a:r>
              <a:rPr sz="2000" dirty="0">
                <a:latin typeface="Arial"/>
                <a:cs typeface="Arial"/>
              </a:rPr>
              <a:t>Saturday</a:t>
            </a:r>
            <a:r>
              <a:rPr sz="2000" b="1" dirty="0">
                <a:latin typeface="Arial"/>
                <a:cs typeface="Arial"/>
              </a:rPr>
              <a:t>"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370205" marR="203835" indent="-2794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if ((day &lt; 0) || (day &gt; 6)) {  printf(</a:t>
            </a:r>
            <a:r>
              <a:rPr sz="2000" b="1" dirty="0">
                <a:latin typeface="Arial"/>
                <a:cs typeface="Arial"/>
              </a:rPr>
              <a:t>"</a:t>
            </a:r>
            <a:r>
              <a:rPr sz="2000" dirty="0">
                <a:latin typeface="Arial"/>
                <a:cs typeface="Arial"/>
              </a:rPr>
              <a:t>Error - invalid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day.\n</a:t>
            </a:r>
            <a:r>
              <a:rPr sz="2000" b="1" spc="-20" dirty="0">
                <a:latin typeface="Arial"/>
                <a:cs typeface="Arial"/>
              </a:rPr>
              <a:t>"</a:t>
            </a:r>
            <a:r>
              <a:rPr sz="2000" spc="-2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6685" y="689609"/>
            <a:ext cx="52393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Multiple Selection </a:t>
            </a:r>
            <a:r>
              <a:rPr dirty="0"/>
              <a:t>with</a:t>
            </a:r>
            <a:r>
              <a:rPr spc="-55" dirty="0"/>
              <a:t> </a:t>
            </a:r>
            <a:r>
              <a:rPr dirty="0"/>
              <a:t>if-else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965" y="1277874"/>
            <a:ext cx="3200400" cy="5105400"/>
          </a:xfrm>
          <a:prstGeom prst="rect">
            <a:avLst/>
          </a:prstGeom>
          <a:solidFill>
            <a:srgbClr val="FFFFFF"/>
          </a:solidFill>
          <a:ln w="25907">
            <a:solidFill>
              <a:srgbClr val="BADFE2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10"/>
              </a:spcBef>
            </a:pPr>
            <a:r>
              <a:rPr sz="1600" spc="-5" dirty="0">
                <a:latin typeface="Arial"/>
                <a:cs typeface="Arial"/>
              </a:rPr>
              <a:t>if (day == 0 )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R="1231900" algn="r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printf 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b="1" spc="-10" dirty="0">
                <a:latin typeface="Arial"/>
                <a:cs typeface="Arial"/>
              </a:rPr>
              <a:t>"</a:t>
            </a:r>
            <a:r>
              <a:rPr sz="1600" spc="-10" dirty="0">
                <a:latin typeface="Arial"/>
                <a:cs typeface="Arial"/>
              </a:rPr>
              <a:t>Sunday</a:t>
            </a:r>
            <a:r>
              <a:rPr sz="1600" b="1" spc="-10" dirty="0">
                <a:latin typeface="Arial"/>
                <a:cs typeface="Arial"/>
              </a:rPr>
              <a:t>"</a:t>
            </a:r>
            <a:r>
              <a:rPr sz="1600" spc="-10" dirty="0">
                <a:latin typeface="Arial"/>
                <a:cs typeface="Arial"/>
              </a:rPr>
              <a:t>)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R="1278255" algn="r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} else if (day == 1 )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R="1196975" algn="r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Arial"/>
                <a:cs typeface="Arial"/>
              </a:rPr>
              <a:t>printf (</a:t>
            </a:r>
            <a:r>
              <a:rPr sz="1600" b="1" spc="-5" dirty="0">
                <a:latin typeface="Arial"/>
                <a:cs typeface="Arial"/>
              </a:rPr>
              <a:t>"</a:t>
            </a:r>
            <a:r>
              <a:rPr sz="1600" spc="-5" dirty="0">
                <a:latin typeface="Arial"/>
                <a:cs typeface="Arial"/>
              </a:rPr>
              <a:t>Monday</a:t>
            </a:r>
            <a:r>
              <a:rPr sz="1600" b="1" spc="-5" dirty="0">
                <a:latin typeface="Arial"/>
                <a:cs typeface="Arial"/>
              </a:rPr>
              <a:t>"</a:t>
            </a:r>
            <a:r>
              <a:rPr sz="1600" spc="-5" dirty="0">
                <a:latin typeface="Arial"/>
                <a:cs typeface="Arial"/>
              </a:rPr>
              <a:t>)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318770" marR="1142365" indent="-228600">
              <a:lnSpc>
                <a:spcPct val="12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} else if (day == 2) {  printf 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b="1" spc="-10" dirty="0">
                <a:latin typeface="Arial"/>
                <a:cs typeface="Arial"/>
              </a:rPr>
              <a:t>"</a:t>
            </a:r>
            <a:r>
              <a:rPr sz="1600" spc="-10" dirty="0">
                <a:latin typeface="Arial"/>
                <a:cs typeface="Arial"/>
              </a:rPr>
              <a:t>Tuesday</a:t>
            </a:r>
            <a:r>
              <a:rPr sz="1600" b="1" spc="-10" dirty="0">
                <a:latin typeface="Arial"/>
                <a:cs typeface="Arial"/>
              </a:rPr>
              <a:t>"</a:t>
            </a:r>
            <a:r>
              <a:rPr sz="1600" spc="-10" dirty="0">
                <a:latin typeface="Arial"/>
                <a:cs typeface="Arial"/>
              </a:rPr>
              <a:t>)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} else if (day == 3)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318770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Arial"/>
                <a:cs typeface="Arial"/>
              </a:rPr>
              <a:t>printf (</a:t>
            </a:r>
            <a:r>
              <a:rPr sz="1600" b="1" spc="-5" dirty="0">
                <a:latin typeface="Arial"/>
                <a:cs typeface="Arial"/>
              </a:rPr>
              <a:t>"</a:t>
            </a:r>
            <a:r>
              <a:rPr sz="1600" spc="-5" dirty="0">
                <a:latin typeface="Arial"/>
                <a:cs typeface="Arial"/>
              </a:rPr>
              <a:t>Wednesday</a:t>
            </a:r>
            <a:r>
              <a:rPr sz="1600" b="1" spc="-5" dirty="0">
                <a:latin typeface="Arial"/>
                <a:cs typeface="Arial"/>
              </a:rPr>
              <a:t>"</a:t>
            </a:r>
            <a:r>
              <a:rPr sz="1600" spc="-5" dirty="0">
                <a:latin typeface="Arial"/>
                <a:cs typeface="Arial"/>
              </a:rPr>
              <a:t>)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318770" marR="1073785" indent="-228600">
              <a:lnSpc>
                <a:spcPct val="120000"/>
              </a:lnSpc>
            </a:pPr>
            <a:r>
              <a:rPr sz="1600" spc="-5" dirty="0">
                <a:latin typeface="Arial"/>
                <a:cs typeface="Arial"/>
              </a:rPr>
              <a:t>} else if (day == 4) {  printf 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b="1" spc="-10" dirty="0">
                <a:latin typeface="Arial"/>
                <a:cs typeface="Arial"/>
              </a:rPr>
              <a:t>"</a:t>
            </a:r>
            <a:r>
              <a:rPr sz="1600" spc="-10" dirty="0">
                <a:latin typeface="Arial"/>
                <a:cs typeface="Arial"/>
              </a:rPr>
              <a:t>Thursday</a:t>
            </a:r>
            <a:r>
              <a:rPr sz="1600" b="1" spc="-10" dirty="0">
                <a:latin typeface="Arial"/>
                <a:cs typeface="Arial"/>
              </a:rPr>
              <a:t>"</a:t>
            </a:r>
            <a:r>
              <a:rPr sz="1600" spc="-10" dirty="0">
                <a:latin typeface="Arial"/>
                <a:cs typeface="Arial"/>
              </a:rPr>
              <a:t>)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R="1334770" algn="r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} else if (day == 5)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R="1356995" algn="r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Arial"/>
                <a:cs typeface="Arial"/>
              </a:rPr>
              <a:t>printf 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b="1" spc="-10" dirty="0">
                <a:latin typeface="Arial"/>
                <a:cs typeface="Arial"/>
              </a:rPr>
              <a:t>"</a:t>
            </a:r>
            <a:r>
              <a:rPr sz="1600" spc="-10" dirty="0">
                <a:latin typeface="Arial"/>
                <a:cs typeface="Arial"/>
              </a:rPr>
              <a:t>Friday</a:t>
            </a:r>
            <a:r>
              <a:rPr sz="1600" b="1" spc="-10" dirty="0">
                <a:latin typeface="Arial"/>
                <a:cs typeface="Arial"/>
              </a:rPr>
              <a:t>"</a:t>
            </a:r>
            <a:r>
              <a:rPr sz="1600" spc="-10" dirty="0">
                <a:latin typeface="Arial"/>
                <a:cs typeface="Arial"/>
              </a:rPr>
              <a:t>)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318770" marR="1107440" indent="-228600">
              <a:lnSpc>
                <a:spcPct val="120000"/>
              </a:lnSpc>
            </a:pPr>
            <a:r>
              <a:rPr sz="1600" spc="-5" dirty="0">
                <a:latin typeface="Arial"/>
                <a:cs typeface="Arial"/>
              </a:rPr>
              <a:t>} else if (day = 6) {  printf (</a:t>
            </a:r>
            <a:r>
              <a:rPr sz="1600" b="1" spc="-5" dirty="0">
                <a:latin typeface="Arial"/>
                <a:cs typeface="Arial"/>
              </a:rPr>
              <a:t>"</a:t>
            </a:r>
            <a:r>
              <a:rPr sz="1600" spc="-5" dirty="0">
                <a:latin typeface="Arial"/>
                <a:cs typeface="Arial"/>
              </a:rPr>
              <a:t>Saturday</a:t>
            </a:r>
            <a:r>
              <a:rPr sz="1600" b="1" spc="-5" dirty="0">
                <a:latin typeface="Arial"/>
                <a:cs typeface="Arial"/>
              </a:rPr>
              <a:t>"</a:t>
            </a:r>
            <a:r>
              <a:rPr sz="1600" spc="-5" dirty="0">
                <a:latin typeface="Arial"/>
                <a:cs typeface="Arial"/>
              </a:rPr>
              <a:t>)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} else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318770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Arial"/>
                <a:cs typeface="Arial"/>
              </a:rPr>
              <a:t>printf (“Error - invalid day.\n”)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1747" y="2806064"/>
            <a:ext cx="545973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169160" algn="l"/>
              </a:tabLst>
            </a:pPr>
            <a:r>
              <a:rPr sz="2800" b="1" spc="-5" dirty="0">
                <a:latin typeface="Arial"/>
                <a:cs typeface="Arial"/>
              </a:rPr>
              <a:t>This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if-else </a:t>
            </a:r>
            <a:r>
              <a:rPr sz="2800" b="1" spc="-5" dirty="0">
                <a:latin typeface="Arial"/>
                <a:cs typeface="Arial"/>
              </a:rPr>
              <a:t>structure is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more  efficient </a:t>
            </a:r>
            <a:r>
              <a:rPr sz="2800" b="1" spc="-5" dirty="0">
                <a:latin typeface="Arial"/>
                <a:cs typeface="Arial"/>
              </a:rPr>
              <a:t>than the corresponding 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 structure</a:t>
            </a:r>
            <a:r>
              <a:rPr sz="2800" b="1" dirty="0">
                <a:latin typeface="Arial"/>
                <a:cs typeface="Arial"/>
              </a:rPr>
              <a:t>.	</a:t>
            </a:r>
            <a:r>
              <a:rPr sz="2800" b="1" spc="-15" dirty="0">
                <a:solidFill>
                  <a:srgbClr val="FF0000"/>
                </a:solidFill>
                <a:latin typeface="Arial"/>
                <a:cs typeface="Arial"/>
              </a:rPr>
              <a:t>Why</a:t>
            </a:r>
            <a:r>
              <a:rPr sz="2800" b="1" spc="-15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5670" y="689609"/>
            <a:ext cx="71786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b="1" dirty="0">
                <a:latin typeface="Arial"/>
                <a:cs typeface="Arial"/>
              </a:rPr>
              <a:t>switch </a:t>
            </a:r>
            <a:r>
              <a:rPr spc="-5" dirty="0"/>
              <a:t>Multiple-Selection</a:t>
            </a:r>
            <a:r>
              <a:rPr spc="-90" dirty="0"/>
              <a:t> </a:t>
            </a:r>
            <a:r>
              <a:rPr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0923" y="1367086"/>
            <a:ext cx="3476625" cy="50158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90"/>
              </a:spcBef>
            </a:pPr>
            <a:r>
              <a:rPr sz="2000" b="1" dirty="0">
                <a:latin typeface="Arial"/>
                <a:cs typeface="Arial"/>
              </a:rPr>
              <a:t>switch ( </a:t>
            </a:r>
            <a:r>
              <a:rPr sz="2100" b="1" i="1" spc="-50" dirty="0">
                <a:latin typeface="Arial"/>
                <a:cs typeface="Arial"/>
              </a:rPr>
              <a:t>integer </a:t>
            </a:r>
            <a:r>
              <a:rPr sz="2100" b="1" i="1" spc="-55" dirty="0">
                <a:latin typeface="Arial"/>
                <a:cs typeface="Arial"/>
              </a:rPr>
              <a:t>expression</a:t>
            </a:r>
            <a:r>
              <a:rPr sz="2100" b="1" i="1" spc="-1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64"/>
              </a:spcBef>
            </a:pPr>
            <a:r>
              <a:rPr sz="2000" b="1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7100" marR="1016000" indent="-559435">
              <a:lnSpc>
                <a:spcPts val="2880"/>
              </a:lnSpc>
              <a:spcBef>
                <a:spcPts val="175"/>
              </a:spcBef>
            </a:pPr>
            <a:r>
              <a:rPr sz="2000" b="1" dirty="0">
                <a:latin typeface="Arial"/>
                <a:cs typeface="Arial"/>
              </a:rPr>
              <a:t>case </a:t>
            </a:r>
            <a:r>
              <a:rPr sz="2100" b="1" i="1" spc="-50" dirty="0">
                <a:latin typeface="Arial"/>
                <a:cs typeface="Arial"/>
              </a:rPr>
              <a:t>constant</a:t>
            </a:r>
            <a:r>
              <a:rPr sz="2100" b="1" i="1" spc="-75" baseline="-19841" dirty="0">
                <a:latin typeface="Arial"/>
                <a:cs typeface="Arial"/>
              </a:rPr>
              <a:t>1 </a:t>
            </a:r>
            <a:r>
              <a:rPr sz="2000" b="1" dirty="0">
                <a:latin typeface="Arial"/>
                <a:cs typeface="Arial"/>
              </a:rPr>
              <a:t>:  </a:t>
            </a:r>
            <a:r>
              <a:rPr sz="2100" b="1" i="1" spc="-55" dirty="0">
                <a:latin typeface="Arial"/>
                <a:cs typeface="Arial"/>
              </a:rPr>
              <a:t>statemen</a:t>
            </a:r>
            <a:r>
              <a:rPr sz="2100" b="1" i="1" spc="-45" dirty="0">
                <a:latin typeface="Arial"/>
                <a:cs typeface="Arial"/>
              </a:rPr>
              <a:t>t</a:t>
            </a:r>
            <a:r>
              <a:rPr sz="2100" b="1" i="1" spc="-40" dirty="0">
                <a:latin typeface="Arial"/>
                <a:cs typeface="Arial"/>
              </a:rPr>
              <a:t>(s) </a:t>
            </a:r>
            <a:r>
              <a:rPr sz="2100" b="1" i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break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939800" marR="1016000" indent="-571500">
              <a:lnSpc>
                <a:spcPts val="2880"/>
              </a:lnSpc>
            </a:pPr>
            <a:r>
              <a:rPr sz="2000" b="1" dirty="0">
                <a:latin typeface="Arial"/>
                <a:cs typeface="Arial"/>
              </a:rPr>
              <a:t>case </a:t>
            </a:r>
            <a:r>
              <a:rPr sz="2100" b="1" i="1" spc="-50" dirty="0">
                <a:latin typeface="Arial"/>
                <a:cs typeface="Arial"/>
              </a:rPr>
              <a:t>constant</a:t>
            </a:r>
            <a:r>
              <a:rPr sz="2100" b="1" i="1" spc="-75" baseline="-19841" dirty="0">
                <a:latin typeface="Arial"/>
                <a:cs typeface="Arial"/>
              </a:rPr>
              <a:t>2 </a:t>
            </a:r>
            <a:r>
              <a:rPr sz="2000" b="1" dirty="0">
                <a:latin typeface="Arial"/>
                <a:cs typeface="Arial"/>
              </a:rPr>
              <a:t>:  </a:t>
            </a:r>
            <a:r>
              <a:rPr sz="2100" b="1" i="1" spc="-55" dirty="0">
                <a:latin typeface="Arial"/>
                <a:cs typeface="Arial"/>
              </a:rPr>
              <a:t>statemen</a:t>
            </a:r>
            <a:r>
              <a:rPr sz="2100" b="1" i="1" spc="-45" dirty="0">
                <a:latin typeface="Arial"/>
                <a:cs typeface="Arial"/>
              </a:rPr>
              <a:t>t</a:t>
            </a:r>
            <a:r>
              <a:rPr sz="2100" b="1" i="1" spc="-40" dirty="0">
                <a:latin typeface="Arial"/>
                <a:cs typeface="Arial"/>
              </a:rPr>
              <a:t>(s) </a:t>
            </a:r>
            <a:r>
              <a:rPr sz="2100" b="1" i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break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939800">
              <a:lnSpc>
                <a:spcPct val="100000"/>
              </a:lnSpc>
              <a:spcBef>
                <a:spcPts val="560"/>
              </a:spcBef>
            </a:pPr>
            <a:r>
              <a:rPr sz="3200" b="1" dirty="0">
                <a:latin typeface="Arial"/>
                <a:cs typeface="Arial"/>
              </a:rPr>
              <a:t>. .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515"/>
              </a:spcBef>
            </a:pPr>
            <a:r>
              <a:rPr sz="2000" b="1" dirty="0">
                <a:latin typeface="Arial"/>
                <a:cs typeface="Arial"/>
              </a:rPr>
              <a:t>default: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939800">
              <a:lnSpc>
                <a:spcPct val="100000"/>
              </a:lnSpc>
              <a:spcBef>
                <a:spcPts val="380"/>
              </a:spcBef>
            </a:pPr>
            <a:r>
              <a:rPr sz="2100" b="1" i="1" spc="-50" dirty="0">
                <a:latin typeface="Arial"/>
                <a:cs typeface="Arial"/>
              </a:rPr>
              <a:t>statement(s)</a:t>
            </a:r>
            <a:endParaRPr sz="2100">
              <a:latin typeface="Arial"/>
              <a:cs typeface="Arial"/>
            </a:endParaRPr>
          </a:p>
          <a:p>
            <a:pPr marL="939800">
              <a:lnSpc>
                <a:spcPct val="100000"/>
              </a:lnSpc>
              <a:spcBef>
                <a:spcPts val="464"/>
              </a:spcBef>
            </a:pPr>
            <a:r>
              <a:rPr sz="2000" b="1" dirty="0">
                <a:latin typeface="Arial"/>
                <a:cs typeface="Arial"/>
              </a:rPr>
              <a:t>break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36108" y="2412492"/>
            <a:ext cx="3544824" cy="3680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9236" y="689609"/>
            <a:ext cx="44716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switch </a:t>
            </a:r>
            <a:r>
              <a:rPr spc="-5" dirty="0"/>
              <a:t>Statement</a:t>
            </a:r>
            <a:r>
              <a:rPr spc="-90" dirty="0"/>
              <a:t> </a:t>
            </a:r>
            <a:r>
              <a:rPr dirty="0"/>
              <a:t>Details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600276"/>
            <a:ext cx="8052434" cy="3696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8674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last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statement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each case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switch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should almost always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be a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break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break </a:t>
            </a:r>
            <a:r>
              <a:rPr sz="2800" dirty="0">
                <a:latin typeface="Arial"/>
                <a:cs typeface="Arial"/>
              </a:rPr>
              <a:t>causes program control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jump to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the  closing brace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of the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switch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structure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5600" marR="388620" indent="-342900">
              <a:lnSpc>
                <a:spcPts val="3360"/>
              </a:lnSpc>
              <a:spcBef>
                <a:spcPts val="790"/>
              </a:spcBef>
              <a:buSzPct val="94915"/>
              <a:buFont typeface="Arial"/>
              <a:buChar char="•"/>
              <a:tabLst>
                <a:tab pos="354965" algn="l"/>
                <a:tab pos="355600" algn="l"/>
                <a:tab pos="1404620" algn="l"/>
              </a:tabLst>
            </a:pPr>
            <a:r>
              <a:rPr sz="2950" i="1" u="heavy" spc="-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Without </a:t>
            </a:r>
            <a:r>
              <a:rPr sz="2950" i="1" u="heavy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the </a:t>
            </a:r>
            <a:r>
              <a:rPr sz="2950" i="1" u="heavy" spc="-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break</a:t>
            </a:r>
            <a:r>
              <a:rPr sz="2800" spc="-65" dirty="0">
                <a:latin typeface="Arial"/>
                <a:cs typeface="Arial"/>
              </a:rPr>
              <a:t>,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code flows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into the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next  case</a:t>
            </a:r>
            <a:r>
              <a:rPr sz="2800" dirty="0">
                <a:latin typeface="Arial"/>
                <a:cs typeface="Arial"/>
              </a:rPr>
              <a:t>.	</a:t>
            </a:r>
            <a:r>
              <a:rPr sz="2800" spc="-5" dirty="0">
                <a:latin typeface="Arial"/>
                <a:cs typeface="Arial"/>
              </a:rPr>
              <a:t>This is </a:t>
            </a:r>
            <a:r>
              <a:rPr sz="2800" dirty="0">
                <a:latin typeface="Arial"/>
                <a:cs typeface="Arial"/>
              </a:rPr>
              <a:t>almost never what you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want.</a:t>
            </a:r>
            <a:endParaRPr sz="2800">
              <a:latin typeface="Arial"/>
              <a:cs typeface="Arial"/>
            </a:endParaRPr>
          </a:p>
          <a:p>
            <a:pPr marL="355600" marR="8890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switch statement </a:t>
            </a:r>
            <a:r>
              <a:rPr sz="2800" spc="-5" dirty="0"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compile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without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default  case, but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always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consider using</a:t>
            </a:r>
            <a:r>
              <a:rPr sz="28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one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81252" y="2353856"/>
            <a:ext cx="7981315" cy="164020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spc="-5" dirty="0">
                <a:latin typeface="Arial"/>
                <a:cs typeface="Arial"/>
              </a:rPr>
              <a:t>Before,</a:t>
            </a:r>
            <a:endParaRPr sz="3200">
              <a:latin typeface="Arial"/>
              <a:cs typeface="Arial"/>
            </a:endParaRPr>
          </a:p>
          <a:p>
            <a:pPr marL="461645">
              <a:lnSpc>
                <a:spcPct val="100000"/>
              </a:lnSpc>
              <a:spcBef>
                <a:spcPts val="770"/>
              </a:spcBef>
              <a:tabLst>
                <a:tab pos="3164205" algn="l"/>
              </a:tabLst>
            </a:pPr>
            <a:r>
              <a:rPr sz="3200" dirty="0">
                <a:latin typeface="Arial"/>
                <a:cs typeface="Arial"/>
              </a:rPr>
              <a:t>let us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study: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1.	Relational </a:t>
            </a:r>
            <a:r>
              <a:rPr sz="2400" b="1" dirty="0">
                <a:latin typeface="Arial"/>
                <a:cs typeface="Arial"/>
              </a:rPr>
              <a:t>and </a:t>
            </a:r>
            <a:r>
              <a:rPr sz="2400" b="1" spc="-5" dirty="0">
                <a:latin typeface="Arial"/>
                <a:cs typeface="Arial"/>
              </a:rPr>
              <a:t>equality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operators</a:t>
            </a:r>
            <a:endParaRPr sz="2400">
              <a:latin typeface="Arial"/>
              <a:cs typeface="Arial"/>
            </a:endParaRPr>
          </a:p>
          <a:p>
            <a:pPr marL="2728595">
              <a:lnSpc>
                <a:spcPct val="100000"/>
              </a:lnSpc>
              <a:spcBef>
                <a:spcPts val="610"/>
              </a:spcBef>
              <a:tabLst>
                <a:tab pos="3152140" algn="l"/>
              </a:tabLst>
            </a:pPr>
            <a:r>
              <a:rPr sz="2400" b="1" spc="-5" dirty="0">
                <a:latin typeface="Arial"/>
                <a:cs typeface="Arial"/>
              </a:rPr>
              <a:t>2.	Logical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Operators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46401" y="483234"/>
            <a:ext cx="4253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Control</a:t>
            </a:r>
            <a:r>
              <a:rPr sz="4400" spc="-60" dirty="0"/>
              <a:t> </a:t>
            </a:r>
            <a:r>
              <a:rPr sz="4400" dirty="0"/>
              <a:t>Structure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Wednesday, </a:t>
            </a:r>
            <a:r>
              <a:rPr dirty="0"/>
              <a:t>July </a:t>
            </a:r>
            <a:r>
              <a:rPr spc="-5" dirty="0"/>
              <a:t>11,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5670" y="689609"/>
            <a:ext cx="71786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b="1" dirty="0">
                <a:latin typeface="Arial"/>
                <a:cs typeface="Arial"/>
              </a:rPr>
              <a:t>switch </a:t>
            </a:r>
            <a:r>
              <a:rPr spc="-5" dirty="0"/>
              <a:t>Multiple-Selection</a:t>
            </a:r>
            <a:r>
              <a:rPr spc="-90" dirty="0"/>
              <a:t> </a:t>
            </a:r>
            <a:r>
              <a:rPr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962" y="1495805"/>
            <a:ext cx="4114800" cy="5029200"/>
          </a:xfrm>
          <a:prstGeom prst="rect">
            <a:avLst/>
          </a:prstGeom>
          <a:solidFill>
            <a:srgbClr val="FFFFFF"/>
          </a:solidFill>
          <a:ln w="25907">
            <a:solidFill>
              <a:srgbClr val="BADFE2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15"/>
              </a:spcBef>
            </a:pPr>
            <a:r>
              <a:rPr sz="1400" b="1" dirty="0">
                <a:latin typeface="Arial"/>
                <a:cs typeface="Arial"/>
              </a:rPr>
              <a:t>switch ( </a:t>
            </a:r>
            <a:r>
              <a:rPr sz="1400" b="1" spc="-5" dirty="0">
                <a:latin typeface="Arial"/>
                <a:cs typeface="Arial"/>
              </a:rPr>
              <a:t>day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104265" marR="1281430" indent="-670560">
              <a:lnSpc>
                <a:spcPct val="120000"/>
              </a:lnSpc>
            </a:pPr>
            <a:r>
              <a:rPr sz="1400" b="1" spc="-5" dirty="0">
                <a:latin typeface="Arial"/>
                <a:cs typeface="Arial"/>
              </a:rPr>
              <a:t>case 0: printf </a:t>
            </a:r>
            <a:r>
              <a:rPr sz="1400" b="1" spc="-10" dirty="0">
                <a:latin typeface="Arial"/>
                <a:cs typeface="Arial"/>
              </a:rPr>
              <a:t>("Sunday\n") </a:t>
            </a:r>
            <a:r>
              <a:rPr sz="1400" b="1" dirty="0">
                <a:latin typeface="Arial"/>
                <a:cs typeface="Arial"/>
              </a:rPr>
              <a:t>;  break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Arial"/>
                <a:cs typeface="Arial"/>
              </a:rPr>
              <a:t>case </a:t>
            </a:r>
            <a:r>
              <a:rPr sz="1400" b="1" dirty="0">
                <a:latin typeface="Arial"/>
                <a:cs typeface="Arial"/>
              </a:rPr>
              <a:t>1: </a:t>
            </a:r>
            <a:r>
              <a:rPr sz="1400" b="1" spc="-5" dirty="0">
                <a:latin typeface="Arial"/>
                <a:cs typeface="Arial"/>
              </a:rPr>
              <a:t>printf ("Monday\n")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104265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latin typeface="Arial"/>
                <a:cs typeface="Arial"/>
              </a:rPr>
              <a:t>break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104265" marR="1203960" indent="-670560">
              <a:lnSpc>
                <a:spcPct val="120000"/>
              </a:lnSpc>
            </a:pPr>
            <a:r>
              <a:rPr sz="1400" b="1" spc="-5" dirty="0">
                <a:latin typeface="Arial"/>
                <a:cs typeface="Arial"/>
              </a:rPr>
              <a:t>case 2: printf </a:t>
            </a:r>
            <a:r>
              <a:rPr sz="1400" b="1" spc="-10" dirty="0">
                <a:latin typeface="Arial"/>
                <a:cs typeface="Arial"/>
              </a:rPr>
              <a:t>("Tuesday\n") </a:t>
            </a:r>
            <a:r>
              <a:rPr sz="1400" b="1" dirty="0">
                <a:latin typeface="Arial"/>
                <a:cs typeface="Arial"/>
              </a:rPr>
              <a:t>;  break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104265" marR="937260" indent="-670560">
              <a:lnSpc>
                <a:spcPts val="2020"/>
              </a:lnSpc>
              <a:spcBef>
                <a:spcPts val="120"/>
              </a:spcBef>
            </a:pPr>
            <a:r>
              <a:rPr sz="1400" b="1" spc="-5" dirty="0">
                <a:latin typeface="Arial"/>
                <a:cs typeface="Arial"/>
              </a:rPr>
              <a:t>case 3: printf </a:t>
            </a:r>
            <a:r>
              <a:rPr sz="1400" b="1" spc="-10" dirty="0">
                <a:latin typeface="Arial"/>
                <a:cs typeface="Arial"/>
              </a:rPr>
              <a:t>("Wednesday\n") </a:t>
            </a:r>
            <a:r>
              <a:rPr sz="1400" b="1" dirty="0">
                <a:latin typeface="Arial"/>
                <a:cs typeface="Arial"/>
              </a:rPr>
              <a:t>;  break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210"/>
              </a:spcBef>
            </a:pPr>
            <a:r>
              <a:rPr sz="1400" b="1" spc="-5" dirty="0">
                <a:latin typeface="Arial"/>
                <a:cs typeface="Arial"/>
              </a:rPr>
              <a:t>case 4: printf </a:t>
            </a:r>
            <a:r>
              <a:rPr sz="1400" b="1" spc="-10" dirty="0">
                <a:latin typeface="Arial"/>
                <a:cs typeface="Arial"/>
              </a:rPr>
              <a:t>("Thursday\n")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104265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Arial"/>
                <a:cs typeface="Arial"/>
              </a:rPr>
              <a:t>break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104265" marR="1379220" indent="-670560">
              <a:lnSpc>
                <a:spcPct val="120000"/>
              </a:lnSpc>
            </a:pPr>
            <a:r>
              <a:rPr sz="1400" b="1" spc="-5" dirty="0">
                <a:latin typeface="Arial"/>
                <a:cs typeface="Arial"/>
              </a:rPr>
              <a:t>case 5: printf (“Friday\n”) </a:t>
            </a:r>
            <a:r>
              <a:rPr sz="1400" b="1" dirty="0">
                <a:latin typeface="Arial"/>
                <a:cs typeface="Arial"/>
              </a:rPr>
              <a:t>;  break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104265" marR="1162685" indent="-670560">
              <a:lnSpc>
                <a:spcPct val="120000"/>
              </a:lnSpc>
              <a:spcBef>
                <a:spcPts val="5"/>
              </a:spcBef>
            </a:pPr>
            <a:r>
              <a:rPr sz="1400" b="1" spc="-5" dirty="0">
                <a:latin typeface="Arial"/>
                <a:cs typeface="Arial"/>
              </a:rPr>
              <a:t>case 6: printf ("Saturday\n") </a:t>
            </a:r>
            <a:r>
              <a:rPr sz="1400" b="1" dirty="0">
                <a:latin typeface="Arial"/>
                <a:cs typeface="Arial"/>
              </a:rPr>
              <a:t>;  break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104265" marR="266700" indent="-670560">
              <a:lnSpc>
                <a:spcPct val="120000"/>
              </a:lnSpc>
            </a:pPr>
            <a:r>
              <a:rPr sz="1400" b="1" spc="-5" dirty="0">
                <a:latin typeface="Arial"/>
                <a:cs typeface="Arial"/>
              </a:rPr>
              <a:t>default: printf ("Error </a:t>
            </a:r>
            <a:r>
              <a:rPr sz="1400" b="1" dirty="0">
                <a:latin typeface="Arial"/>
                <a:cs typeface="Arial"/>
              </a:rPr>
              <a:t>-- </a:t>
            </a:r>
            <a:r>
              <a:rPr sz="1400" b="1" spc="-5" dirty="0">
                <a:latin typeface="Arial"/>
                <a:cs typeface="Arial"/>
              </a:rPr>
              <a:t>invalid </a:t>
            </a:r>
            <a:r>
              <a:rPr sz="1400" b="1" spc="-10" dirty="0">
                <a:latin typeface="Arial"/>
                <a:cs typeface="Arial"/>
              </a:rPr>
              <a:t>day.\n") </a:t>
            </a:r>
            <a:r>
              <a:rPr sz="1400" b="1" dirty="0">
                <a:latin typeface="Arial"/>
                <a:cs typeface="Arial"/>
              </a:rPr>
              <a:t>;  break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563371"/>
            <a:ext cx="8226425" cy="4465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8186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Why Use a switch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Statement?</a:t>
            </a:r>
            <a:endParaRPr sz="3200">
              <a:latin typeface="Arial"/>
              <a:cs typeface="Arial"/>
            </a:endParaRPr>
          </a:p>
          <a:p>
            <a:pPr marL="355600" marR="168275" indent="-342900">
              <a:lnSpc>
                <a:spcPct val="100000"/>
              </a:lnSpc>
              <a:spcBef>
                <a:spcPts val="26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 nested </a:t>
            </a:r>
            <a:r>
              <a:rPr sz="3200" spc="-5" dirty="0">
                <a:latin typeface="Arial"/>
                <a:cs typeface="Arial"/>
              </a:rPr>
              <a:t>if-else </a:t>
            </a:r>
            <a:r>
              <a:rPr sz="3200" dirty="0">
                <a:latin typeface="Arial"/>
                <a:cs typeface="Arial"/>
              </a:rPr>
              <a:t>structure is </a:t>
            </a:r>
            <a:r>
              <a:rPr sz="3200" spc="-5" dirty="0">
                <a:latin typeface="Arial"/>
                <a:cs typeface="Arial"/>
              </a:rPr>
              <a:t>just </a:t>
            </a:r>
            <a:r>
              <a:rPr sz="3200" dirty="0">
                <a:latin typeface="Arial"/>
                <a:cs typeface="Arial"/>
              </a:rPr>
              <a:t>as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efficient  </a:t>
            </a:r>
            <a:r>
              <a:rPr sz="3200" dirty="0">
                <a:latin typeface="Arial"/>
                <a:cs typeface="Arial"/>
              </a:rPr>
              <a:t>as a switch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statement.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However, a switch statement may be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easier  to</a:t>
            </a:r>
            <a:r>
              <a:rPr sz="3200" spc="-5" dirty="0">
                <a:latin typeface="Arial"/>
                <a:cs typeface="Arial"/>
              </a:rPr>
              <a:t> read.</a:t>
            </a:r>
            <a:endParaRPr sz="3200">
              <a:latin typeface="Arial"/>
              <a:cs typeface="Arial"/>
            </a:endParaRPr>
          </a:p>
          <a:p>
            <a:pPr marL="355600" marR="61976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Also, </a:t>
            </a:r>
            <a:r>
              <a:rPr sz="3200" spc="-10" dirty="0">
                <a:latin typeface="Arial"/>
                <a:cs typeface="Arial"/>
              </a:rPr>
              <a:t>it </a:t>
            </a:r>
            <a:r>
              <a:rPr sz="3200" spc="-5" dirty="0">
                <a:latin typeface="Arial"/>
                <a:cs typeface="Arial"/>
              </a:rPr>
              <a:t>is </a:t>
            </a:r>
            <a:r>
              <a:rPr sz="3200" dirty="0">
                <a:latin typeface="Arial"/>
                <a:cs typeface="Arial"/>
              </a:rPr>
              <a:t>easier to add </a:t>
            </a:r>
            <a:r>
              <a:rPr sz="3200" spc="-5" dirty="0">
                <a:latin typeface="Arial"/>
                <a:cs typeface="Arial"/>
              </a:rPr>
              <a:t>new </a:t>
            </a:r>
            <a:r>
              <a:rPr sz="3200" dirty="0">
                <a:latin typeface="Arial"/>
                <a:cs typeface="Arial"/>
              </a:rPr>
              <a:t>cases to a  switch statement than to a </a:t>
            </a:r>
            <a:r>
              <a:rPr sz="3200" spc="-5" dirty="0">
                <a:latin typeface="Arial"/>
                <a:cs typeface="Arial"/>
              </a:rPr>
              <a:t>nested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if-else  </a:t>
            </a:r>
            <a:r>
              <a:rPr sz="3200" dirty="0">
                <a:latin typeface="Arial"/>
                <a:cs typeface="Arial"/>
              </a:rPr>
              <a:t>structure.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4351" y="563371"/>
            <a:ext cx="54457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Common Programming</a:t>
            </a:r>
            <a:r>
              <a:rPr spc="-105" dirty="0"/>
              <a:t> </a:t>
            </a:r>
            <a:r>
              <a:rPr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89886"/>
            <a:ext cx="6810375" cy="4079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>
              <a:lnSpc>
                <a:spcPts val="319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if( 0 &lt;= x &lt;=</a:t>
            </a:r>
            <a:r>
              <a:rPr sz="28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4)</a:t>
            </a:r>
            <a:endParaRPr sz="2800">
              <a:latin typeface="Arial"/>
              <a:cs typeface="Arial"/>
            </a:endParaRPr>
          </a:p>
          <a:p>
            <a:pPr marL="748665">
              <a:lnSpc>
                <a:spcPts val="3190"/>
              </a:lnSpc>
            </a:pPr>
            <a:r>
              <a:rPr sz="2800" dirty="0">
                <a:latin typeface="Arial"/>
                <a:cs typeface="Arial"/>
              </a:rPr>
              <a:t>printf(“Condition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true\n”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);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190"/>
              </a:lnSpc>
              <a:spcBef>
                <a:spcPts val="2690"/>
              </a:spcBef>
            </a:pPr>
            <a:r>
              <a:rPr sz="2800" dirty="0">
                <a:latin typeface="Arial"/>
                <a:cs typeface="Arial"/>
              </a:rPr>
              <a:t>Instead,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use</a:t>
            </a:r>
            <a:endParaRPr sz="2800">
              <a:latin typeface="Arial"/>
              <a:cs typeface="Arial"/>
            </a:endParaRPr>
          </a:p>
          <a:p>
            <a:pPr marL="847725">
              <a:lnSpc>
                <a:spcPts val="3190"/>
              </a:lnSpc>
            </a:pPr>
            <a:r>
              <a:rPr sz="2800" spc="-5" dirty="0">
                <a:latin typeface="Arial"/>
                <a:cs typeface="Arial"/>
              </a:rPr>
              <a:t>if( 0 &lt;= x &amp;&amp; x &lt;=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4)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ct val="180000"/>
              </a:lnSpc>
              <a:spcBef>
                <a:spcPts val="1345"/>
              </a:spcBef>
            </a:pPr>
            <a:r>
              <a:rPr sz="2800" spc="-5" dirty="0">
                <a:latin typeface="Arial"/>
                <a:cs typeface="Arial"/>
              </a:rPr>
              <a:t>The following always prints the same thing:  if ( x = 10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651510">
              <a:lnSpc>
                <a:spcPts val="3025"/>
              </a:lnSpc>
            </a:pPr>
            <a:r>
              <a:rPr sz="2800" dirty="0">
                <a:latin typeface="Arial"/>
                <a:cs typeface="Arial"/>
              </a:rPr>
              <a:t>printf( </a:t>
            </a:r>
            <a:r>
              <a:rPr sz="2800" spc="-5" dirty="0">
                <a:latin typeface="Arial"/>
                <a:cs typeface="Arial"/>
              </a:rPr>
              <a:t>“ x is </a:t>
            </a:r>
            <a:r>
              <a:rPr sz="2800" dirty="0">
                <a:latin typeface="Arial"/>
                <a:cs typeface="Arial"/>
              </a:rPr>
              <a:t>10\n”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);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84291" y="1961375"/>
            <a:ext cx="1407160" cy="1117600"/>
            <a:chOff x="5384291" y="1961375"/>
            <a:chExt cx="1407160" cy="1117600"/>
          </a:xfrm>
        </p:grpSpPr>
        <p:sp>
          <p:nvSpPr>
            <p:cNvPr id="5" name="object 5"/>
            <p:cNvSpPr/>
            <p:nvPr/>
          </p:nvSpPr>
          <p:spPr>
            <a:xfrm>
              <a:off x="5663183" y="1961375"/>
              <a:ext cx="620242" cy="11171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24905" y="1989581"/>
              <a:ext cx="503555" cy="1008380"/>
            </a:xfrm>
            <a:custGeom>
              <a:avLst/>
              <a:gdLst/>
              <a:ahLst/>
              <a:cxnLst/>
              <a:rect l="l" t="t" r="r" b="b"/>
              <a:pathLst>
                <a:path w="503554" h="1008380">
                  <a:moveTo>
                    <a:pt x="503301" y="0"/>
                  </a:moveTo>
                  <a:lnTo>
                    <a:pt x="0" y="1007998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84291" y="2025383"/>
              <a:ext cx="1406652" cy="9814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36869" y="2061209"/>
              <a:ext cx="1297305" cy="865505"/>
            </a:xfrm>
            <a:custGeom>
              <a:avLst/>
              <a:gdLst/>
              <a:ahLst/>
              <a:cxnLst/>
              <a:rect l="l" t="t" r="r" b="b"/>
              <a:pathLst>
                <a:path w="1297304" h="865505">
                  <a:moveTo>
                    <a:pt x="0" y="0"/>
                  </a:moveTo>
                  <a:lnTo>
                    <a:pt x="1296924" y="865251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4351" y="563371"/>
            <a:ext cx="54457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Common Programming</a:t>
            </a:r>
            <a:r>
              <a:rPr spc="-105" dirty="0"/>
              <a:t> </a:t>
            </a:r>
            <a:r>
              <a:rPr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1886" y="1774698"/>
            <a:ext cx="4572000" cy="977265"/>
          </a:xfrm>
          <a:prstGeom prst="rect">
            <a:avLst/>
          </a:prstGeom>
          <a:ln w="25907">
            <a:solidFill>
              <a:srgbClr val="BADFE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655570" algn="ctr">
              <a:lnSpc>
                <a:spcPts val="3525"/>
              </a:lnSpc>
            </a:pPr>
            <a:r>
              <a:rPr sz="3200" dirty="0">
                <a:latin typeface="Arial"/>
                <a:cs typeface="Arial"/>
              </a:rPr>
              <a:t>If (x =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10)</a:t>
            </a:r>
            <a:endParaRPr sz="3200">
              <a:latin typeface="Arial"/>
              <a:cs typeface="Arial"/>
            </a:endParaRPr>
          </a:p>
          <a:p>
            <a:pPr marL="434340" algn="ctr">
              <a:lnSpc>
                <a:spcPts val="3650"/>
              </a:lnSpc>
            </a:pPr>
            <a:r>
              <a:rPr sz="3200" spc="-5" dirty="0">
                <a:latin typeface="Arial"/>
                <a:cs typeface="Arial"/>
              </a:rPr>
              <a:t>printf(" </a:t>
            </a:r>
            <a:r>
              <a:rPr sz="3200" dirty="0">
                <a:latin typeface="Arial"/>
                <a:cs typeface="Arial"/>
              </a:rPr>
              <a:t>x </a:t>
            </a:r>
            <a:r>
              <a:rPr sz="3200" spc="-10" dirty="0">
                <a:latin typeface="Arial"/>
                <a:cs typeface="Arial"/>
              </a:rPr>
              <a:t>is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10'</a:t>
            </a:r>
            <a:r>
              <a:rPr sz="3200" spc="-5" dirty="0">
                <a:latin typeface="Arial"/>
                <a:cs typeface="Arial"/>
              </a:rPr>
              <a:t>);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833" y="3141726"/>
            <a:ext cx="4572000" cy="978535"/>
          </a:xfrm>
          <a:prstGeom prst="rect">
            <a:avLst/>
          </a:prstGeom>
          <a:solidFill>
            <a:srgbClr val="FFFFFF"/>
          </a:solidFill>
          <a:ln w="25907">
            <a:solidFill>
              <a:srgbClr val="BADFE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654935" algn="ctr">
              <a:lnSpc>
                <a:spcPts val="3540"/>
              </a:lnSpc>
            </a:pPr>
            <a:r>
              <a:rPr sz="3200" dirty="0">
                <a:latin typeface="Arial"/>
                <a:cs typeface="Arial"/>
              </a:rPr>
              <a:t>If (x =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10)</a:t>
            </a:r>
            <a:endParaRPr sz="3200">
              <a:latin typeface="Arial"/>
              <a:cs typeface="Arial"/>
            </a:endParaRPr>
          </a:p>
          <a:p>
            <a:pPr marL="388620" algn="ctr">
              <a:lnSpc>
                <a:spcPts val="3650"/>
              </a:lnSpc>
            </a:pPr>
            <a:r>
              <a:rPr sz="3200" spc="-5" dirty="0">
                <a:latin typeface="Arial"/>
                <a:cs typeface="Arial"/>
              </a:rPr>
              <a:t>printf(" </a:t>
            </a:r>
            <a:r>
              <a:rPr sz="3200" dirty="0">
                <a:latin typeface="Arial"/>
                <a:cs typeface="Arial"/>
              </a:rPr>
              <a:t>x is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r>
              <a:rPr sz="3200" spc="-5" dirty="0">
                <a:latin typeface="Arial"/>
                <a:cs typeface="Arial"/>
              </a:rPr>
              <a:t>")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833" y="4467605"/>
            <a:ext cx="4572000" cy="978535"/>
          </a:xfrm>
          <a:prstGeom prst="rect">
            <a:avLst/>
          </a:prstGeom>
          <a:solidFill>
            <a:srgbClr val="FFFFFF"/>
          </a:solidFill>
          <a:ln w="25907">
            <a:solidFill>
              <a:srgbClr val="BADFE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654935" algn="ctr">
              <a:lnSpc>
                <a:spcPts val="3540"/>
              </a:lnSpc>
            </a:pPr>
            <a:r>
              <a:rPr sz="3200" dirty="0">
                <a:latin typeface="Arial"/>
                <a:cs typeface="Arial"/>
              </a:rPr>
              <a:t>If (x =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10)</a:t>
            </a:r>
            <a:endParaRPr sz="3200">
              <a:latin typeface="Arial"/>
              <a:cs typeface="Arial"/>
            </a:endParaRPr>
          </a:p>
          <a:p>
            <a:pPr marL="185420" algn="ctr">
              <a:lnSpc>
                <a:spcPts val="3650"/>
              </a:lnSpc>
            </a:pPr>
            <a:r>
              <a:rPr sz="3200" spc="-5" dirty="0">
                <a:latin typeface="Arial"/>
                <a:cs typeface="Arial"/>
              </a:rPr>
              <a:t>printf(" </a:t>
            </a:r>
            <a:r>
              <a:rPr sz="3200" dirty="0">
                <a:latin typeface="Arial"/>
                <a:cs typeface="Arial"/>
              </a:rPr>
              <a:t>x </a:t>
            </a:r>
            <a:r>
              <a:rPr sz="3200" spc="-10" dirty="0">
                <a:latin typeface="Arial"/>
                <a:cs typeface="Arial"/>
              </a:rPr>
              <a:t>is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10'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5102" y="1872234"/>
            <a:ext cx="1393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" instead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8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8253" y="3456813"/>
            <a:ext cx="1155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semicolon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8253" y="4825745"/>
            <a:ext cx="1880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printf(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" </a:t>
            </a:r>
            <a:r>
              <a:rPr sz="1800" b="1" spc="-5" dirty="0">
                <a:latin typeface="Arial"/>
                <a:cs typeface="Arial"/>
              </a:rPr>
              <a:t>x </a:t>
            </a:r>
            <a:r>
              <a:rPr sz="1800" b="1" dirty="0">
                <a:latin typeface="Arial"/>
                <a:cs typeface="Arial"/>
              </a:rPr>
              <a:t>is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r>
              <a:rPr sz="18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");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213" y="563371"/>
            <a:ext cx="48533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 </a:t>
            </a:r>
            <a:r>
              <a:rPr spc="-5" dirty="0"/>
              <a:t>(Creating</a:t>
            </a:r>
            <a:r>
              <a:rPr spc="-80" dirty="0"/>
              <a:t> </a:t>
            </a:r>
            <a:r>
              <a:rPr spc="-5" dirty="0"/>
              <a:t>Menus)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76883"/>
            <a:ext cx="4973320" cy="44519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latin typeface="Arial"/>
                <a:cs typeface="Arial"/>
              </a:rPr>
              <a:t>switch( choice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35115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Arial"/>
                <a:cs typeface="Arial"/>
              </a:rPr>
              <a:t>case 1: printf( “Do edit\n”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  <a:p>
            <a:pPr marL="144399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Arial"/>
                <a:cs typeface="Arial"/>
              </a:rPr>
              <a:t>break;</a:t>
            </a:r>
            <a:endParaRPr sz="2400">
              <a:latin typeface="Arial"/>
              <a:cs typeface="Arial"/>
            </a:endParaRPr>
          </a:p>
          <a:p>
            <a:pPr marL="1529080" marR="565785" indent="-1178560">
              <a:lnSpc>
                <a:spcPct val="110000"/>
              </a:lnSpc>
              <a:tabLst>
                <a:tab pos="1501140" algn="l"/>
              </a:tabLst>
            </a:pPr>
            <a:r>
              <a:rPr sz="2400" spc="-5" dirty="0">
                <a:latin typeface="Arial"/>
                <a:cs typeface="Arial"/>
              </a:rPr>
              <a:t>case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2:	</a:t>
            </a:r>
            <a:r>
              <a:rPr sz="2400" dirty="0">
                <a:latin typeface="Arial"/>
                <a:cs typeface="Arial"/>
              </a:rPr>
              <a:t>printf( </a:t>
            </a:r>
            <a:r>
              <a:rPr sz="2400" spc="-5" dirty="0">
                <a:latin typeface="Arial"/>
                <a:cs typeface="Arial"/>
              </a:rPr>
              <a:t>“Do delete\n”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);  </a:t>
            </a:r>
            <a:r>
              <a:rPr sz="2400" spc="-5" dirty="0">
                <a:latin typeface="Arial"/>
                <a:cs typeface="Arial"/>
              </a:rPr>
              <a:t>break;</a:t>
            </a:r>
            <a:endParaRPr sz="2400">
              <a:latin typeface="Arial"/>
              <a:cs typeface="Arial"/>
            </a:endParaRPr>
          </a:p>
          <a:p>
            <a:pPr marL="351155">
              <a:lnSpc>
                <a:spcPct val="100000"/>
              </a:lnSpc>
              <a:spcBef>
                <a:spcPts val="290"/>
              </a:spcBef>
              <a:tabLst>
                <a:tab pos="1501775" algn="l"/>
              </a:tabLst>
            </a:pPr>
            <a:r>
              <a:rPr sz="2400" dirty="0">
                <a:latin typeface="Arial"/>
                <a:cs typeface="Arial"/>
              </a:rPr>
              <a:t>case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3:	printf( “Done\n” </a:t>
            </a:r>
            <a:r>
              <a:rPr sz="2400" dirty="0"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  <a:p>
            <a:pPr marL="144399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Arial"/>
                <a:cs typeface="Arial"/>
              </a:rPr>
              <a:t>break;</a:t>
            </a:r>
            <a:endParaRPr sz="2400">
              <a:latin typeface="Arial"/>
              <a:cs typeface="Arial"/>
            </a:endParaRPr>
          </a:p>
          <a:p>
            <a:pPr marL="1443990" marR="5080" indent="-1092835">
              <a:lnSpc>
                <a:spcPct val="110000"/>
              </a:lnSpc>
            </a:pPr>
            <a:r>
              <a:rPr sz="2400" spc="-5" dirty="0">
                <a:latin typeface="Arial"/>
                <a:cs typeface="Arial"/>
              </a:rPr>
              <a:t>default: </a:t>
            </a:r>
            <a:r>
              <a:rPr sz="2400" dirty="0">
                <a:latin typeface="Arial"/>
                <a:cs typeface="Arial"/>
              </a:rPr>
              <a:t>printf( </a:t>
            </a:r>
            <a:r>
              <a:rPr sz="2400" spc="-5" dirty="0">
                <a:latin typeface="Arial"/>
                <a:cs typeface="Arial"/>
              </a:rPr>
              <a:t>“Invalid choice!\n” </a:t>
            </a:r>
            <a:r>
              <a:rPr sz="2400" dirty="0">
                <a:latin typeface="Arial"/>
                <a:cs typeface="Arial"/>
              </a:rPr>
              <a:t>);  </a:t>
            </a:r>
            <a:r>
              <a:rPr sz="2400" spc="-5" dirty="0">
                <a:latin typeface="Arial"/>
                <a:cs typeface="Arial"/>
              </a:rPr>
              <a:t>break;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1732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 (More</a:t>
            </a:r>
            <a:r>
              <a:rPr spc="-125" dirty="0"/>
              <a:t> </a:t>
            </a:r>
            <a:r>
              <a:rPr dirty="0"/>
              <a:t>Practice)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1584705"/>
            <a:ext cx="878903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36600" algn="l"/>
              </a:tabLst>
            </a:pPr>
            <a:r>
              <a:rPr sz="1800" b="1" spc="-10" dirty="0">
                <a:latin typeface="Arial"/>
                <a:cs typeface="Arial"/>
              </a:rPr>
              <a:t>Write </a:t>
            </a:r>
            <a:r>
              <a:rPr sz="1800" b="1" spc="-5" dirty="0">
                <a:latin typeface="Arial"/>
                <a:cs typeface="Arial"/>
              </a:rPr>
              <a:t>a C </a:t>
            </a:r>
            <a:r>
              <a:rPr sz="1800" b="1" dirty="0">
                <a:latin typeface="Arial"/>
                <a:cs typeface="Arial"/>
              </a:rPr>
              <a:t>program </a:t>
            </a:r>
            <a:r>
              <a:rPr sz="1800" b="1" spc="5" dirty="0">
                <a:latin typeface="Arial"/>
                <a:cs typeface="Arial"/>
              </a:rPr>
              <a:t>which </a:t>
            </a:r>
            <a:r>
              <a:rPr sz="1800" b="1" spc="-5" dirty="0">
                <a:latin typeface="Arial"/>
                <a:cs typeface="Arial"/>
              </a:rPr>
              <a:t>takes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3 </a:t>
            </a:r>
            <a:r>
              <a:rPr sz="1800" b="1" dirty="0">
                <a:latin typeface="Arial"/>
                <a:cs typeface="Arial"/>
              </a:rPr>
              <a:t>sides of </a:t>
            </a:r>
            <a:r>
              <a:rPr sz="1800" b="1" spc="-5" dirty="0">
                <a:latin typeface="Arial"/>
                <a:cs typeface="Arial"/>
              </a:rPr>
              <a:t>a </a:t>
            </a:r>
            <a:r>
              <a:rPr sz="1800" b="1" dirty="0">
                <a:latin typeface="Arial"/>
                <a:cs typeface="Arial"/>
              </a:rPr>
              <a:t>triangle, and print whether the  triangle is an </a:t>
            </a:r>
            <a:r>
              <a:rPr sz="1800" b="1" spc="-5" dirty="0">
                <a:latin typeface="Arial"/>
                <a:cs typeface="Arial"/>
              </a:rPr>
              <a:t>equilateral, isosceles </a:t>
            </a:r>
            <a:r>
              <a:rPr sz="1800" b="1" dirty="0">
                <a:latin typeface="Arial"/>
                <a:cs typeface="Arial"/>
              </a:rPr>
              <a:t>or </a:t>
            </a:r>
            <a:r>
              <a:rPr sz="1800" b="1" spc="-5" dirty="0">
                <a:latin typeface="Arial"/>
                <a:cs typeface="Arial"/>
              </a:rPr>
              <a:t>scalene </a:t>
            </a:r>
            <a:r>
              <a:rPr sz="1800" b="1" dirty="0">
                <a:latin typeface="Arial"/>
                <a:cs typeface="Arial"/>
              </a:rPr>
              <a:t>triangle. </a:t>
            </a:r>
            <a:r>
              <a:rPr sz="1800" b="1" spc="-35" dirty="0">
                <a:latin typeface="Arial"/>
                <a:cs typeface="Arial"/>
              </a:rPr>
              <a:t>Your </a:t>
            </a:r>
            <a:r>
              <a:rPr sz="1800" b="1" spc="-5" dirty="0">
                <a:latin typeface="Arial"/>
                <a:cs typeface="Arial"/>
              </a:rPr>
              <a:t>program </a:t>
            </a:r>
            <a:r>
              <a:rPr sz="1800" b="1" dirty="0">
                <a:latin typeface="Arial"/>
                <a:cs typeface="Arial"/>
              </a:rPr>
              <a:t>should  </a:t>
            </a:r>
            <a:r>
              <a:rPr sz="1800" b="1" spc="-5" dirty="0">
                <a:latin typeface="Arial"/>
                <a:cs typeface="Arial"/>
              </a:rPr>
              <a:t>include at least </a:t>
            </a:r>
            <a:r>
              <a:rPr sz="1800" b="1" dirty="0">
                <a:latin typeface="Arial"/>
                <a:cs typeface="Arial"/>
              </a:rPr>
              <a:t>one function </a:t>
            </a:r>
            <a:r>
              <a:rPr sz="1800" b="1" spc="-5" dirty="0">
                <a:latin typeface="Arial"/>
                <a:cs typeface="Arial"/>
              </a:rPr>
              <a:t>called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triangle_type, </a:t>
            </a:r>
            <a:r>
              <a:rPr sz="1800" b="1" dirty="0">
                <a:latin typeface="Arial"/>
                <a:cs typeface="Arial"/>
              </a:rPr>
              <a:t>this function </a:t>
            </a:r>
            <a:r>
              <a:rPr sz="1800" b="1" spc="-5" dirty="0">
                <a:latin typeface="Arial"/>
                <a:cs typeface="Arial"/>
              </a:rPr>
              <a:t>takes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sides </a:t>
            </a:r>
            <a:r>
              <a:rPr sz="1800" b="1" dirty="0">
                <a:latin typeface="Arial"/>
                <a:cs typeface="Arial"/>
              </a:rPr>
              <a:t>of  the triangle and </a:t>
            </a:r>
            <a:r>
              <a:rPr sz="1800" b="1" spc="-5" dirty="0">
                <a:latin typeface="Arial"/>
                <a:cs typeface="Arial"/>
              </a:rPr>
              <a:t>return 1 </a:t>
            </a:r>
            <a:r>
              <a:rPr sz="1800" b="1" dirty="0">
                <a:latin typeface="Arial"/>
                <a:cs typeface="Arial"/>
              </a:rPr>
              <a:t>if the triangle is </a:t>
            </a:r>
            <a:r>
              <a:rPr sz="1800" b="1" spc="-5" dirty="0">
                <a:latin typeface="Arial"/>
                <a:cs typeface="Arial"/>
              </a:rPr>
              <a:t>equilateral, 2 </a:t>
            </a:r>
            <a:r>
              <a:rPr sz="1800" b="1" dirty="0">
                <a:latin typeface="Arial"/>
                <a:cs typeface="Arial"/>
              </a:rPr>
              <a:t>if the triangle is </a:t>
            </a:r>
            <a:r>
              <a:rPr sz="1800" b="1" spc="-5" dirty="0">
                <a:latin typeface="Arial"/>
                <a:cs typeface="Arial"/>
              </a:rPr>
              <a:t>scalene 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5" dirty="0">
                <a:latin typeface="Arial"/>
                <a:cs typeface="Arial"/>
              </a:rPr>
              <a:t> 3	</a:t>
            </a:r>
            <a:r>
              <a:rPr sz="1800" b="1" dirty="0">
                <a:latin typeface="Arial"/>
                <a:cs typeface="Arial"/>
              </a:rPr>
              <a:t>for </a:t>
            </a:r>
            <a:r>
              <a:rPr sz="1800" b="1" spc="-5" dirty="0">
                <a:latin typeface="Arial"/>
                <a:cs typeface="Arial"/>
              </a:rPr>
              <a:t>isosceles </a:t>
            </a:r>
            <a:r>
              <a:rPr sz="1800" b="1" dirty="0">
                <a:latin typeface="Arial"/>
                <a:cs typeface="Arial"/>
              </a:rPr>
              <a:t>triangle.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0540" y="3539405"/>
          <a:ext cx="8188959" cy="1078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89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NOTE: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4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Your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triangle should be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satisfied these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conditions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side 1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side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&gt; side</a:t>
                      </a:r>
                      <a:r>
                        <a:rPr sz="18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side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+ side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&gt;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side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8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985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side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+ side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1985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&gt;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side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6073140" y="5577840"/>
            <a:ext cx="2400300" cy="393700"/>
            <a:chOff x="6073140" y="5577840"/>
            <a:chExt cx="2400300" cy="393700"/>
          </a:xfrm>
        </p:grpSpPr>
        <p:sp>
          <p:nvSpPr>
            <p:cNvPr id="6" name="object 6"/>
            <p:cNvSpPr/>
            <p:nvPr/>
          </p:nvSpPr>
          <p:spPr>
            <a:xfrm>
              <a:off x="6086094" y="5590794"/>
              <a:ext cx="2374900" cy="367665"/>
            </a:xfrm>
            <a:custGeom>
              <a:avLst/>
              <a:gdLst/>
              <a:ahLst/>
              <a:cxnLst/>
              <a:rect l="l" t="t" r="r" b="b"/>
              <a:pathLst>
                <a:path w="2374900" h="367664">
                  <a:moveTo>
                    <a:pt x="2374392" y="0"/>
                  </a:moveTo>
                  <a:lnTo>
                    <a:pt x="0" y="0"/>
                  </a:lnTo>
                  <a:lnTo>
                    <a:pt x="0" y="367283"/>
                  </a:lnTo>
                  <a:lnTo>
                    <a:pt x="2374392" y="367283"/>
                  </a:lnTo>
                  <a:lnTo>
                    <a:pt x="2374392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86094" y="5590794"/>
              <a:ext cx="2374900" cy="367665"/>
            </a:xfrm>
            <a:custGeom>
              <a:avLst/>
              <a:gdLst/>
              <a:ahLst/>
              <a:cxnLst/>
              <a:rect l="l" t="t" r="r" b="b"/>
              <a:pathLst>
                <a:path w="2374900" h="367664">
                  <a:moveTo>
                    <a:pt x="0" y="367283"/>
                  </a:moveTo>
                  <a:lnTo>
                    <a:pt x="2374392" y="367283"/>
                  </a:lnTo>
                  <a:lnTo>
                    <a:pt x="2374392" y="0"/>
                  </a:lnTo>
                  <a:lnTo>
                    <a:pt x="0" y="0"/>
                  </a:lnTo>
                  <a:lnTo>
                    <a:pt x="0" y="367283"/>
                  </a:lnTo>
                  <a:close/>
                </a:path>
              </a:pathLst>
            </a:custGeom>
            <a:ln w="25908">
              <a:solidFill>
                <a:srgbClr val="2222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28167" y="5075873"/>
          <a:ext cx="7932420" cy="1078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7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6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4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716">
                <a:tc>
                  <a:txBody>
                    <a:bodyPr/>
                    <a:lstStyle/>
                    <a:p>
                      <a:pPr marL="31750">
                        <a:lnSpc>
                          <a:spcPts val="1985"/>
                        </a:lnSpc>
                      </a:pPr>
                      <a:r>
                        <a:rPr sz="1800" b="1" spc="-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Try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these sides: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57">
                <a:tc>
                  <a:txBody>
                    <a:bodyPr/>
                    <a:lstStyle/>
                    <a:p>
                      <a:pPr marR="55244" algn="r">
                        <a:lnSpc>
                          <a:spcPts val="1985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985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985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716">
                <a:tc>
                  <a:txBody>
                    <a:bodyPr/>
                    <a:lstStyle/>
                    <a:p>
                      <a:pPr marR="55880" algn="r">
                        <a:lnSpc>
                          <a:spcPts val="214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5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138">
                <a:tc>
                  <a:txBody>
                    <a:bodyPr/>
                    <a:lstStyle/>
                    <a:p>
                      <a:pPr marR="55880" algn="r">
                        <a:lnSpc>
                          <a:spcPts val="1875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75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75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1732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 (More</a:t>
            </a:r>
            <a:r>
              <a:rPr spc="-125" dirty="0"/>
              <a:t> </a:t>
            </a:r>
            <a:r>
              <a:rPr dirty="0"/>
              <a:t>Practice)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1584705"/>
            <a:ext cx="84645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Write </a:t>
            </a:r>
            <a:r>
              <a:rPr sz="1800" b="1" spc="-5" dirty="0">
                <a:latin typeface="Arial"/>
                <a:cs typeface="Arial"/>
              </a:rPr>
              <a:t>a C </a:t>
            </a:r>
            <a:r>
              <a:rPr sz="1800" b="1" dirty="0">
                <a:latin typeface="Arial"/>
                <a:cs typeface="Arial"/>
              </a:rPr>
              <a:t>program </a:t>
            </a:r>
            <a:r>
              <a:rPr sz="1800" b="1" spc="5" dirty="0">
                <a:latin typeface="Arial"/>
                <a:cs typeface="Arial"/>
              </a:rPr>
              <a:t>which </a:t>
            </a:r>
            <a:r>
              <a:rPr sz="1800" b="1" dirty="0">
                <a:latin typeface="Arial"/>
                <a:cs typeface="Arial"/>
              </a:rPr>
              <a:t>display color </a:t>
            </a:r>
            <a:r>
              <a:rPr sz="1800" b="1" spc="-5" dirty="0">
                <a:latin typeface="Arial"/>
                <a:cs typeface="Arial"/>
              </a:rPr>
              <a:t>name based </a:t>
            </a:r>
            <a:r>
              <a:rPr sz="1800" b="1" dirty="0">
                <a:latin typeface="Arial"/>
                <a:cs typeface="Arial"/>
              </a:rPr>
              <a:t>on </a:t>
            </a:r>
            <a:r>
              <a:rPr sz="1800" b="1" spc="-5" dirty="0">
                <a:latin typeface="Arial"/>
                <a:cs typeface="Arial"/>
              </a:rPr>
              <a:t>first character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color  (small </a:t>
            </a:r>
            <a:r>
              <a:rPr sz="1800" b="1" dirty="0">
                <a:latin typeface="Arial"/>
                <a:cs typeface="Arial"/>
              </a:rPr>
              <a:t>or </a:t>
            </a:r>
            <a:r>
              <a:rPr sz="1800" b="1" spc="-5" dirty="0">
                <a:latin typeface="Arial"/>
                <a:cs typeface="Arial"/>
              </a:rPr>
              <a:t>capital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letters).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774700" marR="2079625" indent="-76263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Note: </a:t>
            </a:r>
            <a:r>
              <a:rPr sz="1800" b="1" spc="-35" dirty="0">
                <a:latin typeface="Arial"/>
                <a:cs typeface="Arial"/>
              </a:rPr>
              <a:t>Your </a:t>
            </a:r>
            <a:r>
              <a:rPr sz="1800" b="1" spc="-5" dirty="0">
                <a:latin typeface="Arial"/>
                <a:cs typeface="Arial"/>
              </a:rPr>
              <a:t>program </a:t>
            </a:r>
            <a:r>
              <a:rPr sz="1800" b="1" dirty="0">
                <a:latin typeface="Arial"/>
                <a:cs typeface="Arial"/>
              </a:rPr>
              <a:t>should </a:t>
            </a:r>
            <a:r>
              <a:rPr sz="1800" b="1" spc="5" dirty="0">
                <a:latin typeface="Arial"/>
                <a:cs typeface="Arial"/>
              </a:rPr>
              <a:t>work with </a:t>
            </a:r>
            <a:r>
              <a:rPr sz="1800" b="1" dirty="0">
                <a:latin typeface="Arial"/>
                <a:cs typeface="Arial"/>
              </a:rPr>
              <a:t>the following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colors:  </a:t>
            </a:r>
            <a:r>
              <a:rPr sz="1800" b="1" spc="5" dirty="0">
                <a:latin typeface="Arial"/>
                <a:cs typeface="Arial"/>
              </a:rPr>
              <a:t>white </a:t>
            </a:r>
            <a:r>
              <a:rPr sz="1800" b="1" dirty="0">
                <a:latin typeface="Arial"/>
                <a:cs typeface="Arial"/>
              </a:rPr>
              <a:t>, </a:t>
            </a:r>
            <a:r>
              <a:rPr sz="1800" b="1" spc="-5" dirty="0">
                <a:latin typeface="Arial"/>
                <a:cs typeface="Arial"/>
              </a:rPr>
              <a:t>red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green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7826" y="5014721"/>
            <a:ext cx="2377440" cy="368935"/>
          </a:xfrm>
          <a:prstGeom prst="rect">
            <a:avLst/>
          </a:prstGeom>
          <a:solidFill>
            <a:srgbClr val="333399"/>
          </a:solidFill>
          <a:ln w="25907">
            <a:solidFill>
              <a:srgbClr val="22226E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1732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 (More</a:t>
            </a:r>
            <a:r>
              <a:rPr spc="-125" dirty="0"/>
              <a:t> </a:t>
            </a:r>
            <a:r>
              <a:rPr dirty="0"/>
              <a:t>Practice)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1511553"/>
            <a:ext cx="88506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Write </a:t>
            </a:r>
            <a:r>
              <a:rPr sz="1800" b="1" spc="-5" dirty="0">
                <a:latin typeface="Arial"/>
                <a:cs typeface="Arial"/>
              </a:rPr>
              <a:t>a C </a:t>
            </a:r>
            <a:r>
              <a:rPr sz="1800" b="1" dirty="0">
                <a:latin typeface="Arial"/>
                <a:cs typeface="Arial"/>
              </a:rPr>
              <a:t>program </a:t>
            </a:r>
            <a:r>
              <a:rPr sz="1800" b="1" spc="5" dirty="0">
                <a:latin typeface="Arial"/>
                <a:cs typeface="Arial"/>
              </a:rPr>
              <a:t>which </a:t>
            </a:r>
            <a:r>
              <a:rPr sz="1800" b="1" spc="-5" dirty="0">
                <a:latin typeface="Arial"/>
                <a:cs typeface="Arial"/>
              </a:rPr>
              <a:t>takes a character as </a:t>
            </a:r>
            <a:r>
              <a:rPr sz="1800" b="1" dirty="0">
                <a:latin typeface="Arial"/>
                <a:cs typeface="Arial"/>
              </a:rPr>
              <a:t>input from the </a:t>
            </a:r>
            <a:r>
              <a:rPr sz="1800" b="1" spc="-25" dirty="0">
                <a:latin typeface="Arial"/>
                <a:cs typeface="Arial"/>
              </a:rPr>
              <a:t>user. </a:t>
            </a:r>
            <a:r>
              <a:rPr sz="1800" b="1" spc="-5" dirty="0">
                <a:latin typeface="Arial"/>
                <a:cs typeface="Arial"/>
              </a:rPr>
              <a:t>Check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whether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character </a:t>
            </a:r>
            <a:r>
              <a:rPr sz="1800" b="1" dirty="0">
                <a:latin typeface="Arial"/>
                <a:cs typeface="Arial"/>
              </a:rPr>
              <a:t>is </a:t>
            </a:r>
            <a:r>
              <a:rPr sz="1800" b="1" spc="-5" dirty="0">
                <a:latin typeface="Arial"/>
                <a:cs typeface="Arial"/>
              </a:rPr>
              <a:t>an alphabet </a:t>
            </a:r>
            <a:r>
              <a:rPr sz="1800" b="1" dirty="0">
                <a:latin typeface="Arial"/>
                <a:cs typeface="Arial"/>
              </a:rPr>
              <a:t>or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not.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7452" y="2069592"/>
            <a:ext cx="8572500" cy="4354195"/>
            <a:chOff x="187452" y="2069592"/>
            <a:chExt cx="8572500" cy="4354195"/>
          </a:xfrm>
        </p:grpSpPr>
        <p:sp>
          <p:nvSpPr>
            <p:cNvPr id="5" name="object 5"/>
            <p:cNvSpPr/>
            <p:nvPr/>
          </p:nvSpPr>
          <p:spPr>
            <a:xfrm>
              <a:off x="187452" y="2069592"/>
              <a:ext cx="8572500" cy="43540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1460" y="2133600"/>
              <a:ext cx="8394192" cy="41757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2410" y="2114550"/>
              <a:ext cx="8432800" cy="4213860"/>
            </a:xfrm>
            <a:custGeom>
              <a:avLst/>
              <a:gdLst/>
              <a:ahLst/>
              <a:cxnLst/>
              <a:rect l="l" t="t" r="r" b="b"/>
              <a:pathLst>
                <a:path w="8432800" h="4213860">
                  <a:moveTo>
                    <a:pt x="0" y="4213860"/>
                  </a:moveTo>
                  <a:lnTo>
                    <a:pt x="8432292" y="4213860"/>
                  </a:lnTo>
                  <a:lnTo>
                    <a:pt x="8432292" y="0"/>
                  </a:lnTo>
                  <a:lnTo>
                    <a:pt x="0" y="0"/>
                  </a:lnTo>
                  <a:lnTo>
                    <a:pt x="0" y="421386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1732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 (More</a:t>
            </a:r>
            <a:r>
              <a:rPr spc="-125" dirty="0"/>
              <a:t> </a:t>
            </a:r>
            <a:r>
              <a:rPr dirty="0"/>
              <a:t>Practice)</a:t>
            </a:r>
          </a:p>
        </p:txBody>
      </p:sp>
      <p:sp>
        <p:nvSpPr>
          <p:cNvPr id="3" name="object 3"/>
          <p:cNvSpPr/>
          <p:nvPr/>
        </p:nvSpPr>
        <p:spPr>
          <a:xfrm>
            <a:off x="816863" y="1844039"/>
            <a:ext cx="7571232" cy="3529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9421" y="541365"/>
            <a:ext cx="3051810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b="1" i="1" u="heavy" spc="-7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Extra</a:t>
            </a:r>
            <a:r>
              <a:rPr sz="3350" b="1" i="1" u="heavy" spc="-1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350" b="1" i="1" u="heavy" spc="-8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Exercises</a:t>
            </a:r>
            <a:endParaRPr sz="3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943480"/>
            <a:ext cx="85172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Write </a:t>
            </a:r>
            <a:r>
              <a:rPr sz="1800" b="1" spc="-5" dirty="0">
                <a:latin typeface="Arial"/>
                <a:cs typeface="Arial"/>
              </a:rPr>
              <a:t>a </a:t>
            </a:r>
            <a:r>
              <a:rPr sz="1800" b="1" dirty="0">
                <a:latin typeface="Arial"/>
                <a:cs typeface="Arial"/>
              </a:rPr>
              <a:t>program that </a:t>
            </a:r>
            <a:r>
              <a:rPr sz="1800" b="1" spc="-5" dirty="0">
                <a:latin typeface="Arial"/>
                <a:cs typeface="Arial"/>
              </a:rPr>
              <a:t>takes three </a:t>
            </a:r>
            <a:r>
              <a:rPr sz="1800" b="1" dirty="0">
                <a:latin typeface="Arial"/>
                <a:cs typeface="Arial"/>
              </a:rPr>
              <a:t>numbers </a:t>
            </a:r>
            <a:r>
              <a:rPr sz="1800" b="1" spc="-5" dirty="0">
                <a:latin typeface="Arial"/>
                <a:cs typeface="Arial"/>
              </a:rPr>
              <a:t>as </a:t>
            </a:r>
            <a:r>
              <a:rPr sz="1800" b="1" dirty="0">
                <a:latin typeface="Arial"/>
                <a:cs typeface="Arial"/>
              </a:rPr>
              <a:t>input </a:t>
            </a:r>
            <a:r>
              <a:rPr sz="1800" b="1" spc="-5" dirty="0">
                <a:latin typeface="Arial"/>
                <a:cs typeface="Arial"/>
              </a:rPr>
              <a:t>from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user </a:t>
            </a:r>
            <a:r>
              <a:rPr sz="1800" b="1" dirty="0">
                <a:latin typeface="Arial"/>
                <a:cs typeface="Arial"/>
              </a:rPr>
              <a:t>and finds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out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whether one of the </a:t>
            </a:r>
            <a:r>
              <a:rPr sz="1800" b="1" spc="-5" dirty="0">
                <a:latin typeface="Arial"/>
                <a:cs typeface="Arial"/>
              </a:rPr>
              <a:t>three </a:t>
            </a:r>
            <a:r>
              <a:rPr sz="1800" b="1" dirty="0">
                <a:latin typeface="Arial"/>
                <a:cs typeface="Arial"/>
              </a:rPr>
              <a:t>numbers is the </a:t>
            </a:r>
            <a:r>
              <a:rPr sz="1800" b="1" spc="-5" dirty="0">
                <a:latin typeface="Arial"/>
                <a:cs typeface="Arial"/>
              </a:rPr>
              <a:t>arithmetic </a:t>
            </a:r>
            <a:r>
              <a:rPr sz="1800" b="1" spc="-10" dirty="0">
                <a:latin typeface="Arial"/>
                <a:cs typeface="Arial"/>
              </a:rPr>
              <a:t>mean </a:t>
            </a:r>
            <a:r>
              <a:rPr sz="1800" b="1" dirty="0">
                <a:latin typeface="Arial"/>
                <a:cs typeface="Arial"/>
              </a:rPr>
              <a:t>of the other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two.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For </a:t>
            </a:r>
            <a:r>
              <a:rPr sz="1800" b="1" spc="-5" dirty="0">
                <a:latin typeface="Arial"/>
                <a:cs typeface="Arial"/>
              </a:rPr>
              <a:t>example: </a:t>
            </a:r>
            <a:r>
              <a:rPr sz="1800" b="1" dirty="0">
                <a:latin typeface="Arial"/>
                <a:cs typeface="Arial"/>
              </a:rPr>
              <a:t>Input:</a:t>
            </a:r>
            <a:r>
              <a:rPr sz="1800" b="1" spc="-20" dirty="0">
                <a:latin typeface="Arial"/>
                <a:cs typeface="Arial"/>
              </a:rPr>
              <a:t> 7,15,11</a:t>
            </a:r>
            <a:endParaRPr sz="1800">
              <a:latin typeface="Arial"/>
              <a:cs typeface="Arial"/>
            </a:endParaRPr>
          </a:p>
          <a:p>
            <a:pPr marL="147256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Output: </a:t>
            </a:r>
            <a:r>
              <a:rPr sz="1800" b="1" spc="-55" dirty="0">
                <a:latin typeface="Arial"/>
                <a:cs typeface="Arial"/>
              </a:rPr>
              <a:t>11 </a:t>
            </a:r>
            <a:r>
              <a:rPr sz="1800" b="1" dirty="0">
                <a:latin typeface="Arial"/>
                <a:cs typeface="Arial"/>
              </a:rPr>
              <a:t>is the </a:t>
            </a:r>
            <a:r>
              <a:rPr sz="1800" b="1" spc="-10" dirty="0">
                <a:latin typeface="Arial"/>
                <a:cs typeface="Arial"/>
              </a:rPr>
              <a:t>mean </a:t>
            </a:r>
            <a:r>
              <a:rPr sz="1800" b="1" dirty="0">
                <a:latin typeface="Arial"/>
                <a:cs typeface="Arial"/>
              </a:rPr>
              <a:t>of 7 and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7826" y="5014721"/>
            <a:ext cx="2377440" cy="368935"/>
          </a:xfrm>
          <a:prstGeom prst="rect">
            <a:avLst/>
          </a:prstGeom>
          <a:solidFill>
            <a:srgbClr val="333399"/>
          </a:solidFill>
          <a:ln w="25907">
            <a:solidFill>
              <a:srgbClr val="22226E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8817" y="574040"/>
            <a:ext cx="7449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Relational and equality</a:t>
            </a:r>
            <a:r>
              <a:rPr sz="4000" spc="20" dirty="0"/>
              <a:t> </a:t>
            </a:r>
            <a:r>
              <a:rPr sz="4000" spc="-5" dirty="0"/>
              <a:t>operators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17068" y="1915263"/>
            <a:ext cx="5921375" cy="126619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2291715" algn="l"/>
              </a:tabLst>
            </a:pPr>
            <a:r>
              <a:rPr sz="2400" b="1" spc="-5" dirty="0">
                <a:latin typeface="Comic Sans MS"/>
                <a:cs typeface="Comic Sans MS"/>
              </a:rPr>
              <a:t>Four</a:t>
            </a:r>
            <a:r>
              <a:rPr sz="2400" b="1" spc="10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different	forms:</a:t>
            </a:r>
            <a:endParaRPr sz="2400">
              <a:latin typeface="Comic Sans MS"/>
              <a:cs typeface="Comic Sans MS"/>
            </a:endParaRPr>
          </a:p>
          <a:p>
            <a:pPr marL="588645" indent="-457834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588645" algn="l"/>
                <a:tab pos="589280" algn="l"/>
              </a:tabLst>
            </a:pPr>
            <a:r>
              <a:rPr sz="2400" spc="-5" dirty="0">
                <a:latin typeface="Comic Sans MS"/>
                <a:cs typeface="Comic Sans MS"/>
              </a:rPr>
              <a:t>Variable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relational-operator</a:t>
            </a:r>
            <a:r>
              <a:rPr sz="2400" spc="-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Variable</a:t>
            </a:r>
            <a:endParaRPr sz="2400">
              <a:latin typeface="Comic Sans MS"/>
              <a:cs typeface="Comic Sans MS"/>
            </a:endParaRPr>
          </a:p>
          <a:p>
            <a:pPr marL="588645" indent="-457834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588645" algn="l"/>
                <a:tab pos="589280" algn="l"/>
              </a:tabLst>
            </a:pPr>
            <a:r>
              <a:rPr sz="2400" spc="-5" dirty="0">
                <a:latin typeface="Comic Sans MS"/>
                <a:cs typeface="Comic Sans MS"/>
              </a:rPr>
              <a:t>Variable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relational-operator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Constant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156036"/>
            <a:ext cx="4227195" cy="82994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85"/>
              </a:spcBef>
              <a:buAutoNum type="arabicPeriod" startAt="3"/>
              <a:tabLst>
                <a:tab pos="469900" algn="l"/>
                <a:tab pos="470534" algn="l"/>
              </a:tabLst>
            </a:pPr>
            <a:r>
              <a:rPr sz="2400" spc="-5" dirty="0">
                <a:latin typeface="Comic Sans MS"/>
                <a:cs typeface="Comic Sans MS"/>
              </a:rPr>
              <a:t>Variable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equality-operator</a:t>
            </a:r>
            <a:endParaRPr sz="2400">
              <a:latin typeface="Comic Sans MS"/>
              <a:cs typeface="Comic Sans MS"/>
            </a:endParaRPr>
          </a:p>
          <a:p>
            <a:pPr marL="469900" indent="-457834">
              <a:lnSpc>
                <a:spcPct val="100000"/>
              </a:lnSpc>
              <a:spcBef>
                <a:spcPts val="285"/>
              </a:spcBef>
              <a:buAutoNum type="arabicPeriod" startAt="3"/>
              <a:tabLst>
                <a:tab pos="469900" algn="l"/>
                <a:tab pos="470534" algn="l"/>
              </a:tabLst>
            </a:pPr>
            <a:r>
              <a:rPr sz="2400" spc="-5" dirty="0">
                <a:latin typeface="Comic Sans MS"/>
                <a:cs typeface="Comic Sans MS"/>
              </a:rPr>
              <a:t>Variable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equality-operator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9684" y="3156036"/>
            <a:ext cx="1280795" cy="8299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sz="2400" spc="-5" dirty="0">
                <a:latin typeface="Comic Sans MS"/>
                <a:cs typeface="Comic Sans MS"/>
              </a:rPr>
              <a:t>Variable  </a:t>
            </a:r>
            <a:r>
              <a:rPr sz="2400" dirty="0">
                <a:latin typeface="Comic Sans MS"/>
                <a:cs typeface="Comic Sans MS"/>
              </a:rPr>
              <a:t>Const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nt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362957"/>
            <a:ext cx="7406640" cy="11601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b="1" dirty="0">
                <a:latin typeface="Comic Sans MS"/>
                <a:cs typeface="Comic Sans MS"/>
              </a:rPr>
              <a:t>Note:</a:t>
            </a:r>
            <a:endParaRPr sz="2400">
              <a:latin typeface="Comic Sans MS"/>
              <a:cs typeface="Comic Sans MS"/>
            </a:endParaRPr>
          </a:p>
          <a:p>
            <a:pPr marL="469900" marR="5080" indent="-457834">
              <a:lnSpc>
                <a:spcPts val="2590"/>
              </a:lnSpc>
              <a:spcBef>
                <a:spcPts val="620"/>
              </a:spcBef>
            </a:pPr>
            <a:r>
              <a:rPr sz="2400" spc="-5" dirty="0">
                <a:latin typeface="Comic Sans MS"/>
                <a:cs typeface="Comic Sans MS"/>
              </a:rPr>
              <a:t>You </a:t>
            </a:r>
            <a:r>
              <a:rPr sz="2400" dirty="0">
                <a:latin typeface="Comic Sans MS"/>
                <a:cs typeface="Comic Sans MS"/>
              </a:rPr>
              <a:t>can </a:t>
            </a:r>
            <a:r>
              <a:rPr sz="2400" spc="-5" dirty="0">
                <a:latin typeface="Comic Sans MS"/>
                <a:cs typeface="Comic Sans MS"/>
              </a:rPr>
              <a:t>use </a:t>
            </a:r>
            <a:r>
              <a:rPr sz="2400" dirty="0">
                <a:latin typeface="Comic Sans MS"/>
                <a:cs typeface="Comic Sans MS"/>
              </a:rPr>
              <a:t>an </a:t>
            </a:r>
            <a:r>
              <a:rPr sz="2400" spc="-5" dirty="0">
                <a:latin typeface="Comic Sans MS"/>
                <a:cs typeface="Comic Sans MS"/>
              </a:rPr>
              <a:t>expression instead </a:t>
            </a:r>
            <a:r>
              <a:rPr sz="2400" dirty="0">
                <a:latin typeface="Comic Sans MS"/>
                <a:cs typeface="Comic Sans MS"/>
              </a:rPr>
              <a:t>of the </a:t>
            </a:r>
            <a:r>
              <a:rPr sz="2400" spc="-5" dirty="0">
                <a:latin typeface="Comic Sans MS"/>
                <a:cs typeface="Comic Sans MS"/>
              </a:rPr>
              <a:t>variable </a:t>
            </a:r>
            <a:r>
              <a:rPr sz="2400" dirty="0">
                <a:latin typeface="Comic Sans MS"/>
                <a:cs typeface="Comic Sans MS"/>
              </a:rPr>
              <a:t>or  </a:t>
            </a:r>
            <a:r>
              <a:rPr sz="2400" spc="-5" dirty="0">
                <a:latin typeface="Comic Sans MS"/>
                <a:cs typeface="Comic Sans MS"/>
              </a:rPr>
              <a:t>constant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Wednesday, </a:t>
            </a:r>
            <a:r>
              <a:rPr dirty="0"/>
              <a:t>July </a:t>
            </a:r>
            <a:r>
              <a:rPr spc="-5" dirty="0"/>
              <a:t>11,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9421" y="541365"/>
            <a:ext cx="3051810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b="1" i="1" u="heavy" spc="-7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Extra</a:t>
            </a:r>
            <a:r>
              <a:rPr sz="3350" b="1" i="1" u="heavy" spc="-1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350" b="1" i="1" u="heavy" spc="-8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Exercises</a:t>
            </a:r>
            <a:endParaRPr sz="3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1800301"/>
            <a:ext cx="839660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Write </a:t>
            </a: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program that takes </a:t>
            </a: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positive integer </a:t>
            </a:r>
            <a:r>
              <a:rPr sz="1800" b="1" dirty="0">
                <a:latin typeface="Arial"/>
                <a:cs typeface="Arial"/>
              </a:rPr>
              <a:t>in the </a:t>
            </a:r>
            <a:r>
              <a:rPr sz="1800" b="1" spc="-5" dirty="0">
                <a:latin typeface="Arial"/>
                <a:cs typeface="Arial"/>
              </a:rPr>
              <a:t>range </a:t>
            </a:r>
            <a:r>
              <a:rPr sz="1800" b="1" dirty="0">
                <a:latin typeface="Arial"/>
                <a:cs typeface="Arial"/>
              </a:rPr>
              <a:t>1 to </a:t>
            </a:r>
            <a:r>
              <a:rPr sz="1800" b="1" spc="-10" dirty="0">
                <a:latin typeface="Arial"/>
                <a:cs typeface="Arial"/>
              </a:rPr>
              <a:t>365 </a:t>
            </a:r>
            <a:r>
              <a:rPr sz="1800" b="1" spc="5" dirty="0">
                <a:latin typeface="Arial"/>
                <a:cs typeface="Arial"/>
              </a:rPr>
              <a:t>(which  </a:t>
            </a:r>
            <a:r>
              <a:rPr sz="1800" b="1" spc="-5" dirty="0">
                <a:latin typeface="Arial"/>
                <a:cs typeface="Arial"/>
              </a:rPr>
              <a:t>corresponds </a:t>
            </a:r>
            <a:r>
              <a:rPr sz="1800" b="1" dirty="0">
                <a:latin typeface="Arial"/>
                <a:cs typeface="Arial"/>
              </a:rPr>
              <a:t>to the day of the </a:t>
            </a:r>
            <a:r>
              <a:rPr sz="1800" b="1" spc="-10" dirty="0">
                <a:latin typeface="Arial"/>
                <a:cs typeface="Arial"/>
              </a:rPr>
              <a:t>year) </a:t>
            </a:r>
            <a:r>
              <a:rPr sz="1800" b="1" spc="-5" dirty="0">
                <a:latin typeface="Arial"/>
                <a:cs typeface="Arial"/>
              </a:rPr>
              <a:t>as </a:t>
            </a:r>
            <a:r>
              <a:rPr sz="1800" b="1" dirty="0">
                <a:latin typeface="Arial"/>
                <a:cs typeface="Arial"/>
              </a:rPr>
              <a:t>input </a:t>
            </a:r>
            <a:r>
              <a:rPr sz="1800" b="1" spc="-5" dirty="0">
                <a:latin typeface="Arial"/>
                <a:cs typeface="Arial"/>
              </a:rPr>
              <a:t>and </a:t>
            </a:r>
            <a:r>
              <a:rPr sz="1800" b="1" dirty="0">
                <a:latin typeface="Arial"/>
                <a:cs typeface="Arial"/>
              </a:rPr>
              <a:t>outputs the day of the </a:t>
            </a:r>
            <a:r>
              <a:rPr sz="1800" b="1" spc="5" dirty="0">
                <a:latin typeface="Arial"/>
                <a:cs typeface="Arial"/>
              </a:rPr>
              <a:t>week.  </a:t>
            </a:r>
            <a:r>
              <a:rPr sz="1800" b="1" spc="-15" dirty="0">
                <a:latin typeface="Arial"/>
                <a:cs typeface="Arial"/>
              </a:rPr>
              <a:t>Assume </a:t>
            </a:r>
            <a:r>
              <a:rPr sz="1800" b="1" spc="-5" dirty="0">
                <a:latin typeface="Arial"/>
                <a:cs typeface="Arial"/>
              </a:rPr>
              <a:t>that </a:t>
            </a:r>
            <a:r>
              <a:rPr sz="1800" b="1" dirty="0">
                <a:latin typeface="Arial"/>
                <a:cs typeface="Arial"/>
              </a:rPr>
              <a:t>day </a:t>
            </a:r>
            <a:r>
              <a:rPr sz="1800" b="1" spc="-5" dirty="0">
                <a:latin typeface="Arial"/>
                <a:cs typeface="Arial"/>
              </a:rPr>
              <a:t>1 </a:t>
            </a:r>
            <a:r>
              <a:rPr sz="1800" b="1" dirty="0">
                <a:latin typeface="Arial"/>
                <a:cs typeface="Arial"/>
              </a:rPr>
              <a:t>is </a:t>
            </a:r>
            <a:r>
              <a:rPr sz="1800" b="1" spc="-25" dirty="0">
                <a:latin typeface="Arial"/>
                <a:cs typeface="Arial"/>
              </a:rPr>
              <a:t>Sunday. </a:t>
            </a:r>
            <a:r>
              <a:rPr sz="1800" b="1" spc="-5" dirty="0">
                <a:latin typeface="Arial"/>
                <a:cs typeface="Arial"/>
              </a:rPr>
              <a:t>Make </a:t>
            </a:r>
            <a:r>
              <a:rPr sz="1800" b="1" dirty="0">
                <a:latin typeface="Arial"/>
                <a:cs typeface="Arial"/>
              </a:rPr>
              <a:t>use of the </a:t>
            </a:r>
            <a:r>
              <a:rPr sz="1800" b="1" spc="5" dirty="0">
                <a:latin typeface="Arial"/>
                <a:cs typeface="Arial"/>
              </a:rPr>
              <a:t>switch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statement.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For </a:t>
            </a:r>
            <a:r>
              <a:rPr sz="1800" b="1" spc="-5" dirty="0">
                <a:latin typeface="Arial"/>
                <a:cs typeface="Arial"/>
              </a:rPr>
              <a:t>example: </a:t>
            </a:r>
            <a:r>
              <a:rPr sz="1800" b="1" dirty="0">
                <a:latin typeface="Arial"/>
                <a:cs typeface="Arial"/>
              </a:rPr>
              <a:t>Input: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  <a:p>
            <a:pPr marL="147256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Output: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Monday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2605" y="5301234"/>
            <a:ext cx="2377440" cy="370840"/>
          </a:xfrm>
          <a:prstGeom prst="rect">
            <a:avLst/>
          </a:prstGeom>
          <a:solidFill>
            <a:srgbClr val="333399"/>
          </a:solidFill>
          <a:ln w="25907">
            <a:solidFill>
              <a:srgbClr val="22226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9421" y="541365"/>
            <a:ext cx="3051810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b="1" i="1" u="heavy" spc="-7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Extra</a:t>
            </a:r>
            <a:r>
              <a:rPr sz="3350" b="1" i="1" u="heavy" spc="-1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350" b="1" i="1" u="heavy" spc="-8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Exercises</a:t>
            </a:r>
            <a:endParaRPr sz="3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1787921"/>
            <a:ext cx="8381365" cy="2510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20"/>
              </a:lnSpc>
              <a:spcBef>
                <a:spcPts val="100"/>
              </a:spcBef>
            </a:pPr>
            <a:r>
              <a:rPr sz="1900" b="1" i="1" spc="-60" dirty="0">
                <a:latin typeface="Arial"/>
                <a:cs typeface="Arial"/>
              </a:rPr>
              <a:t>The </a:t>
            </a:r>
            <a:r>
              <a:rPr sz="1900" b="1" i="1" spc="-65" dirty="0">
                <a:latin typeface="Arial"/>
                <a:cs typeface="Arial"/>
              </a:rPr>
              <a:t>marks </a:t>
            </a:r>
            <a:r>
              <a:rPr sz="1900" b="1" i="1" spc="-55" dirty="0">
                <a:latin typeface="Arial"/>
                <a:cs typeface="Arial"/>
              </a:rPr>
              <a:t>obtained </a:t>
            </a:r>
            <a:r>
              <a:rPr sz="1900" b="1" i="1" spc="-60" dirty="0">
                <a:latin typeface="Arial"/>
                <a:cs typeface="Arial"/>
              </a:rPr>
              <a:t>by </a:t>
            </a:r>
            <a:r>
              <a:rPr sz="1900" b="1" i="1" spc="-55" dirty="0">
                <a:latin typeface="Arial"/>
                <a:cs typeface="Arial"/>
              </a:rPr>
              <a:t>a student </a:t>
            </a:r>
            <a:r>
              <a:rPr sz="1900" b="1" i="1" spc="-45" dirty="0">
                <a:latin typeface="Arial"/>
                <a:cs typeface="Arial"/>
              </a:rPr>
              <a:t>in </a:t>
            </a:r>
            <a:r>
              <a:rPr sz="1900" b="1" i="1" spc="-55" dirty="0">
                <a:latin typeface="Arial"/>
                <a:cs typeface="Arial"/>
              </a:rPr>
              <a:t>5 </a:t>
            </a:r>
            <a:r>
              <a:rPr sz="1900" b="1" i="1" spc="-50" dirty="0">
                <a:latin typeface="Arial"/>
                <a:cs typeface="Arial"/>
              </a:rPr>
              <a:t>different </a:t>
            </a:r>
            <a:r>
              <a:rPr sz="1900" b="1" i="1" spc="-55" dirty="0">
                <a:latin typeface="Arial"/>
                <a:cs typeface="Arial"/>
              </a:rPr>
              <a:t>subjects are </a:t>
            </a:r>
            <a:r>
              <a:rPr sz="1900" b="1" i="1" spc="-50" dirty="0">
                <a:latin typeface="Arial"/>
                <a:cs typeface="Arial"/>
              </a:rPr>
              <a:t>input </a:t>
            </a:r>
            <a:r>
              <a:rPr sz="1900" b="1" i="1" spc="-55" dirty="0">
                <a:latin typeface="Arial"/>
                <a:cs typeface="Arial"/>
              </a:rPr>
              <a:t>through</a:t>
            </a:r>
            <a:r>
              <a:rPr sz="1900" b="1" i="1" spc="290" dirty="0">
                <a:latin typeface="Arial"/>
                <a:cs typeface="Arial"/>
              </a:rPr>
              <a:t> </a:t>
            </a:r>
            <a:r>
              <a:rPr sz="1900" b="1" i="1" spc="-50" dirty="0">
                <a:latin typeface="Arial"/>
                <a:cs typeface="Arial"/>
              </a:rPr>
              <a:t>the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1900" b="1" i="1" spc="-60" dirty="0">
                <a:latin typeface="Arial"/>
                <a:cs typeface="Arial"/>
              </a:rPr>
              <a:t>keyboard</a:t>
            </a:r>
            <a:endParaRPr sz="1900">
              <a:latin typeface="Arial"/>
              <a:cs typeface="Arial"/>
            </a:endParaRPr>
          </a:p>
          <a:p>
            <a:pPr marL="12700" marR="2520950">
              <a:lnSpc>
                <a:spcPct val="94800"/>
              </a:lnSpc>
              <a:spcBef>
                <a:spcPts val="55"/>
              </a:spcBef>
            </a:pPr>
            <a:r>
              <a:rPr sz="1900" b="1" i="1" spc="-60" dirty="0">
                <a:latin typeface="Arial"/>
                <a:cs typeface="Arial"/>
              </a:rPr>
              <a:t>The </a:t>
            </a:r>
            <a:r>
              <a:rPr sz="1900" b="1" i="1" spc="-55" dirty="0">
                <a:latin typeface="Arial"/>
                <a:cs typeface="Arial"/>
              </a:rPr>
              <a:t>student gets </a:t>
            </a:r>
            <a:r>
              <a:rPr sz="1900" b="1" i="1" spc="-60" dirty="0">
                <a:latin typeface="Arial"/>
                <a:cs typeface="Arial"/>
              </a:rPr>
              <a:t>a </a:t>
            </a:r>
            <a:r>
              <a:rPr sz="1900" b="1" i="1" spc="-55" dirty="0">
                <a:latin typeface="Arial"/>
                <a:cs typeface="Arial"/>
              </a:rPr>
              <a:t>division </a:t>
            </a:r>
            <a:r>
              <a:rPr sz="1900" b="1" i="1" spc="-60" dirty="0">
                <a:latin typeface="Arial"/>
                <a:cs typeface="Arial"/>
              </a:rPr>
              <a:t>as </a:t>
            </a:r>
            <a:r>
              <a:rPr sz="1900" b="1" i="1" spc="-55" dirty="0">
                <a:latin typeface="Arial"/>
                <a:cs typeface="Arial"/>
              </a:rPr>
              <a:t>per </a:t>
            </a:r>
            <a:r>
              <a:rPr sz="1900" b="1" i="1" spc="-50" dirty="0">
                <a:latin typeface="Arial"/>
                <a:cs typeface="Arial"/>
              </a:rPr>
              <a:t>the following rules:  </a:t>
            </a:r>
            <a:r>
              <a:rPr sz="1900" b="1" i="1" spc="-60" dirty="0">
                <a:latin typeface="Arial"/>
                <a:cs typeface="Arial"/>
              </a:rPr>
              <a:t>Percentage </a:t>
            </a:r>
            <a:r>
              <a:rPr sz="1900" b="1" i="1" spc="-70" dirty="0">
                <a:latin typeface="Arial"/>
                <a:cs typeface="Arial"/>
              </a:rPr>
              <a:t>above </a:t>
            </a:r>
            <a:r>
              <a:rPr sz="1900" b="1" i="1" spc="-50" dirty="0">
                <a:latin typeface="Arial"/>
                <a:cs typeface="Arial"/>
              </a:rPr>
              <a:t>or </a:t>
            </a:r>
            <a:r>
              <a:rPr sz="1900" b="1" i="1" spc="-55" dirty="0">
                <a:latin typeface="Arial"/>
                <a:cs typeface="Arial"/>
              </a:rPr>
              <a:t>equal </a:t>
            </a:r>
            <a:r>
              <a:rPr sz="1900" b="1" i="1" spc="-50" dirty="0">
                <a:latin typeface="Arial"/>
                <a:cs typeface="Arial"/>
              </a:rPr>
              <a:t>to </a:t>
            </a:r>
            <a:r>
              <a:rPr sz="1900" b="1" i="1" spc="-60" dirty="0">
                <a:latin typeface="Arial"/>
                <a:cs typeface="Arial"/>
              </a:rPr>
              <a:t>60 </a:t>
            </a:r>
            <a:r>
              <a:rPr sz="1900" b="1" i="1" spc="-35" dirty="0">
                <a:latin typeface="Arial"/>
                <a:cs typeface="Arial"/>
              </a:rPr>
              <a:t>- </a:t>
            </a:r>
            <a:r>
              <a:rPr sz="1900" b="1" i="1" spc="-45" dirty="0">
                <a:latin typeface="Arial"/>
                <a:cs typeface="Arial"/>
              </a:rPr>
              <a:t>First </a:t>
            </a:r>
            <a:r>
              <a:rPr sz="1900" b="1" i="1" spc="-55" dirty="0">
                <a:latin typeface="Arial"/>
                <a:cs typeface="Arial"/>
              </a:rPr>
              <a:t>division  </a:t>
            </a:r>
            <a:r>
              <a:rPr sz="1900" b="1" i="1" spc="-60" dirty="0">
                <a:latin typeface="Arial"/>
                <a:cs typeface="Arial"/>
              </a:rPr>
              <a:t>Percentage </a:t>
            </a:r>
            <a:r>
              <a:rPr sz="1900" b="1" i="1" spc="-55" dirty="0">
                <a:latin typeface="Arial"/>
                <a:cs typeface="Arial"/>
              </a:rPr>
              <a:t>between </a:t>
            </a:r>
            <a:r>
              <a:rPr sz="1900" b="1" i="1" spc="-60" dirty="0">
                <a:latin typeface="Arial"/>
                <a:cs typeface="Arial"/>
              </a:rPr>
              <a:t>50 and 59 </a:t>
            </a:r>
            <a:r>
              <a:rPr sz="1900" b="1" i="1" spc="-35" dirty="0">
                <a:latin typeface="Arial"/>
                <a:cs typeface="Arial"/>
              </a:rPr>
              <a:t>- </a:t>
            </a:r>
            <a:r>
              <a:rPr sz="1900" b="1" i="1" spc="-65" dirty="0">
                <a:latin typeface="Arial"/>
                <a:cs typeface="Arial"/>
              </a:rPr>
              <a:t>Second </a:t>
            </a:r>
            <a:r>
              <a:rPr sz="1900" b="1" i="1" spc="-55" dirty="0">
                <a:latin typeface="Arial"/>
                <a:cs typeface="Arial"/>
              </a:rPr>
              <a:t>division  </a:t>
            </a:r>
            <a:r>
              <a:rPr sz="1900" b="1" i="1" spc="-60" dirty="0">
                <a:latin typeface="Arial"/>
                <a:cs typeface="Arial"/>
              </a:rPr>
              <a:t>Percentage </a:t>
            </a:r>
            <a:r>
              <a:rPr sz="1900" b="1" i="1" spc="-55" dirty="0">
                <a:latin typeface="Arial"/>
                <a:cs typeface="Arial"/>
              </a:rPr>
              <a:t>between </a:t>
            </a:r>
            <a:r>
              <a:rPr sz="1900" b="1" i="1" spc="-60" dirty="0">
                <a:latin typeface="Arial"/>
                <a:cs typeface="Arial"/>
              </a:rPr>
              <a:t>40 </a:t>
            </a:r>
            <a:r>
              <a:rPr sz="1900" b="1" i="1" spc="-65" dirty="0">
                <a:latin typeface="Arial"/>
                <a:cs typeface="Arial"/>
              </a:rPr>
              <a:t>and </a:t>
            </a:r>
            <a:r>
              <a:rPr sz="1900" b="1" i="1" spc="-60" dirty="0">
                <a:latin typeface="Arial"/>
                <a:cs typeface="Arial"/>
              </a:rPr>
              <a:t>49 </a:t>
            </a:r>
            <a:r>
              <a:rPr sz="1900" b="1" i="1" spc="-35" dirty="0">
                <a:latin typeface="Arial"/>
                <a:cs typeface="Arial"/>
              </a:rPr>
              <a:t>- </a:t>
            </a:r>
            <a:r>
              <a:rPr sz="1900" b="1" i="1" spc="-50" dirty="0">
                <a:latin typeface="Arial"/>
                <a:cs typeface="Arial"/>
              </a:rPr>
              <a:t>Third </a:t>
            </a:r>
            <a:r>
              <a:rPr sz="1900" b="1" i="1" spc="-55" dirty="0">
                <a:latin typeface="Arial"/>
                <a:cs typeface="Arial"/>
              </a:rPr>
              <a:t>division  </a:t>
            </a:r>
            <a:r>
              <a:rPr sz="1900" b="1" i="1" spc="-60" dirty="0">
                <a:latin typeface="Arial"/>
                <a:cs typeface="Arial"/>
              </a:rPr>
              <a:t>Percentage </a:t>
            </a:r>
            <a:r>
              <a:rPr sz="1900" b="1" i="1" spc="-55" dirty="0">
                <a:latin typeface="Arial"/>
                <a:cs typeface="Arial"/>
              </a:rPr>
              <a:t>less than </a:t>
            </a:r>
            <a:r>
              <a:rPr sz="1900" b="1" i="1" spc="-60" dirty="0">
                <a:latin typeface="Arial"/>
                <a:cs typeface="Arial"/>
              </a:rPr>
              <a:t>40 –</a:t>
            </a:r>
            <a:r>
              <a:rPr sz="1900" b="1" i="1" spc="95" dirty="0">
                <a:latin typeface="Arial"/>
                <a:cs typeface="Arial"/>
              </a:rPr>
              <a:t> </a:t>
            </a:r>
            <a:r>
              <a:rPr sz="1900" b="1" i="1" spc="-40" dirty="0">
                <a:latin typeface="Arial"/>
                <a:cs typeface="Arial"/>
              </a:rPr>
              <a:t>Fail.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900" b="1" i="1" spc="-60" dirty="0">
                <a:latin typeface="Arial"/>
                <a:cs typeface="Arial"/>
              </a:rPr>
              <a:t>Write a program </a:t>
            </a:r>
            <a:r>
              <a:rPr sz="1900" b="1" i="1" spc="-50" dirty="0">
                <a:latin typeface="Arial"/>
                <a:cs typeface="Arial"/>
              </a:rPr>
              <a:t>to calculate the </a:t>
            </a:r>
            <a:r>
              <a:rPr sz="1900" b="1" i="1" spc="-55" dirty="0">
                <a:latin typeface="Arial"/>
                <a:cs typeface="Arial"/>
              </a:rPr>
              <a:t>division obtained </a:t>
            </a:r>
            <a:r>
              <a:rPr sz="1900" b="1" i="1" spc="-60" dirty="0">
                <a:latin typeface="Arial"/>
                <a:cs typeface="Arial"/>
              </a:rPr>
              <a:t>by </a:t>
            </a:r>
            <a:r>
              <a:rPr sz="1900" b="1" i="1" spc="-50" dirty="0">
                <a:latin typeface="Arial"/>
                <a:cs typeface="Arial"/>
              </a:rPr>
              <a:t>the</a:t>
            </a:r>
            <a:r>
              <a:rPr sz="1900" b="1" i="1" spc="200" dirty="0">
                <a:latin typeface="Arial"/>
                <a:cs typeface="Arial"/>
              </a:rPr>
              <a:t> </a:t>
            </a:r>
            <a:r>
              <a:rPr sz="1900" b="1" i="1" spc="-50" dirty="0">
                <a:latin typeface="Arial"/>
                <a:cs typeface="Arial"/>
              </a:rPr>
              <a:t>student.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590" y="4532331"/>
            <a:ext cx="2945765" cy="113538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39065" marR="5080" indent="-127000">
              <a:lnSpc>
                <a:spcPts val="2160"/>
              </a:lnSpc>
              <a:spcBef>
                <a:spcPts val="270"/>
              </a:spcBef>
            </a:pPr>
            <a:r>
              <a:rPr sz="1900" b="1" i="1" spc="-65" dirty="0">
                <a:solidFill>
                  <a:srgbClr val="FF0000"/>
                </a:solidFill>
                <a:latin typeface="Arial"/>
                <a:cs typeface="Arial"/>
              </a:rPr>
              <a:t>Example </a:t>
            </a:r>
            <a:r>
              <a:rPr sz="1900" b="1" i="1" spc="-50" dirty="0">
                <a:solidFill>
                  <a:srgbClr val="FF0000"/>
                </a:solidFill>
                <a:latin typeface="Arial"/>
                <a:cs typeface="Arial"/>
              </a:rPr>
              <a:t>(output </a:t>
            </a:r>
            <a:r>
              <a:rPr sz="1900" b="1" i="1" spc="-55" dirty="0">
                <a:solidFill>
                  <a:srgbClr val="FF0000"/>
                </a:solidFill>
                <a:latin typeface="Arial"/>
                <a:cs typeface="Arial"/>
              </a:rPr>
              <a:t>screen)  </a:t>
            </a:r>
            <a:r>
              <a:rPr sz="1800" spc="-5" dirty="0">
                <a:latin typeface="Arial"/>
                <a:cs typeface="Arial"/>
              </a:rPr>
              <a:t>Enter </a:t>
            </a:r>
            <a:r>
              <a:rPr sz="1800" dirty="0">
                <a:latin typeface="Arial"/>
                <a:cs typeface="Arial"/>
              </a:rPr>
              <a:t>marks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five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subjects  34 26 35 35 70</a:t>
            </a:r>
            <a:endParaRPr sz="1800">
              <a:latin typeface="Arial"/>
              <a:cs typeface="Arial"/>
            </a:endParaRPr>
          </a:p>
          <a:p>
            <a:pPr marL="13589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Third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division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2605" y="5301234"/>
            <a:ext cx="2377440" cy="370840"/>
          </a:xfrm>
          <a:prstGeom prst="rect">
            <a:avLst/>
          </a:prstGeom>
          <a:solidFill>
            <a:srgbClr val="333399"/>
          </a:solidFill>
          <a:ln w="25907">
            <a:solidFill>
              <a:srgbClr val="22226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1057" y="603884"/>
            <a:ext cx="25749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Question?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1620011" y="1557527"/>
            <a:ext cx="5765292" cy="3499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7217" y="5238064"/>
            <a:ext cx="8091170" cy="607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“Success is the sum </a:t>
            </a:r>
            <a:r>
              <a:rPr sz="2000" b="1" spc="-5" dirty="0">
                <a:latin typeface="Arial"/>
                <a:cs typeface="Arial"/>
              </a:rPr>
              <a:t>of </a:t>
            </a:r>
            <a:r>
              <a:rPr sz="2000" b="1" dirty="0">
                <a:latin typeface="Arial"/>
                <a:cs typeface="Arial"/>
              </a:rPr>
              <a:t>small efforts, repeated day in and day</a:t>
            </a:r>
            <a:r>
              <a:rPr sz="2000" b="1" spc="-229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out.”</a:t>
            </a:r>
            <a:endParaRPr sz="20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Robert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Collier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341" y="4846602"/>
            <a:ext cx="7035800" cy="82296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500" b="1" i="1" spc="-55" dirty="0">
                <a:solidFill>
                  <a:srgbClr val="FF0000"/>
                </a:solidFill>
                <a:latin typeface="Arial"/>
                <a:cs typeface="Arial"/>
              </a:rPr>
              <a:t>References:</a:t>
            </a:r>
            <a:endParaRPr sz="250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  <a:spcBef>
                <a:spcPts val="340"/>
              </a:spcBef>
              <a:tabLst>
                <a:tab pos="5044440" algn="l"/>
              </a:tabLst>
            </a:pPr>
            <a:r>
              <a:rPr sz="2100" b="1" i="1" spc="-60" dirty="0">
                <a:latin typeface="Arial"/>
                <a:cs typeface="Arial"/>
              </a:rPr>
              <a:t>Problem </a:t>
            </a:r>
            <a:r>
              <a:rPr sz="2100" b="1" i="1" spc="-55" dirty="0">
                <a:latin typeface="Arial"/>
                <a:cs typeface="Arial"/>
              </a:rPr>
              <a:t>Solving </a:t>
            </a:r>
            <a:r>
              <a:rPr sz="2100" b="1" i="1" spc="-70" dirty="0">
                <a:latin typeface="Arial"/>
                <a:cs typeface="Arial"/>
              </a:rPr>
              <a:t>&amp; </a:t>
            </a:r>
            <a:r>
              <a:rPr sz="2100" b="1" i="1" spc="-60" dirty="0">
                <a:latin typeface="Arial"/>
                <a:cs typeface="Arial"/>
              </a:rPr>
              <a:t>Program </a:t>
            </a:r>
            <a:r>
              <a:rPr sz="2100" b="1" i="1" spc="-55" dirty="0">
                <a:latin typeface="Arial"/>
                <a:cs typeface="Arial"/>
              </a:rPr>
              <a:t>Design</a:t>
            </a:r>
            <a:r>
              <a:rPr sz="2100" b="1" i="1" spc="95" dirty="0">
                <a:latin typeface="Arial"/>
                <a:cs typeface="Arial"/>
              </a:rPr>
              <a:t> </a:t>
            </a:r>
            <a:r>
              <a:rPr sz="2100" b="1" i="1" spc="-45" dirty="0">
                <a:latin typeface="Arial"/>
                <a:cs typeface="Arial"/>
              </a:rPr>
              <a:t>in</a:t>
            </a:r>
            <a:r>
              <a:rPr sz="2100" b="1" i="1" spc="-30" dirty="0">
                <a:latin typeface="Arial"/>
                <a:cs typeface="Arial"/>
              </a:rPr>
              <a:t> </a:t>
            </a:r>
            <a:r>
              <a:rPr sz="2100" b="1" i="1" spc="-70" dirty="0">
                <a:latin typeface="Arial"/>
                <a:cs typeface="Arial"/>
              </a:rPr>
              <a:t>C	</a:t>
            </a:r>
            <a:r>
              <a:rPr sz="2100" b="1" i="1" spc="-55" dirty="0">
                <a:latin typeface="Arial"/>
                <a:cs typeface="Arial"/>
              </a:rPr>
              <a:t>(main</a:t>
            </a:r>
            <a:r>
              <a:rPr sz="2100" b="1" i="1" spc="-90" dirty="0">
                <a:latin typeface="Arial"/>
                <a:cs typeface="Arial"/>
              </a:rPr>
              <a:t> </a:t>
            </a:r>
            <a:r>
              <a:rPr sz="2100" b="1" i="1" spc="-50" dirty="0">
                <a:latin typeface="Arial"/>
                <a:cs typeface="Arial"/>
              </a:rPr>
              <a:t>reference)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99004" y="620268"/>
            <a:ext cx="3528060" cy="4177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Wednesday, </a:t>
            </a:r>
            <a:r>
              <a:rPr dirty="0"/>
              <a:t>July </a:t>
            </a:r>
            <a:r>
              <a:rPr spc="-5" dirty="0"/>
              <a:t>11,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8817" y="574040"/>
            <a:ext cx="7449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Relational and equality</a:t>
            </a:r>
            <a:r>
              <a:rPr sz="4000" spc="20" dirty="0"/>
              <a:t> </a:t>
            </a:r>
            <a:r>
              <a:rPr sz="4000" spc="-5" dirty="0"/>
              <a:t>operators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7309104" y="6309359"/>
            <a:ext cx="1835150" cy="548640"/>
            <a:chOff x="7309104" y="6309359"/>
            <a:chExt cx="1835150" cy="548640"/>
          </a:xfrm>
        </p:grpSpPr>
        <p:sp>
          <p:nvSpPr>
            <p:cNvPr id="5" name="object 5"/>
            <p:cNvSpPr/>
            <p:nvPr/>
          </p:nvSpPr>
          <p:spPr>
            <a:xfrm>
              <a:off x="8388096" y="6452615"/>
              <a:ext cx="755903" cy="4053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09104" y="6309359"/>
              <a:ext cx="1589531" cy="548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65200" y="1982851"/>
          <a:ext cx="7345043" cy="33733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5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Operator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Meaning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35" dirty="0">
                          <a:latin typeface="Arial"/>
                          <a:cs typeface="Arial"/>
                        </a:rPr>
                        <a:t>Type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&lt;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less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than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relational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2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greater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than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relational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25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&lt;=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less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than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or equal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relational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&gt;=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greater than or equal</a:t>
                      </a:r>
                      <a:r>
                        <a:rPr sz="24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relational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29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==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equal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equality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!=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not equal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 to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equality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Wednesday, </a:t>
            </a:r>
            <a:r>
              <a:rPr dirty="0"/>
              <a:t>July </a:t>
            </a:r>
            <a:r>
              <a:rPr spc="-5" dirty="0"/>
              <a:t>11,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7603" y="574040"/>
            <a:ext cx="4032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Logical</a:t>
            </a:r>
            <a:r>
              <a:rPr sz="4000" spc="-45" dirty="0"/>
              <a:t> </a:t>
            </a:r>
            <a:r>
              <a:rPr sz="4000" spc="-5" dirty="0"/>
              <a:t>Operators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78739" y="1867661"/>
            <a:ext cx="5452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Three </a:t>
            </a:r>
            <a:r>
              <a:rPr sz="2800" dirty="0">
                <a:latin typeface="Arial"/>
                <a:cs typeface="Arial"/>
              </a:rPr>
              <a:t>types </a:t>
            </a:r>
            <a:r>
              <a:rPr sz="2800" spc="-5" dirty="0">
                <a:latin typeface="Arial"/>
                <a:cs typeface="Arial"/>
              </a:rPr>
              <a:t>of logical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operators: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309104" y="6309359"/>
            <a:ext cx="1835150" cy="548640"/>
            <a:chOff x="7309104" y="6309359"/>
            <a:chExt cx="1835150" cy="548640"/>
          </a:xfrm>
        </p:grpSpPr>
        <p:sp>
          <p:nvSpPr>
            <p:cNvPr id="6" name="object 6"/>
            <p:cNvSpPr/>
            <p:nvPr/>
          </p:nvSpPr>
          <p:spPr>
            <a:xfrm>
              <a:off x="8388096" y="6452615"/>
              <a:ext cx="755903" cy="4053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09104" y="6309359"/>
              <a:ext cx="1589531" cy="548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87576" y="2803525"/>
          <a:ext cx="5469890" cy="1914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Operator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Meaning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&amp;&amp;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and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29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1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||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or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25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!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not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Wednesday, </a:t>
            </a:r>
            <a:r>
              <a:rPr dirty="0"/>
              <a:t>July </a:t>
            </a:r>
            <a:r>
              <a:rPr spc="-5" dirty="0"/>
              <a:t>11,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3930" y="429513"/>
            <a:ext cx="4880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Operator</a:t>
            </a:r>
            <a:r>
              <a:rPr sz="4000" spc="-30" dirty="0"/>
              <a:t> </a:t>
            </a:r>
            <a:r>
              <a:rPr sz="4000" spc="-5" dirty="0"/>
              <a:t>Precedence</a:t>
            </a:r>
            <a:endParaRPr sz="40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1000" y="1182687"/>
          <a:ext cx="8354059" cy="5181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Operator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Precedence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function</a:t>
                      </a:r>
                      <a:r>
                        <a:rPr sz="2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calls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highest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!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+ - &amp; (unary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 operators)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623570" algn="l"/>
                        </a:tabLst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2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/	%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+ -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496570" algn="l"/>
                          <a:tab pos="1108710" algn="l"/>
                          <a:tab pos="1721485" algn="l"/>
                        </a:tabLst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&lt;	&lt;=	&gt;=	&gt;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802005" algn="l"/>
                        </a:tabLst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==	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!=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15" dirty="0">
                          <a:latin typeface="Arial"/>
                          <a:cs typeface="Arial"/>
                        </a:rPr>
                        <a:t>&amp;&amp;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spc="-15" dirty="0">
                          <a:latin typeface="Arial"/>
                          <a:cs typeface="Arial"/>
                        </a:rPr>
                        <a:t>||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=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lowest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7005828" y="2350007"/>
            <a:ext cx="173990" cy="3385185"/>
          </a:xfrm>
          <a:custGeom>
            <a:avLst/>
            <a:gdLst/>
            <a:ahLst/>
            <a:cxnLst/>
            <a:rect l="l" t="t" r="r" b="b"/>
            <a:pathLst>
              <a:path w="173990" h="3385185">
                <a:moveTo>
                  <a:pt x="57912" y="3211068"/>
                </a:moveTo>
                <a:lnTo>
                  <a:pt x="0" y="3211068"/>
                </a:lnTo>
                <a:lnTo>
                  <a:pt x="86868" y="3384804"/>
                </a:lnTo>
                <a:lnTo>
                  <a:pt x="159258" y="3240023"/>
                </a:lnTo>
                <a:lnTo>
                  <a:pt x="57912" y="3240023"/>
                </a:lnTo>
                <a:lnTo>
                  <a:pt x="57912" y="3211068"/>
                </a:lnTo>
                <a:close/>
              </a:path>
              <a:path w="173990" h="3385185">
                <a:moveTo>
                  <a:pt x="115824" y="0"/>
                </a:moveTo>
                <a:lnTo>
                  <a:pt x="57912" y="0"/>
                </a:lnTo>
                <a:lnTo>
                  <a:pt x="57912" y="3240023"/>
                </a:lnTo>
                <a:lnTo>
                  <a:pt x="115824" y="3240023"/>
                </a:lnTo>
                <a:lnTo>
                  <a:pt x="115824" y="0"/>
                </a:lnTo>
                <a:close/>
              </a:path>
              <a:path w="173990" h="3385185">
                <a:moveTo>
                  <a:pt x="173736" y="3211068"/>
                </a:moveTo>
                <a:lnTo>
                  <a:pt x="115824" y="3211068"/>
                </a:lnTo>
                <a:lnTo>
                  <a:pt x="115824" y="3240023"/>
                </a:lnTo>
                <a:lnTo>
                  <a:pt x="159258" y="3240023"/>
                </a:lnTo>
                <a:lnTo>
                  <a:pt x="173736" y="321106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Wednesday, </a:t>
            </a:r>
            <a:r>
              <a:rPr dirty="0"/>
              <a:t>July </a:t>
            </a:r>
            <a:r>
              <a:rPr spc="-5" dirty="0"/>
              <a:t>11,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7975" marR="3278504" indent="42545">
              <a:lnSpc>
                <a:spcPct val="122900"/>
              </a:lnSpc>
              <a:spcBef>
                <a:spcPts val="95"/>
              </a:spcBef>
            </a:pPr>
            <a:r>
              <a:rPr spc="-5" dirty="0"/>
              <a:t>double </a:t>
            </a:r>
            <a:r>
              <a:rPr spc="-5" dirty="0">
                <a:solidFill>
                  <a:srgbClr val="FF0000"/>
                </a:solidFill>
              </a:rPr>
              <a:t>x=3.0 </a:t>
            </a:r>
            <a:r>
              <a:rPr spc="-5" dirty="0"/>
              <a:t>, y=</a:t>
            </a:r>
            <a:r>
              <a:rPr spc="-5" dirty="0">
                <a:solidFill>
                  <a:srgbClr val="FF0000"/>
                </a:solidFill>
              </a:rPr>
              <a:t>4.0</a:t>
            </a:r>
            <a:r>
              <a:rPr spc="-5" dirty="0"/>
              <a:t>, </a:t>
            </a:r>
            <a:r>
              <a:rPr dirty="0"/>
              <a:t>z=</a:t>
            </a:r>
            <a:r>
              <a:rPr dirty="0">
                <a:solidFill>
                  <a:srgbClr val="FF0000"/>
                </a:solidFill>
              </a:rPr>
              <a:t>2.0</a:t>
            </a:r>
            <a:r>
              <a:rPr dirty="0"/>
              <a:t>;  </a:t>
            </a:r>
            <a:r>
              <a:rPr spc="-5" dirty="0"/>
              <a:t>int</a:t>
            </a:r>
            <a:r>
              <a:rPr spc="-10" dirty="0"/>
              <a:t> </a:t>
            </a:r>
            <a:r>
              <a:rPr dirty="0"/>
              <a:t>flag=</a:t>
            </a:r>
            <a:r>
              <a:rPr dirty="0">
                <a:solidFill>
                  <a:srgbClr val="FF0000"/>
                </a:solidFill>
              </a:rPr>
              <a:t>0</a:t>
            </a:r>
            <a:r>
              <a:rPr dirty="0"/>
              <a:t>;</a:t>
            </a: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/>
              <a:t>What </a:t>
            </a:r>
            <a:r>
              <a:rPr sz="2400" spc="-10" dirty="0"/>
              <a:t>is </a:t>
            </a:r>
            <a:r>
              <a:rPr sz="2400" dirty="0"/>
              <a:t>the </a:t>
            </a:r>
            <a:r>
              <a:rPr sz="2400" spc="-5" dirty="0"/>
              <a:t>value </a:t>
            </a:r>
            <a:r>
              <a:rPr sz="2400" dirty="0"/>
              <a:t>after </a:t>
            </a:r>
            <a:r>
              <a:rPr sz="2400" spc="-5" dirty="0"/>
              <a:t>applying </a:t>
            </a:r>
            <a:r>
              <a:rPr sz="2400" dirty="0"/>
              <a:t>the </a:t>
            </a:r>
            <a:r>
              <a:rPr sz="2400" spc="-5" dirty="0"/>
              <a:t>following</a:t>
            </a:r>
            <a:r>
              <a:rPr sz="2400" spc="65" dirty="0"/>
              <a:t> </a:t>
            </a:r>
            <a:r>
              <a:rPr sz="2400" spc="-5" dirty="0"/>
              <a:t>expression: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47191" y="3308473"/>
            <a:ext cx="3169285" cy="178117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dirty="0">
                <a:latin typeface="Arial"/>
                <a:cs typeface="Arial"/>
              </a:rPr>
              <a:t>!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flag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x + y / z &lt;=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3.5</a:t>
            </a:r>
            <a:endParaRPr sz="240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! </a:t>
            </a:r>
            <a:r>
              <a:rPr sz="2400" spc="-5" dirty="0">
                <a:latin typeface="Arial"/>
                <a:cs typeface="Arial"/>
              </a:rPr>
              <a:t>flag </a:t>
            </a:r>
            <a:r>
              <a:rPr sz="2400" spc="-10" dirty="0">
                <a:latin typeface="Arial"/>
                <a:cs typeface="Arial"/>
              </a:rPr>
              <a:t>|| </a:t>
            </a:r>
            <a:r>
              <a:rPr sz="2400" dirty="0">
                <a:latin typeface="Arial"/>
                <a:cs typeface="Arial"/>
              </a:rPr>
              <a:t>(y + z &gt;= x - z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!(flag </a:t>
            </a:r>
            <a:r>
              <a:rPr sz="2400" spc="-10" dirty="0">
                <a:latin typeface="Arial"/>
                <a:cs typeface="Arial"/>
              </a:rPr>
              <a:t>|| </a:t>
            </a:r>
            <a:r>
              <a:rPr sz="2400" dirty="0">
                <a:latin typeface="Arial"/>
                <a:cs typeface="Arial"/>
              </a:rPr>
              <a:t>(y + z &gt;= x - z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0103" y="3308473"/>
            <a:ext cx="3308985" cy="178117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670"/>
              </a:spcBef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!0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is 1</a:t>
            </a:r>
            <a:r>
              <a:rPr sz="24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(true)</a:t>
            </a:r>
            <a:endParaRPr sz="2400">
              <a:latin typeface="Arial"/>
              <a:cs typeface="Arial"/>
            </a:endParaRPr>
          </a:p>
          <a:p>
            <a:pPr marL="52069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5.0 &lt;= 3.5 is 0</a:t>
            </a:r>
            <a:r>
              <a:rPr sz="24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(false)</a:t>
            </a:r>
            <a:endParaRPr sz="24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||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 is 1</a:t>
            </a:r>
            <a:r>
              <a:rPr sz="2400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(true)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!(0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||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1)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4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(false)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76980" y="574040"/>
            <a:ext cx="19996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Example</a:t>
            </a:r>
            <a:endParaRPr sz="40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Wednesday, </a:t>
            </a:r>
            <a:r>
              <a:rPr dirty="0"/>
              <a:t>July </a:t>
            </a:r>
            <a:r>
              <a:rPr spc="-5" dirty="0"/>
              <a:t>11,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9817" y="1366850"/>
            <a:ext cx="50082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94125" algn="l"/>
                <a:tab pos="4318000" algn="l"/>
              </a:tabLst>
            </a:pPr>
            <a:r>
              <a:rPr sz="2400" spc="-5" dirty="0">
                <a:latin typeface="Arial"/>
                <a:cs typeface="Arial"/>
              </a:rPr>
              <a:t>Evaluation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!flag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II (y</a:t>
            </a:r>
            <a:r>
              <a:rPr sz="2400" spc="2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+</a:t>
            </a:r>
            <a:r>
              <a:rPr sz="2400" spc="-1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z	&gt;=	x -</a:t>
            </a:r>
            <a:r>
              <a:rPr sz="2400" spc="-10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z)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4611" y="1773935"/>
            <a:ext cx="8819515" cy="5084445"/>
            <a:chOff x="324611" y="1773935"/>
            <a:chExt cx="8819515" cy="5084445"/>
          </a:xfrm>
        </p:grpSpPr>
        <p:sp>
          <p:nvSpPr>
            <p:cNvPr id="4" name="object 4"/>
            <p:cNvSpPr/>
            <p:nvPr/>
          </p:nvSpPr>
          <p:spPr>
            <a:xfrm>
              <a:off x="8388095" y="6452615"/>
              <a:ext cx="755903" cy="4053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9104" y="6309359"/>
              <a:ext cx="1589531" cy="548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4611" y="1773935"/>
              <a:ext cx="8424672" cy="45506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76980" y="574040"/>
            <a:ext cx="19996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Arial"/>
                <a:cs typeface="Arial"/>
              </a:rPr>
              <a:t>Example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1690</Words>
  <Application>Microsoft Office PowerPoint</Application>
  <PresentationFormat>On-screen Show (4:3)</PresentationFormat>
  <Paragraphs>331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Comic Sans MS</vt:lpstr>
      <vt:lpstr>Lucida Console</vt:lpstr>
      <vt:lpstr>Times New Roman</vt:lpstr>
      <vt:lpstr>Wingdings</vt:lpstr>
      <vt:lpstr>Office Theme</vt:lpstr>
      <vt:lpstr>Selection Structures:  if and switch Statements</vt:lpstr>
      <vt:lpstr>Control Structure</vt:lpstr>
      <vt:lpstr>Control Structure</vt:lpstr>
      <vt:lpstr>Relational and equality operators</vt:lpstr>
      <vt:lpstr>Relational and equality operators</vt:lpstr>
      <vt:lpstr>Logical Operators</vt:lpstr>
      <vt:lpstr>Operator Precedence</vt:lpstr>
      <vt:lpstr>Example</vt:lpstr>
      <vt:lpstr>PowerPoint Presentation</vt:lpstr>
      <vt:lpstr>Example: How to convert an English condition  into a logical expression</vt:lpstr>
      <vt:lpstr>Example: Comparing Characters</vt:lpstr>
      <vt:lpstr>Logical Assignment</vt:lpstr>
      <vt:lpstr>If Statement</vt:lpstr>
      <vt:lpstr>if Statements with Compound  Statements</vt:lpstr>
      <vt:lpstr>Examples</vt:lpstr>
      <vt:lpstr>Examples</vt:lpstr>
      <vt:lpstr>Switch X and Y example</vt:lpstr>
      <vt:lpstr>Multiple-Alternative Decisions</vt:lpstr>
      <vt:lpstr>Example (if-else)</vt:lpstr>
      <vt:lpstr>Example</vt:lpstr>
      <vt:lpstr>Example ( if, if-else)</vt:lpstr>
      <vt:lpstr>Let us review the concepts:</vt:lpstr>
      <vt:lpstr>Extra Exercises</vt:lpstr>
      <vt:lpstr>The switch Statement</vt:lpstr>
      <vt:lpstr>The switch Statement</vt:lpstr>
      <vt:lpstr>Multiple Selection with if</vt:lpstr>
      <vt:lpstr>Multiple Selection with if-else</vt:lpstr>
      <vt:lpstr>The switch Multiple-Selection Structure</vt:lpstr>
      <vt:lpstr>switch Statement Details</vt:lpstr>
      <vt:lpstr>The switch Multiple-Selection Structure</vt:lpstr>
      <vt:lpstr>PowerPoint Presentation</vt:lpstr>
      <vt:lpstr>Common Programming Errors</vt:lpstr>
      <vt:lpstr>Common Programming Errors</vt:lpstr>
      <vt:lpstr>Example (Creating Menus)</vt:lpstr>
      <vt:lpstr>Example (More Practice)</vt:lpstr>
      <vt:lpstr>Example (More Practice)</vt:lpstr>
      <vt:lpstr>Example (More Practice)</vt:lpstr>
      <vt:lpstr>Example (More Practice)</vt:lpstr>
      <vt:lpstr>Extra Exercises</vt:lpstr>
      <vt:lpstr>Extra Exercises</vt:lpstr>
      <vt:lpstr>Extra Exercises</vt:lpstr>
      <vt:lpstr>Question?</vt:lpstr>
      <vt:lpstr>References: Problem Solving &amp; Program Design in C (main reference)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hafez ali</cp:lastModifiedBy>
  <cp:revision>3</cp:revision>
  <dcterms:created xsi:type="dcterms:W3CDTF">2020-11-01T18:42:31Z</dcterms:created>
  <dcterms:modified xsi:type="dcterms:W3CDTF">2021-03-22T20:13:16Z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2020-11-01T00:00:00Z</vt:filetime>
  </property>
</Properties>
</file>