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2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Saturday, </a:t>
            </a:r>
            <a:r>
              <a:rPr dirty="0"/>
              <a:t>July </a:t>
            </a:r>
            <a:r>
              <a:rPr spc="-5" dirty="0"/>
              <a:t>28,</a:t>
            </a:r>
            <a:r>
              <a:rPr spc="-60" dirty="0"/>
              <a:t> </a:t>
            </a:r>
            <a:r>
              <a:rPr spc="-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Saturday, </a:t>
            </a:r>
            <a:r>
              <a:rPr dirty="0"/>
              <a:t>July </a:t>
            </a:r>
            <a:r>
              <a:rPr spc="-5" dirty="0"/>
              <a:t>28,</a:t>
            </a:r>
            <a:r>
              <a:rPr spc="-60" dirty="0"/>
              <a:t> </a:t>
            </a:r>
            <a:r>
              <a:rPr spc="-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Saturday, </a:t>
            </a:r>
            <a:r>
              <a:rPr dirty="0"/>
              <a:t>July </a:t>
            </a:r>
            <a:r>
              <a:rPr spc="-5" dirty="0"/>
              <a:t>28,</a:t>
            </a:r>
            <a:r>
              <a:rPr spc="-60" dirty="0"/>
              <a:t> </a:t>
            </a:r>
            <a:r>
              <a:rPr spc="-5" dirty="0"/>
              <a:t>2018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Saturday, </a:t>
            </a:r>
            <a:r>
              <a:rPr dirty="0"/>
              <a:t>July </a:t>
            </a:r>
            <a:r>
              <a:rPr spc="-5" dirty="0"/>
              <a:t>28,</a:t>
            </a:r>
            <a:r>
              <a:rPr spc="-60" dirty="0"/>
              <a:t> </a:t>
            </a:r>
            <a:r>
              <a:rPr spc="-5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Saturday, </a:t>
            </a:r>
            <a:r>
              <a:rPr dirty="0"/>
              <a:t>July </a:t>
            </a:r>
            <a:r>
              <a:rPr spc="-5" dirty="0"/>
              <a:t>28,</a:t>
            </a:r>
            <a:r>
              <a:rPr spc="-60" dirty="0"/>
              <a:t> </a:t>
            </a:r>
            <a:r>
              <a:rPr spc="-5" dirty="0"/>
              <a:t>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8096" y="6452615"/>
            <a:ext cx="755903" cy="4053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309104" y="6309359"/>
            <a:ext cx="1589531" cy="5486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0945" y="496900"/>
            <a:ext cx="418210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9868" y="1269824"/>
            <a:ext cx="7684262" cy="4420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03675" y="6498564"/>
            <a:ext cx="1486535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8739" y="6531530"/>
            <a:ext cx="1560830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Saturday, </a:t>
            </a:r>
            <a:r>
              <a:rPr dirty="0"/>
              <a:t>July </a:t>
            </a:r>
            <a:r>
              <a:rPr spc="-5" dirty="0"/>
              <a:t>28,</a:t>
            </a:r>
            <a:r>
              <a:rPr spc="-60" dirty="0"/>
              <a:t> </a:t>
            </a:r>
            <a:r>
              <a:rPr spc="-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8227" y="2483612"/>
            <a:ext cx="195198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FF0000"/>
                </a:solidFill>
                <a:latin typeface="Arial"/>
                <a:cs typeface="Arial"/>
              </a:rPr>
              <a:t>Strings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5845" y="4739004"/>
            <a:ext cx="3362960" cy="79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5380" marR="5080" indent="-1123315">
              <a:lnSpc>
                <a:spcPct val="1501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Computer Science Department  Comp </a:t>
            </a:r>
            <a:r>
              <a:rPr sz="1800" b="1" spc="-1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1800" b="1" spc="-10" dirty="0" smtClean="0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07664" y="836675"/>
            <a:ext cx="2749295" cy="937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9969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Strings</a:t>
            </a:r>
            <a:r>
              <a:rPr spc="-4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975"/>
              </a:spcBef>
            </a:pPr>
            <a:r>
              <a:rPr dirty="0"/>
              <a:t>include </a:t>
            </a:r>
            <a:r>
              <a:rPr dirty="0">
                <a:solidFill>
                  <a:srgbClr val="FF0000"/>
                </a:solidFill>
              </a:rPr>
              <a:t>string.h </a:t>
            </a:r>
            <a:r>
              <a:rPr dirty="0"/>
              <a:t>library header file </a:t>
            </a:r>
            <a:r>
              <a:rPr spc="-5" dirty="0"/>
              <a:t>in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program</a:t>
            </a:r>
          </a:p>
          <a:p>
            <a:pPr marL="332740" marR="2603500" indent="-215900">
              <a:lnSpc>
                <a:spcPct val="131400"/>
              </a:lnSpc>
              <a:spcBef>
                <a:spcPts val="530"/>
              </a:spcBef>
              <a:buFont typeface="Arial"/>
              <a:buChar char="•"/>
              <a:tabLst>
                <a:tab pos="323215" algn="l"/>
              </a:tabLst>
            </a:pPr>
            <a:r>
              <a:rPr sz="1800" b="1" dirty="0">
                <a:latin typeface="Arial"/>
                <a:cs typeface="Arial"/>
              </a:rPr>
              <a:t>Length </a:t>
            </a:r>
            <a:r>
              <a:rPr sz="1800" b="1" spc="-5" dirty="0">
                <a:latin typeface="Arial"/>
                <a:cs typeface="Arial"/>
              </a:rPr>
              <a:t>(number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characters </a:t>
            </a:r>
            <a:r>
              <a:rPr sz="1800" b="1" dirty="0">
                <a:latin typeface="Arial"/>
                <a:cs typeface="Arial"/>
              </a:rPr>
              <a:t>in </a:t>
            </a:r>
            <a:r>
              <a:rPr sz="1800" b="1" spc="-5" dirty="0">
                <a:latin typeface="Arial"/>
                <a:cs typeface="Arial"/>
              </a:rPr>
              <a:t>the </a:t>
            </a:r>
            <a:r>
              <a:rPr sz="1800" b="1" dirty="0">
                <a:latin typeface="Arial"/>
                <a:cs typeface="Arial"/>
              </a:rPr>
              <a:t>string).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strlen()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6116" y="2808554"/>
            <a:ext cx="2430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Syntax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n=strlen(string);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95644" y="4719828"/>
            <a:ext cx="1990725" cy="718185"/>
            <a:chOff x="6295644" y="4719828"/>
            <a:chExt cx="1990725" cy="718185"/>
          </a:xfrm>
        </p:grpSpPr>
        <p:sp>
          <p:nvSpPr>
            <p:cNvPr id="6" name="object 6"/>
            <p:cNvSpPr/>
            <p:nvPr/>
          </p:nvSpPr>
          <p:spPr>
            <a:xfrm>
              <a:off x="6300216" y="4724400"/>
              <a:ext cx="1981200" cy="708660"/>
            </a:xfrm>
            <a:custGeom>
              <a:avLst/>
              <a:gdLst/>
              <a:ahLst/>
              <a:cxnLst/>
              <a:rect l="l" t="t" r="r" b="b"/>
              <a:pathLst>
                <a:path w="1981200" h="708660">
                  <a:moveTo>
                    <a:pt x="1981199" y="0"/>
                  </a:moveTo>
                  <a:lnTo>
                    <a:pt x="0" y="0"/>
                  </a:lnTo>
                  <a:lnTo>
                    <a:pt x="0" y="708660"/>
                  </a:lnTo>
                  <a:lnTo>
                    <a:pt x="1981199" y="708660"/>
                  </a:lnTo>
                  <a:lnTo>
                    <a:pt x="198119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00216" y="4724400"/>
              <a:ext cx="1981200" cy="708660"/>
            </a:xfrm>
            <a:custGeom>
              <a:avLst/>
              <a:gdLst/>
              <a:ahLst/>
              <a:cxnLst/>
              <a:rect l="l" t="t" r="r" b="b"/>
              <a:pathLst>
                <a:path w="1981200" h="708660">
                  <a:moveTo>
                    <a:pt x="0" y="708660"/>
                  </a:moveTo>
                  <a:lnTo>
                    <a:pt x="1981199" y="708660"/>
                  </a:lnTo>
                  <a:lnTo>
                    <a:pt x="1981199" y="0"/>
                  </a:lnTo>
                  <a:lnTo>
                    <a:pt x="0" y="0"/>
                  </a:lnTo>
                  <a:lnTo>
                    <a:pt x="0" y="70866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300215" y="4724400"/>
            <a:ext cx="1981200" cy="7086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5"/>
              </a:spcBef>
            </a:pPr>
            <a:r>
              <a:rPr sz="1600" spc="-10" dirty="0">
                <a:latin typeface="Tahoma"/>
                <a:cs typeface="Tahoma"/>
              </a:rPr>
              <a:t>length_1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16</a:t>
            </a:r>
            <a:endParaRPr sz="1600">
              <a:latin typeface="Tahoma"/>
              <a:cs typeface="Tahoma"/>
            </a:endParaRPr>
          </a:p>
          <a:p>
            <a:pPr marL="92710">
              <a:lnSpc>
                <a:spcPct val="100000"/>
              </a:lnSpc>
              <a:spcBef>
                <a:spcPts val="815"/>
              </a:spcBef>
            </a:pPr>
            <a:r>
              <a:rPr sz="1600" spc="-10" dirty="0">
                <a:latin typeface="Tahoma"/>
                <a:cs typeface="Tahoma"/>
              </a:rPr>
              <a:t>length_2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2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284220"/>
            <a:ext cx="5791200" cy="3095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04738" y="2782061"/>
            <a:ext cx="3131820" cy="1754505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strlen()</a:t>
            </a:r>
            <a:endParaRPr sz="1800">
              <a:latin typeface="Arial"/>
              <a:cs typeface="Arial"/>
            </a:endParaRPr>
          </a:p>
          <a:p>
            <a:pPr marL="91440" marR="11303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Returns the number </a:t>
            </a:r>
            <a:r>
              <a:rPr sz="1800" dirty="0">
                <a:latin typeface="Arial"/>
                <a:cs typeface="Arial"/>
              </a:rPr>
              <a:t>of  </a:t>
            </a:r>
            <a:r>
              <a:rPr sz="1800" spc="-5" dirty="0">
                <a:latin typeface="Arial"/>
                <a:cs typeface="Arial"/>
              </a:rPr>
              <a:t>characters in </a:t>
            </a:r>
            <a:r>
              <a:rPr sz="1800" dirty="0">
                <a:latin typeface="Arial"/>
                <a:cs typeface="Arial"/>
              </a:rPr>
              <a:t>s ,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not counting  the terminating null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size_t strlen(const char</a:t>
            </a:r>
            <a:r>
              <a:rPr sz="18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*str)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212592"/>
            <a:ext cx="739140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9969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Strings</a:t>
            </a:r>
            <a:r>
              <a:rPr spc="-4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975"/>
              </a:spcBef>
            </a:pPr>
            <a:r>
              <a:rPr dirty="0"/>
              <a:t>include </a:t>
            </a:r>
            <a:r>
              <a:rPr dirty="0">
                <a:solidFill>
                  <a:srgbClr val="FF0000"/>
                </a:solidFill>
              </a:rPr>
              <a:t>string.h </a:t>
            </a:r>
            <a:r>
              <a:rPr dirty="0"/>
              <a:t>library header file </a:t>
            </a:r>
            <a:r>
              <a:rPr spc="-5" dirty="0"/>
              <a:t>in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program</a:t>
            </a:r>
          </a:p>
          <a:p>
            <a:pPr marL="252095" marR="4824730" indent="-135890">
              <a:lnSpc>
                <a:spcPct val="131400"/>
              </a:lnSpc>
              <a:spcBef>
                <a:spcPts val="530"/>
              </a:spcBef>
              <a:buFont typeface="Arial"/>
              <a:buChar char="•"/>
              <a:tabLst>
                <a:tab pos="260985" algn="l"/>
              </a:tabLst>
            </a:pPr>
            <a:r>
              <a:rPr sz="1800" b="1" dirty="0">
                <a:latin typeface="Arial"/>
                <a:cs typeface="Arial"/>
              </a:rPr>
              <a:t>Joins </a:t>
            </a:r>
            <a:r>
              <a:rPr sz="1800" b="1" spc="-5" dirty="0">
                <a:latin typeface="Arial"/>
                <a:cs typeface="Arial"/>
              </a:rPr>
              <a:t>2 strings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together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strcat()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  <a:p>
            <a:pPr marL="245745">
              <a:lnSpc>
                <a:spcPct val="100000"/>
              </a:lnSpc>
              <a:spcBef>
                <a:spcPts val="675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Syntax </a:t>
            </a:r>
            <a:r>
              <a:rPr sz="1800" spc="-5" dirty="0">
                <a:solidFill>
                  <a:srgbClr val="FF0000"/>
                </a:solidFill>
              </a:rPr>
              <a:t>strcat(string1,string2)</a:t>
            </a:r>
            <a:r>
              <a:rPr sz="1800" spc="15" dirty="0">
                <a:solidFill>
                  <a:srgbClr val="FF0000"/>
                </a:solidFill>
              </a:rPr>
              <a:t> </a:t>
            </a:r>
            <a:r>
              <a:rPr sz="1800" dirty="0">
                <a:solidFill>
                  <a:srgbClr val="FF0000"/>
                </a:solidFill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14415" y="3429000"/>
            <a:ext cx="3529965" cy="1077595"/>
          </a:xfrm>
          <a:prstGeom prst="rect">
            <a:avLst/>
          </a:prstGeom>
          <a:solidFill>
            <a:srgbClr val="CCFFCC"/>
          </a:solidFill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0"/>
              </a:spcBef>
            </a:pPr>
            <a:r>
              <a:rPr sz="1600" spc="-5" dirty="0">
                <a:latin typeface="Tahoma"/>
                <a:cs typeface="Tahoma"/>
              </a:rPr>
              <a:t>s1: Ahmad and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length=5</a:t>
            </a:r>
            <a:endParaRPr sz="1600">
              <a:latin typeface="Tahoma"/>
              <a:cs typeface="Tahoma"/>
            </a:endParaRPr>
          </a:p>
          <a:p>
            <a:pPr marL="9271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ahoma"/>
                <a:cs typeface="Tahoma"/>
              </a:rPr>
              <a:t>s2: Rami and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length=4</a:t>
            </a:r>
            <a:endParaRPr sz="1600">
              <a:latin typeface="Tahoma"/>
              <a:cs typeface="Tahoma"/>
            </a:endParaRPr>
          </a:p>
          <a:p>
            <a:pPr marL="92710">
              <a:lnSpc>
                <a:spcPct val="100000"/>
              </a:lnSpc>
              <a:spcBef>
                <a:spcPts val="815"/>
              </a:spcBef>
            </a:pPr>
            <a:r>
              <a:rPr sz="1600" spc="-5" dirty="0">
                <a:latin typeface="Tahoma"/>
                <a:cs typeface="Tahoma"/>
              </a:rPr>
              <a:t>s1: AhmadRami and </a:t>
            </a:r>
            <a:r>
              <a:rPr sz="1600" spc="-10" dirty="0">
                <a:latin typeface="Tahoma"/>
                <a:cs typeface="Tahoma"/>
              </a:rPr>
              <a:t>length=9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9969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Strings</a:t>
            </a:r>
            <a:r>
              <a:rPr spc="-40" dirty="0"/>
              <a:t> </a:t>
            </a:r>
            <a:r>
              <a:rPr spc="-5" dirty="0"/>
              <a:t>Functions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2800" y="4168838"/>
          <a:ext cx="4184644" cy="757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5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32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54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0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08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0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0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57174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\0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5967" y="3816807"/>
            <a:ext cx="4071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8930" algn="l"/>
                <a:tab pos="647065" algn="l"/>
                <a:tab pos="963930" algn="l"/>
                <a:tab pos="1218565" algn="l"/>
                <a:tab pos="1535430" algn="l"/>
                <a:tab pos="1852930" algn="l"/>
                <a:tab pos="2171065" algn="l"/>
                <a:tab pos="2741930" algn="l"/>
                <a:tab pos="305943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0	1	2	3	4	5	6	7</a:t>
            </a:r>
            <a:r>
              <a:rPr sz="1800" spc="4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8	9	10 </a:t>
            </a:r>
            <a:r>
              <a:rPr sz="1800" spc="-70" dirty="0">
                <a:solidFill>
                  <a:srgbClr val="FF0000"/>
                </a:solidFill>
                <a:latin typeface="Arial"/>
                <a:cs typeface="Arial"/>
              </a:rPr>
              <a:t>11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742" y="4320667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26137" y="4135437"/>
          <a:ext cx="165481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\0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020180" y="3807714"/>
            <a:ext cx="142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565" algn="l"/>
                <a:tab pos="647700" algn="l"/>
                <a:tab pos="963930" algn="l"/>
                <a:tab pos="128143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15102" y="4455667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397188" y="5537263"/>
          <a:ext cx="4185279" cy="757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5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32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54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1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09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0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0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57174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\0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987042" y="5185917"/>
            <a:ext cx="4575175" cy="80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6255">
              <a:lnSpc>
                <a:spcPct val="100000"/>
              </a:lnSpc>
              <a:spcBef>
                <a:spcPts val="100"/>
              </a:spcBef>
              <a:tabLst>
                <a:tab pos="833119" algn="l"/>
                <a:tab pos="1151255" algn="l"/>
                <a:tab pos="1467485" algn="l"/>
                <a:tab pos="1722120" algn="l"/>
                <a:tab pos="2038985" algn="l"/>
                <a:tab pos="2355850" algn="l"/>
                <a:tab pos="2674620" algn="l"/>
                <a:tab pos="3245485" algn="l"/>
                <a:tab pos="3562350" algn="l"/>
                <a:tab pos="3943350" algn="l"/>
                <a:tab pos="4307205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0	1	2	3	4	5	6	7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9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spc="-14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975"/>
              </a:spcBef>
            </a:pPr>
            <a:r>
              <a:rPr dirty="0"/>
              <a:t>include </a:t>
            </a:r>
            <a:r>
              <a:rPr dirty="0">
                <a:solidFill>
                  <a:srgbClr val="FF0000"/>
                </a:solidFill>
              </a:rPr>
              <a:t>string.h </a:t>
            </a:r>
            <a:r>
              <a:rPr dirty="0"/>
              <a:t>library header file </a:t>
            </a:r>
            <a:r>
              <a:rPr spc="-5" dirty="0"/>
              <a:t>in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program</a:t>
            </a:r>
          </a:p>
          <a:p>
            <a:pPr marL="116839" marR="851535">
              <a:lnSpc>
                <a:spcPts val="3400"/>
              </a:lnSpc>
              <a:spcBef>
                <a:spcPts val="285"/>
              </a:spcBef>
              <a:buFont typeface="Arial"/>
              <a:buChar char="•"/>
              <a:tabLst>
                <a:tab pos="260985" algn="l"/>
              </a:tabLst>
            </a:pPr>
            <a:r>
              <a:rPr sz="1800" b="1" dirty="0">
                <a:latin typeface="Arial"/>
                <a:cs typeface="Arial"/>
              </a:rPr>
              <a:t>Joins </a:t>
            </a:r>
            <a:r>
              <a:rPr sz="1800" b="1" spc="-5" dirty="0">
                <a:latin typeface="Arial"/>
                <a:cs typeface="Arial"/>
              </a:rPr>
              <a:t>2 strings </a:t>
            </a:r>
            <a:r>
              <a:rPr sz="1800" b="1" dirty="0">
                <a:latin typeface="Arial"/>
                <a:cs typeface="Arial"/>
              </a:rPr>
              <a:t>together </a:t>
            </a:r>
            <a:r>
              <a:rPr sz="1800" b="1" spc="-10" dirty="0">
                <a:latin typeface="Arial"/>
                <a:cs typeface="Arial"/>
              </a:rPr>
              <a:t>(Appends </a:t>
            </a:r>
            <a:r>
              <a:rPr sz="1800" b="1" spc="-5" dirty="0">
                <a:latin typeface="Arial"/>
                <a:cs typeface="Arial"/>
              </a:rPr>
              <a:t>source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5" dirty="0">
                <a:latin typeface="Arial"/>
                <a:cs typeface="Arial"/>
              </a:rPr>
              <a:t>the end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dest)  char s1[13]="Ahmad";</a:t>
            </a:r>
            <a:endParaRPr sz="1800">
              <a:latin typeface="Arial"/>
              <a:cs typeface="Arial"/>
            </a:endParaRPr>
          </a:p>
          <a:p>
            <a:pPr marL="116839">
              <a:lnSpc>
                <a:spcPts val="1839"/>
              </a:lnSpc>
            </a:pPr>
            <a:r>
              <a:rPr sz="1800" b="1" spc="-5" dirty="0">
                <a:latin typeface="Arial"/>
                <a:cs typeface="Arial"/>
              </a:rPr>
              <a:t>char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s2[5]="Rami";</a:t>
            </a:r>
            <a:endParaRPr sz="1800">
              <a:latin typeface="Arial"/>
              <a:cs typeface="Arial"/>
            </a:endParaRPr>
          </a:p>
          <a:p>
            <a:pPr marL="116839">
              <a:lnSpc>
                <a:spcPct val="100000"/>
              </a:lnSpc>
              <a:spcBef>
                <a:spcPts val="220"/>
              </a:spcBef>
            </a:pPr>
            <a:r>
              <a:rPr sz="1800" b="1" spc="-5" dirty="0">
                <a:latin typeface="Arial"/>
                <a:cs typeface="Arial"/>
              </a:rPr>
              <a:t>strcat(s1,s2);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36742" y="4856607"/>
            <a:ext cx="1800860" cy="890905"/>
          </a:xfrm>
          <a:custGeom>
            <a:avLst/>
            <a:gdLst/>
            <a:ahLst/>
            <a:cxnLst/>
            <a:rect l="l" t="t" r="r" b="b"/>
            <a:pathLst>
              <a:path w="1800859" h="890904">
                <a:moveTo>
                  <a:pt x="104743" y="732347"/>
                </a:moveTo>
                <a:lnTo>
                  <a:pt x="97960" y="735079"/>
                </a:lnTo>
                <a:lnTo>
                  <a:pt x="92583" y="740384"/>
                </a:lnTo>
                <a:lnTo>
                  <a:pt x="0" y="876973"/>
                </a:lnTo>
                <a:lnTo>
                  <a:pt x="164465" y="890282"/>
                </a:lnTo>
                <a:lnTo>
                  <a:pt x="172001" y="889390"/>
                </a:lnTo>
                <a:lnTo>
                  <a:pt x="178371" y="885810"/>
                </a:lnTo>
                <a:lnTo>
                  <a:pt x="182931" y="880104"/>
                </a:lnTo>
                <a:lnTo>
                  <a:pt x="183599" y="877798"/>
                </a:lnTo>
                <a:lnTo>
                  <a:pt x="42418" y="877798"/>
                </a:lnTo>
                <a:lnTo>
                  <a:pt x="25908" y="843445"/>
                </a:lnTo>
                <a:lnTo>
                  <a:pt x="89389" y="812989"/>
                </a:lnTo>
                <a:lnTo>
                  <a:pt x="124079" y="761746"/>
                </a:lnTo>
                <a:lnTo>
                  <a:pt x="127035" y="754772"/>
                </a:lnTo>
                <a:lnTo>
                  <a:pt x="127063" y="747471"/>
                </a:lnTo>
                <a:lnTo>
                  <a:pt x="124329" y="740693"/>
                </a:lnTo>
                <a:lnTo>
                  <a:pt x="118999" y="735291"/>
                </a:lnTo>
                <a:lnTo>
                  <a:pt x="112049" y="732360"/>
                </a:lnTo>
                <a:lnTo>
                  <a:pt x="104743" y="732347"/>
                </a:lnTo>
                <a:close/>
              </a:path>
              <a:path w="1800859" h="890904">
                <a:moveTo>
                  <a:pt x="89389" y="812989"/>
                </a:moveTo>
                <a:lnTo>
                  <a:pt x="25908" y="843445"/>
                </a:lnTo>
                <a:lnTo>
                  <a:pt x="42418" y="877798"/>
                </a:lnTo>
                <a:lnTo>
                  <a:pt x="55946" y="871308"/>
                </a:lnTo>
                <a:lnTo>
                  <a:pt x="49911" y="871308"/>
                </a:lnTo>
                <a:lnTo>
                  <a:pt x="35687" y="841629"/>
                </a:lnTo>
                <a:lnTo>
                  <a:pt x="70002" y="841629"/>
                </a:lnTo>
                <a:lnTo>
                  <a:pt x="89389" y="812989"/>
                </a:lnTo>
                <a:close/>
              </a:path>
              <a:path w="1800859" h="890904">
                <a:moveTo>
                  <a:pt x="105949" y="847321"/>
                </a:moveTo>
                <a:lnTo>
                  <a:pt x="42418" y="877798"/>
                </a:lnTo>
                <a:lnTo>
                  <a:pt x="183599" y="877798"/>
                </a:lnTo>
                <a:lnTo>
                  <a:pt x="185039" y="872832"/>
                </a:lnTo>
                <a:lnTo>
                  <a:pt x="184157" y="865320"/>
                </a:lnTo>
                <a:lnTo>
                  <a:pt x="180562" y="858956"/>
                </a:lnTo>
                <a:lnTo>
                  <a:pt x="174823" y="854400"/>
                </a:lnTo>
                <a:lnTo>
                  <a:pt x="167512" y="852309"/>
                </a:lnTo>
                <a:lnTo>
                  <a:pt x="105949" y="847321"/>
                </a:lnTo>
                <a:close/>
              </a:path>
              <a:path w="1800859" h="890904">
                <a:moveTo>
                  <a:pt x="35687" y="841629"/>
                </a:moveTo>
                <a:lnTo>
                  <a:pt x="49911" y="871308"/>
                </a:lnTo>
                <a:lnTo>
                  <a:pt x="68218" y="844264"/>
                </a:lnTo>
                <a:lnTo>
                  <a:pt x="35687" y="841629"/>
                </a:lnTo>
                <a:close/>
              </a:path>
              <a:path w="1800859" h="890904">
                <a:moveTo>
                  <a:pt x="68218" y="844264"/>
                </a:moveTo>
                <a:lnTo>
                  <a:pt x="49911" y="871308"/>
                </a:lnTo>
                <a:lnTo>
                  <a:pt x="55946" y="871308"/>
                </a:lnTo>
                <a:lnTo>
                  <a:pt x="105949" y="847321"/>
                </a:lnTo>
                <a:lnTo>
                  <a:pt x="68218" y="844264"/>
                </a:lnTo>
                <a:close/>
              </a:path>
              <a:path w="1800859" h="890904">
                <a:moveTo>
                  <a:pt x="1694476" y="42950"/>
                </a:moveTo>
                <a:lnTo>
                  <a:pt x="89389" y="812989"/>
                </a:lnTo>
                <a:lnTo>
                  <a:pt x="68218" y="844264"/>
                </a:lnTo>
                <a:lnTo>
                  <a:pt x="105949" y="847321"/>
                </a:lnTo>
                <a:lnTo>
                  <a:pt x="1711035" y="77341"/>
                </a:lnTo>
                <a:lnTo>
                  <a:pt x="1732240" y="46006"/>
                </a:lnTo>
                <a:lnTo>
                  <a:pt x="1694476" y="42950"/>
                </a:lnTo>
                <a:close/>
              </a:path>
              <a:path w="1800859" h="890904">
                <a:moveTo>
                  <a:pt x="70002" y="841629"/>
                </a:moveTo>
                <a:lnTo>
                  <a:pt x="35687" y="841629"/>
                </a:lnTo>
                <a:lnTo>
                  <a:pt x="68218" y="844264"/>
                </a:lnTo>
                <a:lnTo>
                  <a:pt x="70002" y="841629"/>
                </a:lnTo>
                <a:close/>
              </a:path>
              <a:path w="1800859" h="890904">
                <a:moveTo>
                  <a:pt x="1789514" y="12446"/>
                </a:moveTo>
                <a:lnTo>
                  <a:pt x="1758061" y="12446"/>
                </a:lnTo>
                <a:lnTo>
                  <a:pt x="1774571" y="46863"/>
                </a:lnTo>
                <a:lnTo>
                  <a:pt x="1711035" y="77341"/>
                </a:lnTo>
                <a:lnTo>
                  <a:pt x="1676400" y="128524"/>
                </a:lnTo>
                <a:lnTo>
                  <a:pt x="1673443" y="135526"/>
                </a:lnTo>
                <a:lnTo>
                  <a:pt x="1673415" y="142827"/>
                </a:lnTo>
                <a:lnTo>
                  <a:pt x="1676149" y="149580"/>
                </a:lnTo>
                <a:lnTo>
                  <a:pt x="1681480" y="154940"/>
                </a:lnTo>
                <a:lnTo>
                  <a:pt x="1688429" y="157896"/>
                </a:lnTo>
                <a:lnTo>
                  <a:pt x="1695735" y="157924"/>
                </a:lnTo>
                <a:lnTo>
                  <a:pt x="1702518" y="155190"/>
                </a:lnTo>
                <a:lnTo>
                  <a:pt x="1707896" y="149860"/>
                </a:lnTo>
                <a:lnTo>
                  <a:pt x="1800479" y="13335"/>
                </a:lnTo>
                <a:lnTo>
                  <a:pt x="1789514" y="12446"/>
                </a:lnTo>
                <a:close/>
              </a:path>
              <a:path w="1800859" h="890904">
                <a:moveTo>
                  <a:pt x="1732240" y="46006"/>
                </a:moveTo>
                <a:lnTo>
                  <a:pt x="1711035" y="77341"/>
                </a:lnTo>
                <a:lnTo>
                  <a:pt x="1770864" y="48641"/>
                </a:lnTo>
                <a:lnTo>
                  <a:pt x="1764791" y="48641"/>
                </a:lnTo>
                <a:lnTo>
                  <a:pt x="1732240" y="46006"/>
                </a:lnTo>
                <a:close/>
              </a:path>
              <a:path w="1800859" h="890904">
                <a:moveTo>
                  <a:pt x="1750567" y="18923"/>
                </a:moveTo>
                <a:lnTo>
                  <a:pt x="1732240" y="46006"/>
                </a:lnTo>
                <a:lnTo>
                  <a:pt x="1764791" y="48641"/>
                </a:lnTo>
                <a:lnTo>
                  <a:pt x="1750567" y="18923"/>
                </a:lnTo>
                <a:close/>
              </a:path>
              <a:path w="1800859" h="890904">
                <a:moveTo>
                  <a:pt x="1761168" y="18923"/>
                </a:moveTo>
                <a:lnTo>
                  <a:pt x="1750567" y="18923"/>
                </a:lnTo>
                <a:lnTo>
                  <a:pt x="1764791" y="48641"/>
                </a:lnTo>
                <a:lnTo>
                  <a:pt x="1770864" y="48641"/>
                </a:lnTo>
                <a:lnTo>
                  <a:pt x="1774571" y="46863"/>
                </a:lnTo>
                <a:lnTo>
                  <a:pt x="1761168" y="18923"/>
                </a:lnTo>
                <a:close/>
              </a:path>
              <a:path w="1800859" h="890904">
                <a:moveTo>
                  <a:pt x="1758061" y="12446"/>
                </a:moveTo>
                <a:lnTo>
                  <a:pt x="1694476" y="42950"/>
                </a:lnTo>
                <a:lnTo>
                  <a:pt x="1732240" y="46006"/>
                </a:lnTo>
                <a:lnTo>
                  <a:pt x="1750567" y="18923"/>
                </a:lnTo>
                <a:lnTo>
                  <a:pt x="1761168" y="18923"/>
                </a:lnTo>
                <a:lnTo>
                  <a:pt x="1758061" y="12446"/>
                </a:lnTo>
                <a:close/>
              </a:path>
              <a:path w="1800859" h="890904">
                <a:moveTo>
                  <a:pt x="1636014" y="0"/>
                </a:moveTo>
                <a:lnTo>
                  <a:pt x="1628477" y="879"/>
                </a:lnTo>
                <a:lnTo>
                  <a:pt x="1622107" y="4460"/>
                </a:lnTo>
                <a:lnTo>
                  <a:pt x="1617547" y="10161"/>
                </a:lnTo>
                <a:lnTo>
                  <a:pt x="1615439" y="17399"/>
                </a:lnTo>
                <a:lnTo>
                  <a:pt x="1616321" y="24935"/>
                </a:lnTo>
                <a:lnTo>
                  <a:pt x="1619916" y="31305"/>
                </a:lnTo>
                <a:lnTo>
                  <a:pt x="1625655" y="35865"/>
                </a:lnTo>
                <a:lnTo>
                  <a:pt x="1632965" y="37973"/>
                </a:lnTo>
                <a:lnTo>
                  <a:pt x="1694476" y="42950"/>
                </a:lnTo>
                <a:lnTo>
                  <a:pt x="1758061" y="12446"/>
                </a:lnTo>
                <a:lnTo>
                  <a:pt x="1789514" y="12446"/>
                </a:lnTo>
                <a:lnTo>
                  <a:pt x="1636014" y="0"/>
                </a:lnTo>
                <a:close/>
              </a:path>
            </a:pathLst>
          </a:custGeom>
          <a:solidFill>
            <a:srgbClr val="2E2E9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051" y="3177539"/>
            <a:ext cx="9109075" cy="3680460"/>
            <a:chOff x="35051" y="3177539"/>
            <a:chExt cx="9109075" cy="3680460"/>
          </a:xfrm>
        </p:grpSpPr>
        <p:sp>
          <p:nvSpPr>
            <p:cNvPr id="3" name="object 3"/>
            <p:cNvSpPr/>
            <p:nvPr/>
          </p:nvSpPr>
          <p:spPr>
            <a:xfrm>
              <a:off x="35051" y="3177539"/>
              <a:ext cx="7371588" cy="34198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36107" y="3500627"/>
              <a:ext cx="3528060" cy="1077595"/>
            </a:xfrm>
            <a:custGeom>
              <a:avLst/>
              <a:gdLst/>
              <a:ahLst/>
              <a:cxnLst/>
              <a:rect l="l" t="t" r="r" b="b"/>
              <a:pathLst>
                <a:path w="3528059" h="1077595">
                  <a:moveTo>
                    <a:pt x="3528060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3528060" y="1077468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6107" y="3500627"/>
              <a:ext cx="3528060" cy="1077595"/>
            </a:xfrm>
            <a:custGeom>
              <a:avLst/>
              <a:gdLst/>
              <a:ahLst/>
              <a:cxnLst/>
              <a:rect l="l" t="t" r="r" b="b"/>
              <a:pathLst>
                <a:path w="3528059" h="1077595">
                  <a:moveTo>
                    <a:pt x="0" y="1077468"/>
                  </a:moveTo>
                  <a:lnTo>
                    <a:pt x="3528060" y="1077468"/>
                  </a:lnTo>
                  <a:lnTo>
                    <a:pt x="3528060" y="0"/>
                  </a:lnTo>
                  <a:lnTo>
                    <a:pt x="0" y="0"/>
                  </a:lnTo>
                  <a:lnTo>
                    <a:pt x="0" y="107746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9969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Strings</a:t>
            </a:r>
            <a:r>
              <a:rPr spc="-4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36108" y="3500628"/>
            <a:ext cx="3528060" cy="107759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1600" spc="-5" dirty="0">
                <a:latin typeface="Tahoma"/>
                <a:cs typeface="Tahoma"/>
              </a:rPr>
              <a:t>s1: Ahmad and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length=5</a:t>
            </a:r>
            <a:endParaRPr sz="16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ahoma"/>
                <a:cs typeface="Tahoma"/>
              </a:rPr>
              <a:t>s2: Rami and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length=4</a:t>
            </a:r>
            <a:endParaRPr sz="16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  <a:spcBef>
                <a:spcPts val="815"/>
              </a:spcBef>
            </a:pPr>
            <a:r>
              <a:rPr sz="1600" spc="-5" dirty="0">
                <a:latin typeface="Tahoma"/>
                <a:cs typeface="Tahoma"/>
              </a:rPr>
              <a:t>s1: AhmadRa and</a:t>
            </a:r>
            <a:r>
              <a:rPr sz="1600" spc="-10" dirty="0">
                <a:latin typeface="Tahoma"/>
                <a:cs typeface="Tahoma"/>
              </a:rPr>
              <a:t> length=7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267" y="1269824"/>
            <a:ext cx="8895080" cy="1838960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516890">
              <a:lnSpc>
                <a:spcPct val="100000"/>
              </a:lnSpc>
              <a:spcBef>
                <a:spcPts val="1975"/>
              </a:spcBef>
            </a:pPr>
            <a:r>
              <a:rPr sz="2800" dirty="0">
                <a:latin typeface="Arial"/>
                <a:cs typeface="Arial"/>
              </a:rPr>
              <a:t>include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string.h </a:t>
            </a:r>
            <a:r>
              <a:rPr sz="2800" dirty="0">
                <a:latin typeface="Arial"/>
                <a:cs typeface="Arial"/>
              </a:rPr>
              <a:t>library header file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program</a:t>
            </a:r>
            <a:endParaRPr sz="2800">
              <a:latin typeface="Arial"/>
              <a:cs typeface="Arial"/>
            </a:endParaRPr>
          </a:p>
          <a:p>
            <a:pPr marL="156210" marR="5080" indent="-156210">
              <a:lnSpc>
                <a:spcPct val="131400"/>
              </a:lnSpc>
              <a:spcBef>
                <a:spcPts val="530"/>
              </a:spcBef>
              <a:buFont typeface="Arial"/>
              <a:buChar char="•"/>
              <a:tabLst>
                <a:tab pos="156210" algn="l"/>
              </a:tabLst>
            </a:pPr>
            <a:r>
              <a:rPr sz="1800" b="1" dirty="0">
                <a:latin typeface="Arial"/>
                <a:cs typeface="Arial"/>
              </a:rPr>
              <a:t>Joins </a:t>
            </a:r>
            <a:r>
              <a:rPr sz="1800" b="1" spc="-5" dirty="0">
                <a:latin typeface="Arial"/>
                <a:cs typeface="Arial"/>
              </a:rPr>
              <a:t>2 strings </a:t>
            </a:r>
            <a:r>
              <a:rPr sz="1800" b="1" dirty="0">
                <a:latin typeface="Arial"/>
                <a:cs typeface="Arial"/>
              </a:rPr>
              <a:t>together ( add </a:t>
            </a:r>
            <a:r>
              <a:rPr sz="1800" b="1" spc="-5" dirty="0">
                <a:latin typeface="Arial"/>
                <a:cs typeface="Arial"/>
              </a:rPr>
              <a:t>a 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5" dirty="0">
                <a:latin typeface="Arial"/>
                <a:cs typeface="Arial"/>
              </a:rPr>
              <a:t>characters from </a:t>
            </a:r>
            <a:r>
              <a:rPr sz="1800" b="1" dirty="0">
                <a:latin typeface="Arial"/>
                <a:cs typeface="Arial"/>
              </a:rPr>
              <a:t>s2 to </a:t>
            </a:r>
            <a:r>
              <a:rPr sz="1800" b="1" spc="-10" dirty="0">
                <a:latin typeface="Arial"/>
                <a:cs typeface="Arial"/>
              </a:rPr>
              <a:t>s1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plus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null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character </a:t>
            </a:r>
            <a:r>
              <a:rPr sz="1800" b="1" dirty="0">
                <a:latin typeface="Arial"/>
                <a:cs typeface="Arial"/>
              </a:rPr>
              <a:t>)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strncat()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  <a:p>
            <a:pPr marL="717550">
              <a:lnSpc>
                <a:spcPct val="100000"/>
              </a:lnSpc>
              <a:spcBef>
                <a:spcPts val="675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Syntax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strncat(string1,string2,n)</a:t>
            </a:r>
            <a:r>
              <a:rPr sz="18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9969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Strings</a:t>
            </a:r>
            <a:r>
              <a:rPr spc="-40" dirty="0"/>
              <a:t> </a:t>
            </a:r>
            <a:r>
              <a:rPr spc="-5" dirty="0"/>
              <a:t>Functions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2800" y="4168838"/>
          <a:ext cx="4184644" cy="757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5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32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54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0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08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0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0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57174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\0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5967" y="3816807"/>
            <a:ext cx="4071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8930" algn="l"/>
                <a:tab pos="647065" algn="l"/>
                <a:tab pos="963930" algn="l"/>
                <a:tab pos="1218565" algn="l"/>
                <a:tab pos="1535430" algn="l"/>
                <a:tab pos="1852930" algn="l"/>
                <a:tab pos="2171065" algn="l"/>
                <a:tab pos="2741930" algn="l"/>
                <a:tab pos="305943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0	1	2	3	4	5	6	7</a:t>
            </a:r>
            <a:r>
              <a:rPr sz="1800" spc="4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8	9	10 </a:t>
            </a:r>
            <a:r>
              <a:rPr sz="1800" spc="-70" dirty="0">
                <a:solidFill>
                  <a:srgbClr val="FF0000"/>
                </a:solidFill>
                <a:latin typeface="Arial"/>
                <a:cs typeface="Arial"/>
              </a:rPr>
              <a:t>11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742" y="4320667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919851" y="4121213"/>
            <a:ext cx="1697355" cy="811530"/>
            <a:chOff x="5919851" y="4121213"/>
            <a:chExt cx="1697355" cy="811530"/>
          </a:xfrm>
        </p:grpSpPr>
        <p:sp>
          <p:nvSpPr>
            <p:cNvPr id="7" name="object 7"/>
            <p:cNvSpPr/>
            <p:nvPr/>
          </p:nvSpPr>
          <p:spPr>
            <a:xfrm>
              <a:off x="6216904" y="4135501"/>
              <a:ext cx="922019" cy="782955"/>
            </a:xfrm>
            <a:custGeom>
              <a:avLst/>
              <a:gdLst/>
              <a:ahLst/>
              <a:cxnLst/>
              <a:rect l="l" t="t" r="r" b="b"/>
              <a:pathLst>
                <a:path w="922020" h="782954">
                  <a:moveTo>
                    <a:pt x="0" y="0"/>
                  </a:moveTo>
                  <a:lnTo>
                    <a:pt x="0" y="782574"/>
                  </a:lnTo>
                </a:path>
                <a:path w="922020" h="782954">
                  <a:moveTo>
                    <a:pt x="322706" y="0"/>
                  </a:moveTo>
                  <a:lnTo>
                    <a:pt x="322706" y="782574"/>
                  </a:lnTo>
                </a:path>
                <a:path w="922020" h="782954">
                  <a:moveTo>
                    <a:pt x="645287" y="0"/>
                  </a:moveTo>
                  <a:lnTo>
                    <a:pt x="645287" y="782574"/>
                  </a:lnTo>
                </a:path>
                <a:path w="922020" h="782954">
                  <a:moveTo>
                    <a:pt x="921766" y="0"/>
                  </a:moveTo>
                  <a:lnTo>
                    <a:pt x="921766" y="7825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40425" y="4135501"/>
              <a:ext cx="1656080" cy="782955"/>
            </a:xfrm>
            <a:custGeom>
              <a:avLst/>
              <a:gdLst/>
              <a:ahLst/>
              <a:cxnLst/>
              <a:rect l="l" t="t" r="r" b="b"/>
              <a:pathLst>
                <a:path w="1656079" h="782954">
                  <a:moveTo>
                    <a:pt x="0" y="0"/>
                  </a:moveTo>
                  <a:lnTo>
                    <a:pt x="0" y="782574"/>
                  </a:lnTo>
                </a:path>
                <a:path w="1656079" h="782954">
                  <a:moveTo>
                    <a:pt x="1655826" y="0"/>
                  </a:moveTo>
                  <a:lnTo>
                    <a:pt x="1655826" y="78257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26201" y="4911725"/>
              <a:ext cx="1684655" cy="0"/>
            </a:xfrm>
            <a:custGeom>
              <a:avLst/>
              <a:gdLst/>
              <a:ahLst/>
              <a:cxnLst/>
              <a:rect l="l" t="t" r="r" b="b"/>
              <a:pathLst>
                <a:path w="1684654">
                  <a:moveTo>
                    <a:pt x="0" y="0"/>
                  </a:moveTo>
                  <a:lnTo>
                    <a:pt x="168427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940425" y="4135437"/>
          <a:ext cx="1661794" cy="347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152">
                <a:tc>
                  <a:txBody>
                    <a:bodyPr/>
                    <a:lstStyle/>
                    <a:p>
                      <a:pPr marL="53975">
                        <a:lnSpc>
                          <a:spcPts val="2335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335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335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35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2335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\0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6020180" y="3807714"/>
            <a:ext cx="142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565" algn="l"/>
                <a:tab pos="647700" algn="l"/>
                <a:tab pos="963930" algn="l"/>
                <a:tab pos="128143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15102" y="4455667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397188" y="5537263"/>
          <a:ext cx="4184645" cy="761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5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32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09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0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0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61936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\0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58267" y="1269824"/>
            <a:ext cx="8895080" cy="212661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516890">
              <a:lnSpc>
                <a:spcPct val="100000"/>
              </a:lnSpc>
              <a:spcBef>
                <a:spcPts val="1975"/>
              </a:spcBef>
            </a:pPr>
            <a:r>
              <a:rPr sz="2800" dirty="0">
                <a:latin typeface="Arial"/>
                <a:cs typeface="Arial"/>
              </a:rPr>
              <a:t>include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string.h </a:t>
            </a:r>
            <a:r>
              <a:rPr sz="2800" dirty="0">
                <a:latin typeface="Arial"/>
                <a:cs typeface="Arial"/>
              </a:rPr>
              <a:t>library header file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program</a:t>
            </a:r>
            <a:endParaRPr sz="2800">
              <a:latin typeface="Arial"/>
              <a:cs typeface="Arial"/>
            </a:endParaRPr>
          </a:p>
          <a:p>
            <a:pPr marL="156210" marR="5080" indent="-156210">
              <a:lnSpc>
                <a:spcPts val="3400"/>
              </a:lnSpc>
              <a:spcBef>
                <a:spcPts val="285"/>
              </a:spcBef>
              <a:buFont typeface="Arial"/>
              <a:buChar char="•"/>
              <a:tabLst>
                <a:tab pos="156210" algn="l"/>
              </a:tabLst>
            </a:pPr>
            <a:r>
              <a:rPr sz="1800" b="1" dirty="0">
                <a:latin typeface="Arial"/>
                <a:cs typeface="Arial"/>
              </a:rPr>
              <a:t>Joins </a:t>
            </a:r>
            <a:r>
              <a:rPr sz="1800" b="1" spc="-5" dirty="0">
                <a:latin typeface="Arial"/>
                <a:cs typeface="Arial"/>
              </a:rPr>
              <a:t>2 strings </a:t>
            </a:r>
            <a:r>
              <a:rPr sz="1800" b="1" dirty="0">
                <a:latin typeface="Arial"/>
                <a:cs typeface="Arial"/>
              </a:rPr>
              <a:t>together ( add </a:t>
            </a:r>
            <a:r>
              <a:rPr sz="1800" b="1" spc="-5" dirty="0">
                <a:latin typeface="Arial"/>
                <a:cs typeface="Arial"/>
              </a:rPr>
              <a:t>a 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5" dirty="0">
                <a:latin typeface="Arial"/>
                <a:cs typeface="Arial"/>
              </a:rPr>
              <a:t>characters from </a:t>
            </a:r>
            <a:r>
              <a:rPr sz="1800" b="1" dirty="0">
                <a:latin typeface="Arial"/>
                <a:cs typeface="Arial"/>
              </a:rPr>
              <a:t>s2 to </a:t>
            </a:r>
            <a:r>
              <a:rPr sz="1800" b="1" spc="-10" dirty="0">
                <a:latin typeface="Arial"/>
                <a:cs typeface="Arial"/>
              </a:rPr>
              <a:t>s1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plus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null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character </a:t>
            </a:r>
            <a:r>
              <a:rPr sz="1800" b="1" dirty="0">
                <a:latin typeface="Arial"/>
                <a:cs typeface="Arial"/>
              </a:rPr>
              <a:t>)  </a:t>
            </a:r>
            <a:r>
              <a:rPr sz="1800" b="1" spc="-5" dirty="0">
                <a:latin typeface="Arial"/>
                <a:cs typeface="Arial"/>
              </a:rPr>
              <a:t>char s1[13]="Ahmad";</a:t>
            </a:r>
            <a:endParaRPr sz="1800">
              <a:latin typeface="Arial"/>
              <a:cs typeface="Arial"/>
            </a:endParaRPr>
          </a:p>
          <a:p>
            <a:pPr marL="588645">
              <a:lnSpc>
                <a:spcPts val="1839"/>
              </a:lnSpc>
            </a:pPr>
            <a:r>
              <a:rPr sz="1800" b="1" spc="-5" dirty="0">
                <a:latin typeface="Arial"/>
                <a:cs typeface="Arial"/>
              </a:rPr>
              <a:t>char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s2[5]="Rami";</a:t>
            </a:r>
            <a:endParaRPr sz="1800">
              <a:latin typeface="Arial"/>
              <a:cs typeface="Arial"/>
            </a:endParaRPr>
          </a:p>
          <a:p>
            <a:pPr marL="588645">
              <a:lnSpc>
                <a:spcPct val="100000"/>
              </a:lnSpc>
              <a:spcBef>
                <a:spcPts val="220"/>
              </a:spcBef>
            </a:pPr>
            <a:r>
              <a:rPr sz="1800" b="1" spc="-5" dirty="0">
                <a:latin typeface="Arial"/>
                <a:cs typeface="Arial"/>
              </a:rPr>
              <a:t>strncat(s1,s2,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800" b="1" spc="-5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648200" y="4930140"/>
            <a:ext cx="4509770" cy="1106805"/>
            <a:chOff x="4648200" y="4930140"/>
            <a:chExt cx="4509770" cy="1106805"/>
          </a:xfrm>
        </p:grpSpPr>
        <p:sp>
          <p:nvSpPr>
            <p:cNvPr id="16" name="object 16"/>
            <p:cNvSpPr/>
            <p:nvPr/>
          </p:nvSpPr>
          <p:spPr>
            <a:xfrm>
              <a:off x="4648200" y="5190744"/>
              <a:ext cx="3279648" cy="845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60670" y="5210937"/>
              <a:ext cx="3029585" cy="651510"/>
            </a:xfrm>
            <a:custGeom>
              <a:avLst/>
              <a:gdLst/>
              <a:ahLst/>
              <a:cxnLst/>
              <a:rect l="l" t="t" r="r" b="b"/>
              <a:pathLst>
                <a:path w="3029584" h="651510">
                  <a:moveTo>
                    <a:pt x="138302" y="481985"/>
                  </a:moveTo>
                  <a:lnTo>
                    <a:pt x="131060" y="482884"/>
                  </a:lnTo>
                  <a:lnTo>
                    <a:pt x="124459" y="486625"/>
                  </a:lnTo>
                  <a:lnTo>
                    <a:pt x="0" y="594944"/>
                  </a:lnTo>
                  <a:lnTo>
                    <a:pt x="155575" y="649947"/>
                  </a:lnTo>
                  <a:lnTo>
                    <a:pt x="163062" y="651007"/>
                  </a:lnTo>
                  <a:lnTo>
                    <a:pt x="170132" y="649177"/>
                  </a:lnTo>
                  <a:lnTo>
                    <a:pt x="175988" y="644831"/>
                  </a:lnTo>
                  <a:lnTo>
                    <a:pt x="179831" y="638340"/>
                  </a:lnTo>
                  <a:lnTo>
                    <a:pt x="180919" y="630850"/>
                  </a:lnTo>
                  <a:lnTo>
                    <a:pt x="179101" y="623781"/>
                  </a:lnTo>
                  <a:lnTo>
                    <a:pt x="174759" y="617914"/>
                  </a:lnTo>
                  <a:lnTo>
                    <a:pt x="168275" y="614032"/>
                  </a:lnTo>
                  <a:lnTo>
                    <a:pt x="147238" y="606590"/>
                  </a:lnTo>
                  <a:lnTo>
                    <a:pt x="40766" y="606590"/>
                  </a:lnTo>
                  <a:lnTo>
                    <a:pt x="33654" y="569163"/>
                  </a:lnTo>
                  <a:lnTo>
                    <a:pt x="102797" y="555995"/>
                  </a:lnTo>
                  <a:lnTo>
                    <a:pt x="149478" y="515366"/>
                  </a:lnTo>
                  <a:lnTo>
                    <a:pt x="154116" y="509366"/>
                  </a:lnTo>
                  <a:lnTo>
                    <a:pt x="156003" y="502308"/>
                  </a:lnTo>
                  <a:lnTo>
                    <a:pt x="155104" y="495058"/>
                  </a:lnTo>
                  <a:lnTo>
                    <a:pt x="151383" y="488480"/>
                  </a:lnTo>
                  <a:lnTo>
                    <a:pt x="145355" y="483870"/>
                  </a:lnTo>
                  <a:lnTo>
                    <a:pt x="138302" y="481985"/>
                  </a:lnTo>
                  <a:close/>
                </a:path>
                <a:path w="3029584" h="651510">
                  <a:moveTo>
                    <a:pt x="102797" y="555995"/>
                  </a:moveTo>
                  <a:lnTo>
                    <a:pt x="33654" y="569163"/>
                  </a:lnTo>
                  <a:lnTo>
                    <a:pt x="40766" y="606590"/>
                  </a:lnTo>
                  <a:lnTo>
                    <a:pt x="63570" y="602246"/>
                  </a:lnTo>
                  <a:lnTo>
                    <a:pt x="49656" y="602246"/>
                  </a:lnTo>
                  <a:lnTo>
                    <a:pt x="43561" y="569912"/>
                  </a:lnTo>
                  <a:lnTo>
                    <a:pt x="86807" y="569912"/>
                  </a:lnTo>
                  <a:lnTo>
                    <a:pt x="102797" y="555995"/>
                  </a:lnTo>
                  <a:close/>
                </a:path>
                <a:path w="3029584" h="651510">
                  <a:moveTo>
                    <a:pt x="109975" y="593407"/>
                  </a:moveTo>
                  <a:lnTo>
                    <a:pt x="40766" y="606590"/>
                  </a:lnTo>
                  <a:lnTo>
                    <a:pt x="147238" y="606590"/>
                  </a:lnTo>
                  <a:lnTo>
                    <a:pt x="109975" y="593407"/>
                  </a:lnTo>
                  <a:close/>
                </a:path>
                <a:path w="3029584" h="651510">
                  <a:moveTo>
                    <a:pt x="43561" y="569912"/>
                  </a:moveTo>
                  <a:lnTo>
                    <a:pt x="49656" y="602246"/>
                  </a:lnTo>
                  <a:lnTo>
                    <a:pt x="74309" y="580790"/>
                  </a:lnTo>
                  <a:lnTo>
                    <a:pt x="43561" y="569912"/>
                  </a:lnTo>
                  <a:close/>
                </a:path>
                <a:path w="3029584" h="651510">
                  <a:moveTo>
                    <a:pt x="74309" y="580790"/>
                  </a:moveTo>
                  <a:lnTo>
                    <a:pt x="49656" y="602246"/>
                  </a:lnTo>
                  <a:lnTo>
                    <a:pt x="63570" y="602246"/>
                  </a:lnTo>
                  <a:lnTo>
                    <a:pt x="109975" y="593407"/>
                  </a:lnTo>
                  <a:lnTo>
                    <a:pt x="74309" y="580790"/>
                  </a:lnTo>
                  <a:close/>
                </a:path>
                <a:path w="3029584" h="651510">
                  <a:moveTo>
                    <a:pt x="3022346" y="0"/>
                  </a:moveTo>
                  <a:lnTo>
                    <a:pt x="102797" y="555995"/>
                  </a:lnTo>
                  <a:lnTo>
                    <a:pt x="74309" y="580790"/>
                  </a:lnTo>
                  <a:lnTo>
                    <a:pt x="109975" y="593407"/>
                  </a:lnTo>
                  <a:lnTo>
                    <a:pt x="3029457" y="37337"/>
                  </a:lnTo>
                  <a:lnTo>
                    <a:pt x="3022346" y="0"/>
                  </a:lnTo>
                  <a:close/>
                </a:path>
                <a:path w="3029584" h="651510">
                  <a:moveTo>
                    <a:pt x="86807" y="569912"/>
                  </a:moveTo>
                  <a:lnTo>
                    <a:pt x="43561" y="569912"/>
                  </a:lnTo>
                  <a:lnTo>
                    <a:pt x="74309" y="580790"/>
                  </a:lnTo>
                  <a:lnTo>
                    <a:pt x="86807" y="569912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07657" y="4943094"/>
              <a:ext cx="2737485" cy="367665"/>
            </a:xfrm>
            <a:custGeom>
              <a:avLst/>
              <a:gdLst/>
              <a:ahLst/>
              <a:cxnLst/>
              <a:rect l="l" t="t" r="r" b="b"/>
              <a:pathLst>
                <a:path w="2737484" h="367664">
                  <a:moveTo>
                    <a:pt x="2737104" y="0"/>
                  </a:moveTo>
                  <a:lnTo>
                    <a:pt x="0" y="0"/>
                  </a:lnTo>
                  <a:lnTo>
                    <a:pt x="0" y="367283"/>
                  </a:lnTo>
                  <a:lnTo>
                    <a:pt x="2737104" y="367283"/>
                  </a:lnTo>
                  <a:lnTo>
                    <a:pt x="2737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07657" y="4943094"/>
              <a:ext cx="2737485" cy="367665"/>
            </a:xfrm>
            <a:custGeom>
              <a:avLst/>
              <a:gdLst/>
              <a:ahLst/>
              <a:cxnLst/>
              <a:rect l="l" t="t" r="r" b="b"/>
              <a:pathLst>
                <a:path w="2737484" h="367664">
                  <a:moveTo>
                    <a:pt x="0" y="367283"/>
                  </a:moveTo>
                  <a:lnTo>
                    <a:pt x="2737104" y="367283"/>
                  </a:lnTo>
                  <a:lnTo>
                    <a:pt x="2737104" y="0"/>
                  </a:lnTo>
                  <a:lnTo>
                    <a:pt x="0" y="0"/>
                  </a:lnTo>
                  <a:lnTo>
                    <a:pt x="0" y="367283"/>
                  </a:lnTo>
                  <a:close/>
                </a:path>
              </a:pathLst>
            </a:custGeom>
            <a:ln w="25908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987042" y="4970145"/>
            <a:ext cx="6934834" cy="1019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2310">
              <a:lnSpc>
                <a:spcPts val="193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Adding </a:t>
            </a:r>
            <a:r>
              <a:rPr sz="1800" b="1" dirty="0">
                <a:latin typeface="Arial"/>
                <a:cs typeface="Arial"/>
              </a:rPr>
              <a:t>Null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Character</a:t>
            </a:r>
            <a:endParaRPr sz="1800">
              <a:latin typeface="Arial"/>
              <a:cs typeface="Arial"/>
            </a:endParaRPr>
          </a:p>
          <a:p>
            <a:pPr marL="516255">
              <a:lnSpc>
                <a:spcPts val="1930"/>
              </a:lnSpc>
              <a:tabLst>
                <a:tab pos="833119" algn="l"/>
                <a:tab pos="1151255" algn="l"/>
                <a:tab pos="1467485" algn="l"/>
                <a:tab pos="1722120" algn="l"/>
                <a:tab pos="2038985" algn="l"/>
                <a:tab pos="2355850" algn="l"/>
                <a:tab pos="2674620" algn="l"/>
                <a:tab pos="3054985" algn="l"/>
                <a:tab pos="3371850" algn="l"/>
                <a:tab pos="3626485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0	1	2	3	4	5	6	7	8	9	10 </a:t>
            </a:r>
            <a:r>
              <a:rPr sz="1800" spc="-70" dirty="0">
                <a:solidFill>
                  <a:srgbClr val="FF0000"/>
                </a:solidFill>
                <a:latin typeface="Arial"/>
                <a:cs typeface="Arial"/>
              </a:rPr>
              <a:t>11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12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9969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Strings</a:t>
            </a:r>
            <a:r>
              <a:rPr spc="-40" dirty="0"/>
              <a:t> </a:t>
            </a:r>
            <a:r>
              <a:rPr spc="-5" dirty="0"/>
              <a:t>Functions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94120" y="3352800"/>
            <a:ext cx="2854960" cy="2563495"/>
            <a:chOff x="6294120" y="3352800"/>
            <a:chExt cx="2854960" cy="2563495"/>
          </a:xfrm>
        </p:grpSpPr>
        <p:sp>
          <p:nvSpPr>
            <p:cNvPr id="4" name="object 4"/>
            <p:cNvSpPr/>
            <p:nvPr/>
          </p:nvSpPr>
          <p:spPr>
            <a:xfrm>
              <a:off x="6298692" y="3357372"/>
              <a:ext cx="2845435" cy="2554605"/>
            </a:xfrm>
            <a:custGeom>
              <a:avLst/>
              <a:gdLst/>
              <a:ahLst/>
              <a:cxnLst/>
              <a:rect l="l" t="t" r="r" b="b"/>
              <a:pathLst>
                <a:path w="2845434" h="2554604">
                  <a:moveTo>
                    <a:pt x="2845308" y="0"/>
                  </a:moveTo>
                  <a:lnTo>
                    <a:pt x="0" y="0"/>
                  </a:lnTo>
                  <a:lnTo>
                    <a:pt x="0" y="2554224"/>
                  </a:lnTo>
                  <a:lnTo>
                    <a:pt x="2845308" y="2554224"/>
                  </a:lnTo>
                  <a:lnTo>
                    <a:pt x="2845308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98692" y="3357372"/>
              <a:ext cx="2845435" cy="2554605"/>
            </a:xfrm>
            <a:custGeom>
              <a:avLst/>
              <a:gdLst/>
              <a:ahLst/>
              <a:cxnLst/>
              <a:rect l="l" t="t" r="r" b="b"/>
              <a:pathLst>
                <a:path w="2845434" h="2554604">
                  <a:moveTo>
                    <a:pt x="0" y="2554224"/>
                  </a:moveTo>
                  <a:lnTo>
                    <a:pt x="2845308" y="2554224"/>
                  </a:lnTo>
                  <a:lnTo>
                    <a:pt x="2845308" y="0"/>
                  </a:lnTo>
                  <a:lnTo>
                    <a:pt x="0" y="0"/>
                  </a:lnTo>
                  <a:lnTo>
                    <a:pt x="0" y="25542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3016" y="1269824"/>
            <a:ext cx="8381365" cy="456755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sz="2800" dirty="0">
                <a:latin typeface="Arial"/>
                <a:cs typeface="Arial"/>
              </a:rPr>
              <a:t>include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string.h </a:t>
            </a:r>
            <a:r>
              <a:rPr sz="2800" dirty="0">
                <a:latin typeface="Arial"/>
                <a:cs typeface="Arial"/>
              </a:rPr>
              <a:t>library header file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program</a:t>
            </a:r>
            <a:endParaRPr sz="2800">
              <a:latin typeface="Arial"/>
              <a:cs typeface="Arial"/>
            </a:endParaRPr>
          </a:p>
          <a:p>
            <a:pPr marL="219075" marR="3686810" indent="-135890">
              <a:lnSpc>
                <a:spcPct val="131400"/>
              </a:lnSpc>
              <a:spcBef>
                <a:spcPts val="530"/>
              </a:spcBef>
              <a:buSzPct val="94444"/>
              <a:buFont typeface="Arial"/>
              <a:buChar char="•"/>
              <a:tabLst>
                <a:tab pos="165100" algn="l"/>
              </a:tabLst>
            </a:pPr>
            <a:r>
              <a:rPr sz="1800" b="1" spc="-10" dirty="0">
                <a:latin typeface="Arial"/>
                <a:cs typeface="Arial"/>
              </a:rPr>
              <a:t>Assigns </a:t>
            </a:r>
            <a:r>
              <a:rPr sz="1800" b="1" spc="-5" dirty="0">
                <a:latin typeface="Arial"/>
                <a:cs typeface="Arial"/>
              </a:rPr>
              <a:t>the </a:t>
            </a:r>
            <a:r>
              <a:rPr sz="1800" b="1" dirty="0">
                <a:latin typeface="Arial"/>
                <a:cs typeface="Arial"/>
              </a:rPr>
              <a:t>contents of string2 to string1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strcpy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  <a:p>
            <a:pPr marL="212725">
              <a:lnSpc>
                <a:spcPct val="100000"/>
              </a:lnSpc>
              <a:spcBef>
                <a:spcPts val="675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Syntax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strcpy(string1,string2);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"/>
              <a:cs typeface="Arial"/>
            </a:endParaRPr>
          </a:p>
          <a:p>
            <a:pPr marL="5628640" marR="243840">
              <a:lnSpc>
                <a:spcPct val="150000"/>
              </a:lnSpc>
              <a:spcBef>
                <a:spcPts val="5"/>
              </a:spcBef>
              <a:tabLst>
                <a:tab pos="6481445" algn="l"/>
              </a:tabLst>
            </a:pPr>
            <a:r>
              <a:rPr sz="1600" spc="-5" dirty="0">
                <a:latin typeface="Tahoma"/>
                <a:cs typeface="Tahoma"/>
              </a:rPr>
              <a:t>s1 is: Ahmad and </a:t>
            </a:r>
            <a:r>
              <a:rPr sz="1600" spc="-10" dirty="0">
                <a:latin typeface="Tahoma"/>
                <a:cs typeface="Tahoma"/>
              </a:rPr>
              <a:t>length=5  </a:t>
            </a:r>
            <a:r>
              <a:rPr sz="1600" spc="-5" dirty="0">
                <a:latin typeface="Tahoma"/>
                <a:cs typeface="Tahoma"/>
              </a:rPr>
              <a:t>s2 is: </a:t>
            </a:r>
            <a:r>
              <a:rPr sz="1600" spc="-10" dirty="0">
                <a:latin typeface="Tahoma"/>
                <a:cs typeface="Tahoma"/>
              </a:rPr>
              <a:t>sam </a:t>
            </a:r>
            <a:r>
              <a:rPr sz="1600" spc="-5" dirty="0">
                <a:latin typeface="Tahoma"/>
                <a:cs typeface="Tahoma"/>
              </a:rPr>
              <a:t>and </a:t>
            </a:r>
            <a:r>
              <a:rPr sz="1600" spc="-10" dirty="0">
                <a:latin typeface="Tahoma"/>
                <a:cs typeface="Tahoma"/>
              </a:rPr>
              <a:t>length=3  </a:t>
            </a:r>
            <a:r>
              <a:rPr sz="1600" spc="-5" dirty="0">
                <a:latin typeface="Tahoma"/>
                <a:cs typeface="Tahoma"/>
              </a:rPr>
              <a:t>s1[3]=0	s1[4]= d s1[5]=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  <a:p>
            <a:pPr marL="5628640" marR="563880">
              <a:lnSpc>
                <a:spcPct val="150000"/>
              </a:lnSpc>
            </a:pPr>
            <a:r>
              <a:rPr sz="1600" spc="-5" dirty="0">
                <a:latin typeface="Tahoma"/>
                <a:cs typeface="Tahoma"/>
              </a:rPr>
              <a:t>s1 is: </a:t>
            </a:r>
            <a:r>
              <a:rPr sz="1600" spc="-10" dirty="0">
                <a:latin typeface="Tahoma"/>
                <a:cs typeface="Tahoma"/>
              </a:rPr>
              <a:t>sam </a:t>
            </a:r>
            <a:r>
              <a:rPr sz="1600" spc="-5" dirty="0">
                <a:latin typeface="Tahoma"/>
                <a:cs typeface="Tahoma"/>
              </a:rPr>
              <a:t>and </a:t>
            </a:r>
            <a:r>
              <a:rPr sz="1600" spc="-10" dirty="0">
                <a:latin typeface="Tahoma"/>
                <a:cs typeface="Tahoma"/>
              </a:rPr>
              <a:t>length=3  </a:t>
            </a:r>
            <a:r>
              <a:rPr sz="1600" spc="-5" dirty="0">
                <a:latin typeface="Tahoma"/>
                <a:cs typeface="Tahoma"/>
              </a:rPr>
              <a:t>s2 is: </a:t>
            </a:r>
            <a:r>
              <a:rPr sz="1600" spc="-10" dirty="0">
                <a:latin typeface="Tahoma"/>
                <a:cs typeface="Tahoma"/>
              </a:rPr>
              <a:t>sam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length=3</a:t>
            </a:r>
            <a:endParaRPr sz="1600">
              <a:latin typeface="Tahoma"/>
              <a:cs typeface="Tahoma"/>
            </a:endParaRPr>
          </a:p>
          <a:p>
            <a:pPr marL="5628640">
              <a:lnSpc>
                <a:spcPct val="100000"/>
              </a:lnSpc>
              <a:spcBef>
                <a:spcPts val="815"/>
              </a:spcBef>
            </a:pPr>
            <a:r>
              <a:rPr sz="1600" spc="-5" dirty="0">
                <a:latin typeface="Tahoma"/>
                <a:cs typeface="Tahoma"/>
              </a:rPr>
              <a:t>s1 is: </a:t>
            </a:r>
            <a:r>
              <a:rPr sz="1600" spc="-10" dirty="0">
                <a:latin typeface="Tahoma"/>
                <a:cs typeface="Tahoma"/>
              </a:rPr>
              <a:t>welcome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length=7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140963"/>
            <a:ext cx="6295644" cy="3717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Saturday, </a:t>
            </a:r>
            <a:r>
              <a:rPr dirty="0"/>
              <a:t>July </a:t>
            </a:r>
            <a:r>
              <a:rPr spc="-5" dirty="0"/>
              <a:t>28,</a:t>
            </a:r>
            <a:r>
              <a:rPr spc="-6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9969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Strings</a:t>
            </a:r>
            <a:r>
              <a:rPr spc="-40" dirty="0"/>
              <a:t> </a:t>
            </a:r>
            <a:r>
              <a:rPr spc="-5" dirty="0"/>
              <a:t>Functions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2800" y="4168838"/>
          <a:ext cx="4184644" cy="757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5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32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54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0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08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0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0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57174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\0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5967" y="3816807"/>
            <a:ext cx="4071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8930" algn="l"/>
                <a:tab pos="647065" algn="l"/>
                <a:tab pos="963930" algn="l"/>
                <a:tab pos="1218565" algn="l"/>
                <a:tab pos="1535430" algn="l"/>
                <a:tab pos="1852930" algn="l"/>
                <a:tab pos="2171065" algn="l"/>
                <a:tab pos="2741930" algn="l"/>
                <a:tab pos="305943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0	1	2	3	4	5	6	7</a:t>
            </a:r>
            <a:r>
              <a:rPr sz="1800" spc="4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8	9	10 </a:t>
            </a:r>
            <a:r>
              <a:rPr sz="1800" spc="-70" dirty="0">
                <a:solidFill>
                  <a:srgbClr val="FF0000"/>
                </a:solidFill>
                <a:latin typeface="Arial"/>
                <a:cs typeface="Arial"/>
              </a:rPr>
              <a:t>11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742" y="4320667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26137" y="4135437"/>
          <a:ext cx="1655444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5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\0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020180" y="3807714"/>
            <a:ext cx="1485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565" algn="l"/>
                <a:tab pos="647700" algn="l"/>
                <a:tab pos="1028700" algn="l"/>
                <a:tab pos="134493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15102" y="4455667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397188" y="5537263"/>
          <a:ext cx="4178294" cy="757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76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03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02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02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57174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\0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\0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987042" y="5185917"/>
            <a:ext cx="4511040" cy="80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6255">
              <a:lnSpc>
                <a:spcPct val="100000"/>
              </a:lnSpc>
              <a:spcBef>
                <a:spcPts val="100"/>
              </a:spcBef>
              <a:tabLst>
                <a:tab pos="833119" algn="l"/>
                <a:tab pos="1151255" algn="l"/>
                <a:tab pos="1467485" algn="l"/>
                <a:tab pos="1848485" algn="l"/>
                <a:tab pos="2165350" algn="l"/>
                <a:tab pos="2483485" algn="l"/>
                <a:tab pos="2800350" algn="l"/>
                <a:tab pos="3054985" algn="l"/>
                <a:tab pos="3371850" algn="l"/>
                <a:tab pos="4243705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0	1	2	3	4	5	6	7	8	9 10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4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975"/>
              </a:spcBef>
            </a:pPr>
            <a:r>
              <a:rPr dirty="0"/>
              <a:t>include </a:t>
            </a:r>
            <a:r>
              <a:rPr dirty="0">
                <a:solidFill>
                  <a:srgbClr val="FF0000"/>
                </a:solidFill>
              </a:rPr>
              <a:t>string.h </a:t>
            </a:r>
            <a:r>
              <a:rPr dirty="0"/>
              <a:t>library header file </a:t>
            </a:r>
            <a:r>
              <a:rPr spc="-5" dirty="0"/>
              <a:t>in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program</a:t>
            </a:r>
          </a:p>
          <a:p>
            <a:pPr marL="116839" marR="2839085">
              <a:lnSpc>
                <a:spcPts val="3400"/>
              </a:lnSpc>
              <a:spcBef>
                <a:spcPts val="285"/>
              </a:spcBef>
              <a:buFont typeface="Arial"/>
              <a:buChar char="•"/>
              <a:tabLst>
                <a:tab pos="315595" algn="l"/>
              </a:tabLst>
            </a:pPr>
            <a:r>
              <a:rPr sz="1800" b="1" spc="-10" dirty="0">
                <a:latin typeface="Arial"/>
                <a:cs typeface="Arial"/>
              </a:rPr>
              <a:t>Assigns </a:t>
            </a:r>
            <a:r>
              <a:rPr sz="1800" b="1" spc="-5" dirty="0">
                <a:latin typeface="Arial"/>
                <a:cs typeface="Arial"/>
              </a:rPr>
              <a:t>the contents </a:t>
            </a:r>
            <a:r>
              <a:rPr sz="1800" b="1" dirty="0">
                <a:latin typeface="Arial"/>
                <a:cs typeface="Arial"/>
              </a:rPr>
              <a:t>of string2 to </a:t>
            </a:r>
            <a:r>
              <a:rPr sz="1800" b="1" spc="-5" dirty="0">
                <a:latin typeface="Arial"/>
                <a:cs typeface="Arial"/>
              </a:rPr>
              <a:t>string1  char s1[13]="Ahmad";</a:t>
            </a:r>
            <a:endParaRPr sz="1800">
              <a:latin typeface="Arial"/>
              <a:cs typeface="Arial"/>
            </a:endParaRPr>
          </a:p>
          <a:p>
            <a:pPr marL="116839">
              <a:lnSpc>
                <a:spcPts val="1839"/>
              </a:lnSpc>
            </a:pPr>
            <a:r>
              <a:rPr sz="1800" b="1" spc="-5" dirty="0">
                <a:latin typeface="Arial"/>
                <a:cs typeface="Arial"/>
              </a:rPr>
              <a:t>char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s2[5]=“sam";</a:t>
            </a:r>
            <a:endParaRPr sz="1800">
              <a:latin typeface="Arial"/>
              <a:cs typeface="Arial"/>
            </a:endParaRPr>
          </a:p>
          <a:p>
            <a:pPr marL="116839">
              <a:lnSpc>
                <a:spcPct val="100000"/>
              </a:lnSpc>
              <a:spcBef>
                <a:spcPts val="220"/>
              </a:spcBef>
            </a:pPr>
            <a:r>
              <a:rPr sz="1800" b="1" spc="-5" dirty="0">
                <a:latin typeface="Arial"/>
                <a:cs typeface="Arial"/>
              </a:rPr>
              <a:t>strcpy(s1,s2);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56510" y="4755388"/>
            <a:ext cx="4538345" cy="848360"/>
          </a:xfrm>
          <a:custGeom>
            <a:avLst/>
            <a:gdLst/>
            <a:ahLst/>
            <a:cxnLst/>
            <a:rect l="l" t="t" r="r" b="b"/>
            <a:pathLst>
              <a:path w="4538345" h="848360">
                <a:moveTo>
                  <a:pt x="4537964" y="42926"/>
                </a:moveTo>
                <a:lnTo>
                  <a:pt x="4512856" y="34417"/>
                </a:lnTo>
                <a:lnTo>
                  <a:pt x="4419219" y="2667"/>
                </a:lnTo>
                <a:lnTo>
                  <a:pt x="4411599" y="0"/>
                </a:lnTo>
                <a:lnTo>
                  <a:pt x="4403471" y="4064"/>
                </a:lnTo>
                <a:lnTo>
                  <a:pt x="4400804" y="11684"/>
                </a:lnTo>
                <a:lnTo>
                  <a:pt x="4398264" y="19304"/>
                </a:lnTo>
                <a:lnTo>
                  <a:pt x="4402328" y="27432"/>
                </a:lnTo>
                <a:lnTo>
                  <a:pt x="4409948" y="30099"/>
                </a:lnTo>
                <a:lnTo>
                  <a:pt x="4454360" y="45148"/>
                </a:lnTo>
                <a:lnTo>
                  <a:pt x="1357337" y="676300"/>
                </a:lnTo>
                <a:lnTo>
                  <a:pt x="80289" y="65341"/>
                </a:lnTo>
                <a:lnTo>
                  <a:pt x="135255" y="60833"/>
                </a:lnTo>
                <a:lnTo>
                  <a:pt x="141224" y="53848"/>
                </a:lnTo>
                <a:lnTo>
                  <a:pt x="140462" y="45847"/>
                </a:lnTo>
                <a:lnTo>
                  <a:pt x="140169" y="42291"/>
                </a:lnTo>
                <a:lnTo>
                  <a:pt x="139827" y="37973"/>
                </a:lnTo>
                <a:lnTo>
                  <a:pt x="132842" y="32004"/>
                </a:lnTo>
                <a:lnTo>
                  <a:pt x="0" y="42926"/>
                </a:lnTo>
                <a:lnTo>
                  <a:pt x="70358" y="146685"/>
                </a:lnTo>
                <a:lnTo>
                  <a:pt x="74803" y="153289"/>
                </a:lnTo>
                <a:lnTo>
                  <a:pt x="83820" y="154940"/>
                </a:lnTo>
                <a:lnTo>
                  <a:pt x="97155" y="145923"/>
                </a:lnTo>
                <a:lnTo>
                  <a:pt x="98806" y="137033"/>
                </a:lnTo>
                <a:lnTo>
                  <a:pt x="94361" y="130429"/>
                </a:lnTo>
                <a:lnTo>
                  <a:pt x="67932" y="91478"/>
                </a:lnTo>
                <a:lnTo>
                  <a:pt x="1310309" y="685888"/>
                </a:lnTo>
                <a:lnTo>
                  <a:pt x="1005967" y="747903"/>
                </a:lnTo>
                <a:lnTo>
                  <a:pt x="1011809" y="776224"/>
                </a:lnTo>
                <a:lnTo>
                  <a:pt x="1353578" y="706589"/>
                </a:lnTo>
                <a:lnTo>
                  <a:pt x="1649476" y="848144"/>
                </a:lnTo>
                <a:lnTo>
                  <a:pt x="1662049" y="822071"/>
                </a:lnTo>
                <a:lnTo>
                  <a:pt x="1400606" y="697001"/>
                </a:lnTo>
                <a:lnTo>
                  <a:pt x="4460202" y="73571"/>
                </a:lnTo>
                <a:lnTo>
                  <a:pt x="4419219" y="110236"/>
                </a:lnTo>
                <a:lnTo>
                  <a:pt x="4418711" y="119380"/>
                </a:lnTo>
                <a:lnTo>
                  <a:pt x="4429379" y="131318"/>
                </a:lnTo>
                <a:lnTo>
                  <a:pt x="4438523" y="131826"/>
                </a:lnTo>
                <a:lnTo>
                  <a:pt x="4537964" y="42926"/>
                </a:lnTo>
                <a:close/>
              </a:path>
            </a:pathLst>
          </a:custGeom>
          <a:solidFill>
            <a:srgbClr val="2E2E9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12052" y="3496055"/>
            <a:ext cx="2636520" cy="3362325"/>
            <a:chOff x="6512052" y="3496055"/>
            <a:chExt cx="2636520" cy="3362325"/>
          </a:xfrm>
        </p:grpSpPr>
        <p:sp>
          <p:nvSpPr>
            <p:cNvPr id="3" name="object 3"/>
            <p:cNvSpPr/>
            <p:nvPr/>
          </p:nvSpPr>
          <p:spPr>
            <a:xfrm>
              <a:off x="6516624" y="3500627"/>
              <a:ext cx="2627630" cy="2924810"/>
            </a:xfrm>
            <a:custGeom>
              <a:avLst/>
              <a:gdLst/>
              <a:ahLst/>
              <a:cxnLst/>
              <a:rect l="l" t="t" r="r" b="b"/>
              <a:pathLst>
                <a:path w="2627629" h="2924810">
                  <a:moveTo>
                    <a:pt x="0" y="2924556"/>
                  </a:moveTo>
                  <a:lnTo>
                    <a:pt x="2627375" y="2924556"/>
                  </a:lnTo>
                  <a:lnTo>
                    <a:pt x="2627375" y="0"/>
                  </a:lnTo>
                  <a:lnTo>
                    <a:pt x="0" y="0"/>
                  </a:lnTo>
                  <a:lnTo>
                    <a:pt x="0" y="2924556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16624" y="3500627"/>
              <a:ext cx="2627630" cy="2924810"/>
            </a:xfrm>
            <a:custGeom>
              <a:avLst/>
              <a:gdLst/>
              <a:ahLst/>
              <a:cxnLst/>
              <a:rect l="l" t="t" r="r" b="b"/>
              <a:pathLst>
                <a:path w="2627629" h="2924810">
                  <a:moveTo>
                    <a:pt x="0" y="2924556"/>
                  </a:moveTo>
                  <a:lnTo>
                    <a:pt x="2627375" y="2924556"/>
                  </a:lnTo>
                </a:path>
                <a:path w="2627629" h="2924810">
                  <a:moveTo>
                    <a:pt x="2627375" y="0"/>
                  </a:moveTo>
                  <a:lnTo>
                    <a:pt x="0" y="0"/>
                  </a:lnTo>
                  <a:lnTo>
                    <a:pt x="0" y="292455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9969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Strings</a:t>
            </a:r>
            <a:r>
              <a:rPr spc="-4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080"/>
              </a:spcBef>
            </a:pPr>
            <a:r>
              <a:rPr dirty="0"/>
              <a:t>include </a:t>
            </a:r>
            <a:r>
              <a:rPr dirty="0">
                <a:solidFill>
                  <a:srgbClr val="FF0000"/>
                </a:solidFill>
              </a:rPr>
              <a:t>string.h </a:t>
            </a:r>
            <a:r>
              <a:rPr dirty="0"/>
              <a:t>library header file </a:t>
            </a:r>
            <a:r>
              <a:rPr spc="-5" dirty="0"/>
              <a:t>in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program</a:t>
            </a:r>
          </a:p>
          <a:p>
            <a:pPr marL="180975" marR="1115060" indent="-6413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60985" algn="l"/>
              </a:tabLst>
            </a:pPr>
            <a:r>
              <a:rPr sz="1800" b="1" spc="-5" dirty="0">
                <a:latin typeface="Arial"/>
                <a:cs typeface="Arial"/>
              </a:rPr>
              <a:t>Makes a copy </a:t>
            </a:r>
            <a:r>
              <a:rPr sz="1800" b="1" dirty="0">
                <a:latin typeface="Arial"/>
                <a:cs typeface="Arial"/>
              </a:rPr>
              <a:t>of up to n </a:t>
            </a:r>
            <a:r>
              <a:rPr sz="1800" b="1" spc="-5" dirty="0">
                <a:latin typeface="Arial"/>
                <a:cs typeface="Arial"/>
              </a:rPr>
              <a:t>characters from </a:t>
            </a:r>
            <a:r>
              <a:rPr sz="1800" b="1" dirty="0">
                <a:latin typeface="Arial"/>
                <a:cs typeface="Arial"/>
              </a:rPr>
              <a:t>string2 in string1  (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does NOT add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null</a:t>
            </a: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character</a:t>
            </a:r>
            <a:r>
              <a:rPr sz="1800" spc="-5" dirty="0"/>
              <a:t>)</a:t>
            </a:r>
            <a:endParaRPr sz="1800">
              <a:latin typeface="Arial"/>
              <a:cs typeface="Arial"/>
            </a:endParaRPr>
          </a:p>
          <a:p>
            <a:pPr marL="252095">
              <a:lnSpc>
                <a:spcPct val="100000"/>
              </a:lnSpc>
              <a:spcBef>
                <a:spcPts val="78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strncpy()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  <a:p>
            <a:pPr marL="245745">
              <a:lnSpc>
                <a:spcPct val="100000"/>
              </a:lnSpc>
              <a:spcBef>
                <a:spcPts val="114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Syntax </a:t>
            </a:r>
            <a:r>
              <a:rPr sz="1800" spc="-5" dirty="0">
                <a:solidFill>
                  <a:srgbClr val="FF0000"/>
                </a:solidFill>
              </a:rPr>
              <a:t>strncpy(string1,string2,n)</a:t>
            </a:r>
            <a:r>
              <a:rPr sz="1800" spc="50" dirty="0">
                <a:solidFill>
                  <a:srgbClr val="FF0000"/>
                </a:solidFill>
              </a:rPr>
              <a:t> </a:t>
            </a:r>
            <a:r>
              <a:rPr sz="1800" dirty="0">
                <a:solidFill>
                  <a:srgbClr val="FF0000"/>
                </a:solidFill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1195" y="3777767"/>
            <a:ext cx="2623185" cy="256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 marR="30480">
              <a:lnSpc>
                <a:spcPct val="150000"/>
              </a:lnSpc>
              <a:spcBef>
                <a:spcPts val="100"/>
              </a:spcBef>
              <a:tabLst>
                <a:tab pos="936625" algn="l"/>
              </a:tabLst>
            </a:pPr>
            <a:r>
              <a:rPr sz="1600" spc="-5" dirty="0">
                <a:latin typeface="Tahoma"/>
                <a:cs typeface="Tahoma"/>
              </a:rPr>
              <a:t>s1 is: Ahmad and </a:t>
            </a:r>
            <a:r>
              <a:rPr sz="1600" spc="-10" dirty="0">
                <a:latin typeface="Tahoma"/>
                <a:cs typeface="Tahoma"/>
              </a:rPr>
              <a:t>length=5  </a:t>
            </a:r>
            <a:r>
              <a:rPr sz="1600" spc="-5" dirty="0">
                <a:latin typeface="Tahoma"/>
                <a:cs typeface="Tahoma"/>
              </a:rPr>
              <a:t>s2 is: </a:t>
            </a:r>
            <a:r>
              <a:rPr sz="1600" spc="-10" dirty="0">
                <a:latin typeface="Tahoma"/>
                <a:cs typeface="Tahoma"/>
              </a:rPr>
              <a:t>sam </a:t>
            </a:r>
            <a:r>
              <a:rPr sz="1600" spc="-5" dirty="0">
                <a:latin typeface="Tahoma"/>
                <a:cs typeface="Tahoma"/>
              </a:rPr>
              <a:t>and </a:t>
            </a:r>
            <a:r>
              <a:rPr sz="1600" spc="-10" dirty="0">
                <a:latin typeface="Tahoma"/>
                <a:cs typeface="Tahoma"/>
              </a:rPr>
              <a:t>length=3  </a:t>
            </a:r>
            <a:r>
              <a:rPr sz="1600" spc="-5" dirty="0">
                <a:latin typeface="Tahoma"/>
                <a:cs typeface="Tahoma"/>
              </a:rPr>
              <a:t>s1[3]=a	s1[4]= d s1[5]=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  <a:p>
            <a:pPr marL="8763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Tahoma"/>
                <a:cs typeface="Tahoma"/>
              </a:rPr>
              <a:t>s1 is: </a:t>
            </a:r>
            <a:r>
              <a:rPr sz="1600" spc="-5" dirty="0">
                <a:latin typeface="Tahoma"/>
                <a:cs typeface="Tahoma"/>
              </a:rPr>
              <a:t>samad and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length=5</a:t>
            </a:r>
            <a:endParaRPr sz="1600">
              <a:latin typeface="Tahoma"/>
              <a:cs typeface="Tahoma"/>
            </a:endParaRPr>
          </a:p>
          <a:p>
            <a:pPr marL="87630" marR="91440">
              <a:lnSpc>
                <a:spcPct val="150000"/>
              </a:lnSpc>
              <a:tabLst>
                <a:tab pos="876935" algn="l"/>
              </a:tabLst>
            </a:pPr>
            <a:r>
              <a:rPr sz="1600" spc="-5" dirty="0">
                <a:latin typeface="Tahoma"/>
                <a:cs typeface="Tahoma"/>
              </a:rPr>
              <a:t>s2 is: </a:t>
            </a:r>
            <a:r>
              <a:rPr sz="1600" spc="-10" dirty="0">
                <a:latin typeface="Tahoma"/>
                <a:cs typeface="Tahoma"/>
              </a:rPr>
              <a:t>sam </a:t>
            </a:r>
            <a:r>
              <a:rPr sz="1600" spc="-5" dirty="0">
                <a:latin typeface="Tahoma"/>
                <a:cs typeface="Tahoma"/>
              </a:rPr>
              <a:t>and </a:t>
            </a:r>
            <a:r>
              <a:rPr sz="1600" spc="-10" dirty="0">
                <a:latin typeface="Tahoma"/>
                <a:cs typeface="Tahoma"/>
              </a:rPr>
              <a:t>length=3  </a:t>
            </a:r>
            <a:r>
              <a:rPr sz="1600" spc="-5" dirty="0">
                <a:latin typeface="Tahoma"/>
                <a:cs typeface="Tahoma"/>
              </a:rPr>
              <a:t>s1[2]=l	s1[4]= d s1[5]=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  <a:p>
            <a:pPr marL="87630">
              <a:lnSpc>
                <a:spcPct val="100000"/>
              </a:lnSpc>
              <a:spcBef>
                <a:spcPts val="820"/>
              </a:spcBef>
            </a:pPr>
            <a:r>
              <a:rPr sz="1600" spc="-5" dirty="0">
                <a:latin typeface="Tahoma"/>
                <a:cs typeface="Tahoma"/>
              </a:rPr>
              <a:t>s1 is: welcd and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length=5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212591"/>
            <a:ext cx="6541008" cy="3645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Saturday, </a:t>
            </a:r>
            <a:r>
              <a:rPr dirty="0"/>
              <a:t>July </a:t>
            </a:r>
            <a:r>
              <a:rPr spc="-5" dirty="0"/>
              <a:t>28,</a:t>
            </a:r>
            <a:r>
              <a:rPr spc="-6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9969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Strings</a:t>
            </a:r>
            <a:r>
              <a:rPr spc="-40" dirty="0"/>
              <a:t> </a:t>
            </a:r>
            <a:r>
              <a:rPr spc="-5" dirty="0"/>
              <a:t>Functions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2800" y="4168838"/>
          <a:ext cx="4184644" cy="757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5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32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54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0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08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0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0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57174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\0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02742" y="4320667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926137" y="4135437"/>
          <a:ext cx="1655444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5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\0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397188" y="5537263"/>
          <a:ext cx="4184645" cy="757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4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5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09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0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0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57174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\0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987042" y="5185917"/>
            <a:ext cx="4511040" cy="80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6255">
              <a:lnSpc>
                <a:spcPct val="100000"/>
              </a:lnSpc>
              <a:spcBef>
                <a:spcPts val="100"/>
              </a:spcBef>
              <a:tabLst>
                <a:tab pos="833119" algn="l"/>
                <a:tab pos="1151255" algn="l"/>
                <a:tab pos="1467485" algn="l"/>
                <a:tab pos="1848485" algn="l"/>
                <a:tab pos="2165350" algn="l"/>
                <a:tab pos="2483485" algn="l"/>
                <a:tab pos="2800350" algn="l"/>
                <a:tab pos="3054985" algn="l"/>
                <a:tab pos="3371850" algn="l"/>
                <a:tab pos="4243705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0	1	2	3	4	5	6	7	8	9 10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4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209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985"/>
              </a:spcBef>
            </a:pPr>
            <a:r>
              <a:rPr dirty="0"/>
              <a:t>include </a:t>
            </a:r>
            <a:r>
              <a:rPr dirty="0">
                <a:solidFill>
                  <a:srgbClr val="FF0000"/>
                </a:solidFill>
              </a:rPr>
              <a:t>string.h </a:t>
            </a:r>
            <a:r>
              <a:rPr dirty="0"/>
              <a:t>library header file </a:t>
            </a:r>
            <a:r>
              <a:rPr spc="-5" dirty="0"/>
              <a:t>in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program</a:t>
            </a:r>
          </a:p>
          <a:p>
            <a:pPr marL="194945" indent="-143510">
              <a:lnSpc>
                <a:spcPct val="100000"/>
              </a:lnSpc>
              <a:spcBef>
                <a:spcPts val="1220"/>
              </a:spcBef>
              <a:buFont typeface="Arial"/>
              <a:buChar char="•"/>
              <a:tabLst>
                <a:tab pos="195580" algn="l"/>
              </a:tabLst>
            </a:pPr>
            <a:r>
              <a:rPr sz="1800" b="1" spc="-5" dirty="0">
                <a:latin typeface="Arial"/>
                <a:cs typeface="Arial"/>
              </a:rPr>
              <a:t>Makes </a:t>
            </a:r>
            <a:r>
              <a:rPr sz="1800" b="1" dirty="0">
                <a:latin typeface="Arial"/>
                <a:cs typeface="Arial"/>
              </a:rPr>
              <a:t>a copy of up to n </a:t>
            </a:r>
            <a:r>
              <a:rPr sz="1800" b="1" spc="-5" dirty="0">
                <a:latin typeface="Arial"/>
                <a:cs typeface="Arial"/>
              </a:rPr>
              <a:t>characters </a:t>
            </a:r>
            <a:r>
              <a:rPr sz="1800" b="1" dirty="0">
                <a:latin typeface="Arial"/>
                <a:cs typeface="Arial"/>
              </a:rPr>
              <a:t>from string2 in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string1</a:t>
            </a:r>
            <a:endParaRPr sz="18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does NOT add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null</a:t>
            </a:r>
            <a:r>
              <a:rPr sz="18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character</a:t>
            </a:r>
            <a:r>
              <a:rPr sz="1800" spc="-5" dirty="0"/>
              <a:t>)</a:t>
            </a:r>
            <a:endParaRPr sz="1800">
              <a:latin typeface="Arial"/>
              <a:cs typeface="Arial"/>
            </a:endParaRPr>
          </a:p>
          <a:p>
            <a:pPr marL="116839" marR="5158105">
              <a:lnSpc>
                <a:spcPct val="105100"/>
              </a:lnSpc>
              <a:spcBef>
                <a:spcPts val="1145"/>
              </a:spcBef>
            </a:pPr>
            <a:r>
              <a:rPr sz="1800" b="1" spc="-5" dirty="0">
                <a:latin typeface="Arial"/>
                <a:cs typeface="Arial"/>
              </a:rPr>
              <a:t>char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s1[13]="Ahmad";  char s2[5]=“sam";  strncpy(s1,s2,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800" b="1" spc="-5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188595">
              <a:lnSpc>
                <a:spcPct val="100000"/>
              </a:lnSpc>
              <a:spcBef>
                <a:spcPts val="1330"/>
              </a:spcBef>
              <a:tabLst>
                <a:tab pos="504825" algn="l"/>
                <a:tab pos="822960" algn="l"/>
                <a:tab pos="1139825" algn="l"/>
                <a:tab pos="1394460" algn="l"/>
                <a:tab pos="1711960" algn="l"/>
                <a:tab pos="2028825" algn="l"/>
                <a:tab pos="2346960" algn="l"/>
                <a:tab pos="2918460" algn="l"/>
                <a:tab pos="3235325" algn="l"/>
                <a:tab pos="5302250" algn="l"/>
                <a:tab pos="5619750" algn="l"/>
                <a:tab pos="5937885" algn="l"/>
                <a:tab pos="6318885" algn="l"/>
                <a:tab pos="6635115" algn="l"/>
              </a:tabLst>
            </a:pPr>
            <a:r>
              <a:rPr sz="1800" dirty="0">
                <a:solidFill>
                  <a:srgbClr val="FF0000"/>
                </a:solidFill>
              </a:rPr>
              <a:t>0	1	2	3	4	5	6	7</a:t>
            </a:r>
            <a:r>
              <a:rPr sz="1800" spc="490" dirty="0">
                <a:solidFill>
                  <a:srgbClr val="FF0000"/>
                </a:solidFill>
              </a:rPr>
              <a:t> </a:t>
            </a:r>
            <a:r>
              <a:rPr sz="1800" dirty="0">
                <a:solidFill>
                  <a:srgbClr val="FF0000"/>
                </a:solidFill>
              </a:rPr>
              <a:t>8	9	10</a:t>
            </a:r>
            <a:r>
              <a:rPr sz="1800" spc="495" dirty="0">
                <a:solidFill>
                  <a:srgbClr val="FF0000"/>
                </a:solidFill>
              </a:rPr>
              <a:t> </a:t>
            </a:r>
            <a:r>
              <a:rPr sz="1800" spc="-70" dirty="0">
                <a:solidFill>
                  <a:srgbClr val="FF0000"/>
                </a:solidFill>
              </a:rPr>
              <a:t>11 </a:t>
            </a:r>
            <a:r>
              <a:rPr sz="1800" spc="75" dirty="0">
                <a:solidFill>
                  <a:srgbClr val="FF0000"/>
                </a:solidFill>
              </a:rPr>
              <a:t> </a:t>
            </a:r>
            <a:r>
              <a:rPr sz="1800" spc="-5" dirty="0">
                <a:solidFill>
                  <a:srgbClr val="FF0000"/>
                </a:solidFill>
              </a:rPr>
              <a:t>12	</a:t>
            </a:r>
            <a:r>
              <a:rPr sz="2700" spc="-7" baseline="1543" dirty="0">
                <a:solidFill>
                  <a:srgbClr val="FF0000"/>
                </a:solidFill>
              </a:rPr>
              <a:t>0	1	2	3	4</a:t>
            </a:r>
            <a:endParaRPr sz="2700" baseline="1543"/>
          </a:p>
          <a:p>
            <a:pPr marL="33020">
              <a:lnSpc>
                <a:spcPct val="100000"/>
              </a:lnSpc>
              <a:spcBef>
                <a:spcPts val="50"/>
              </a:spcBef>
            </a:pPr>
            <a:endParaRPr sz="2450"/>
          </a:p>
          <a:p>
            <a:pPr marL="2165350" algn="ctr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9969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Strings</a:t>
            </a:r>
            <a:r>
              <a:rPr spc="-4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975"/>
              </a:spcBef>
            </a:pPr>
            <a:r>
              <a:rPr dirty="0"/>
              <a:t>include </a:t>
            </a:r>
            <a:r>
              <a:rPr dirty="0">
                <a:solidFill>
                  <a:srgbClr val="FF0000"/>
                </a:solidFill>
              </a:rPr>
              <a:t>string.h </a:t>
            </a:r>
            <a:r>
              <a:rPr dirty="0"/>
              <a:t>library header file </a:t>
            </a:r>
            <a:r>
              <a:rPr spc="-5" dirty="0"/>
              <a:t>in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program</a:t>
            </a:r>
          </a:p>
          <a:p>
            <a:pPr marL="330200" indent="-14224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30835" algn="l"/>
              </a:tabLst>
            </a:pPr>
            <a:r>
              <a:rPr sz="1800" b="1" spc="5" dirty="0">
                <a:latin typeface="Arial"/>
                <a:cs typeface="Arial"/>
              </a:rPr>
              <a:t>which </a:t>
            </a:r>
            <a:r>
              <a:rPr sz="1800" b="1" spc="-5" dirty="0">
                <a:latin typeface="Arial"/>
                <a:cs typeface="Arial"/>
              </a:rPr>
              <a:t>returns a zero </a:t>
            </a:r>
            <a:r>
              <a:rPr sz="1800" b="1" dirty="0">
                <a:latin typeface="Arial"/>
                <a:cs typeface="Arial"/>
              </a:rPr>
              <a:t>if </a:t>
            </a:r>
            <a:r>
              <a:rPr sz="1800" b="1" spc="-5" dirty="0">
                <a:latin typeface="Arial"/>
                <a:cs typeface="Arial"/>
              </a:rPr>
              <a:t>2 strings are </a:t>
            </a:r>
            <a:r>
              <a:rPr sz="1800" b="1" dirty="0">
                <a:latin typeface="Arial"/>
                <a:cs typeface="Arial"/>
              </a:rPr>
              <a:t>equal, </a:t>
            </a:r>
            <a:r>
              <a:rPr sz="1800" b="1" spc="-5" dirty="0">
                <a:latin typeface="Arial"/>
                <a:cs typeface="Arial"/>
              </a:rPr>
              <a:t>or a </a:t>
            </a:r>
            <a:r>
              <a:rPr sz="1800" b="1" dirty="0">
                <a:latin typeface="Arial"/>
                <a:cs typeface="Arial"/>
              </a:rPr>
              <a:t>non </a:t>
            </a:r>
            <a:r>
              <a:rPr sz="1800" b="1" spc="-5" dirty="0">
                <a:latin typeface="Arial"/>
                <a:cs typeface="Arial"/>
              </a:rPr>
              <a:t>zero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number</a:t>
            </a:r>
            <a:endParaRPr sz="1800">
              <a:latin typeface="Arial"/>
              <a:cs typeface="Arial"/>
            </a:endParaRPr>
          </a:p>
          <a:p>
            <a:pPr marL="25209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if the </a:t>
            </a:r>
            <a:r>
              <a:rPr sz="1800" b="1" spc="-5" dirty="0">
                <a:latin typeface="Arial"/>
                <a:cs typeface="Arial"/>
              </a:rPr>
              <a:t>strings are </a:t>
            </a:r>
            <a:r>
              <a:rPr sz="1800" b="1" dirty="0">
                <a:latin typeface="Arial"/>
                <a:cs typeface="Arial"/>
              </a:rPr>
              <a:t>not the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same.</a:t>
            </a:r>
            <a:endParaRPr sz="1800">
              <a:latin typeface="Arial"/>
              <a:cs typeface="Arial"/>
            </a:endParaRPr>
          </a:p>
          <a:p>
            <a:pPr marL="172085">
              <a:lnSpc>
                <a:spcPct val="100000"/>
              </a:lnSpc>
              <a:spcBef>
                <a:spcPts val="1355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strcmp()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68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Syntax </a:t>
            </a:r>
            <a:r>
              <a:rPr sz="1800" spc="-5" dirty="0">
                <a:solidFill>
                  <a:srgbClr val="FF0000"/>
                </a:solidFill>
              </a:rPr>
              <a:t>strcmp(string1,string2)</a:t>
            </a:r>
            <a:r>
              <a:rPr sz="1800" spc="35" dirty="0">
                <a:solidFill>
                  <a:srgbClr val="FF0000"/>
                </a:solidFill>
              </a:rPr>
              <a:t> </a:t>
            </a:r>
            <a:r>
              <a:rPr sz="1800" dirty="0">
                <a:solidFill>
                  <a:srgbClr val="FF0000"/>
                </a:solidFill>
              </a:rPr>
              <a:t>;</a:t>
            </a:r>
            <a:endParaRPr sz="1800">
              <a:latin typeface="Arial"/>
              <a:cs typeface="Arial"/>
            </a:endParaRPr>
          </a:p>
          <a:p>
            <a:pPr marL="403860" marR="3466465">
              <a:lnSpc>
                <a:spcPct val="200000"/>
              </a:lnSpc>
              <a:spcBef>
                <a:spcPts val="204"/>
              </a:spcBef>
              <a:tabLst>
                <a:tab pos="1541145" algn="l"/>
              </a:tabLst>
            </a:pPr>
            <a:r>
              <a:rPr sz="1800" b="1" dirty="0">
                <a:latin typeface="Arial"/>
                <a:cs typeface="Arial"/>
              </a:rPr>
              <a:t>int </a:t>
            </a:r>
            <a:r>
              <a:rPr sz="1800" b="1" spc="-5" dirty="0">
                <a:latin typeface="Arial"/>
                <a:cs typeface="Arial"/>
              </a:rPr>
              <a:t>result= strcmp (string1,string2);  result=0,	</a:t>
            </a:r>
            <a:r>
              <a:rPr sz="1800" b="1" dirty="0">
                <a:latin typeface="Arial"/>
                <a:cs typeface="Arial"/>
              </a:rPr>
              <a:t>if </a:t>
            </a:r>
            <a:r>
              <a:rPr sz="1800" b="1" spc="-5" dirty="0">
                <a:latin typeface="Arial"/>
                <a:cs typeface="Arial"/>
              </a:rPr>
              <a:t>string1 equal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string2</a:t>
            </a:r>
            <a:endParaRPr sz="1800">
              <a:latin typeface="Arial"/>
              <a:cs typeface="Arial"/>
            </a:endParaRPr>
          </a:p>
          <a:p>
            <a:pPr marL="40386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result&gt;0 </a:t>
            </a:r>
            <a:r>
              <a:rPr sz="1800" b="1" dirty="0">
                <a:latin typeface="Arial"/>
                <a:cs typeface="Arial"/>
              </a:rPr>
              <a:t>, if </a:t>
            </a:r>
            <a:r>
              <a:rPr sz="1800" b="1" spc="-5" dirty="0">
                <a:latin typeface="Arial"/>
                <a:cs typeface="Arial"/>
              </a:rPr>
              <a:t>string1 greater </a:t>
            </a:r>
            <a:r>
              <a:rPr sz="1800" b="1" dirty="0">
                <a:latin typeface="Arial"/>
                <a:cs typeface="Arial"/>
              </a:rPr>
              <a:t>than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string2</a:t>
            </a:r>
            <a:endParaRPr sz="1800">
              <a:latin typeface="Arial"/>
              <a:cs typeface="Arial"/>
            </a:endParaRPr>
          </a:p>
          <a:p>
            <a:pPr marL="40386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Result&lt;0 </a:t>
            </a:r>
            <a:r>
              <a:rPr sz="1800" b="1" dirty="0">
                <a:latin typeface="Arial"/>
                <a:cs typeface="Arial"/>
              </a:rPr>
              <a:t>, if </a:t>
            </a:r>
            <a:r>
              <a:rPr sz="1800" b="1" spc="-5" dirty="0">
                <a:latin typeface="Arial"/>
                <a:cs typeface="Arial"/>
              </a:rPr>
              <a:t>string1 less </a:t>
            </a:r>
            <a:r>
              <a:rPr sz="1800" b="1" dirty="0">
                <a:latin typeface="Arial"/>
                <a:cs typeface="Arial"/>
              </a:rPr>
              <a:t>than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string2</a:t>
            </a:r>
            <a:endParaRPr sz="1800">
              <a:latin typeface="Arial"/>
              <a:cs typeface="Arial"/>
            </a:endParaRPr>
          </a:p>
          <a:p>
            <a:pPr marL="33020"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40386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</a:rPr>
              <a:t>Strcmp </a:t>
            </a:r>
            <a:r>
              <a:rPr sz="1800" spc="-5" dirty="0">
                <a:solidFill>
                  <a:srgbClr val="FF0000"/>
                </a:solidFill>
              </a:rPr>
              <a:t>uses </a:t>
            </a:r>
            <a:r>
              <a:rPr sz="1800" dirty="0">
                <a:solidFill>
                  <a:srgbClr val="FF0000"/>
                </a:solidFill>
              </a:rPr>
              <a:t>ASCII </a:t>
            </a:r>
            <a:r>
              <a:rPr sz="1800" spc="-5" dirty="0">
                <a:solidFill>
                  <a:srgbClr val="FF0000"/>
                </a:solidFill>
              </a:rPr>
              <a:t>values </a:t>
            </a:r>
            <a:r>
              <a:rPr sz="1800" dirty="0">
                <a:solidFill>
                  <a:srgbClr val="FF0000"/>
                </a:solidFill>
              </a:rPr>
              <a:t>to </a:t>
            </a:r>
            <a:r>
              <a:rPr sz="1800" spc="-5" dirty="0">
                <a:solidFill>
                  <a:srgbClr val="FF0000"/>
                </a:solidFill>
              </a:rPr>
              <a:t>compare </a:t>
            </a:r>
            <a:r>
              <a:rPr sz="1800" spc="-10" dirty="0">
                <a:solidFill>
                  <a:srgbClr val="FF0000"/>
                </a:solidFill>
              </a:rPr>
              <a:t>between </a:t>
            </a:r>
            <a:r>
              <a:rPr sz="1800" spc="-15" dirty="0">
                <a:solidFill>
                  <a:srgbClr val="FF0000"/>
                </a:solidFill>
              </a:rPr>
              <a:t>two</a:t>
            </a:r>
            <a:r>
              <a:rPr sz="1800" spc="20" dirty="0">
                <a:solidFill>
                  <a:srgbClr val="FF0000"/>
                </a:solidFill>
              </a:rPr>
              <a:t> </a:t>
            </a:r>
            <a:r>
              <a:rPr sz="1800" dirty="0">
                <a:solidFill>
                  <a:srgbClr val="FF0000"/>
                </a:solidFill>
              </a:rPr>
              <a:t>strings.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0076" y="570357"/>
            <a:ext cx="1290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168" y="1800605"/>
            <a:ext cx="59848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Char char="•"/>
              <a:tabLst>
                <a:tab pos="142240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string is a sequence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characters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Array of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characters</a:t>
            </a:r>
            <a:r>
              <a:rPr sz="1800" spc="-5" dirty="0">
                <a:latin typeface="Arial"/>
                <a:cs typeface="Arial"/>
              </a:rPr>
              <a:t>).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5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"/>
                <a:cs typeface="Arial"/>
              </a:rPr>
              <a:t>Strings are stored in </a:t>
            </a:r>
            <a:r>
              <a:rPr sz="1800" dirty="0">
                <a:latin typeface="Arial"/>
                <a:cs typeface="Arial"/>
              </a:rPr>
              <a:t>memory </a:t>
            </a:r>
            <a:r>
              <a:rPr sz="1800" spc="-5" dirty="0">
                <a:latin typeface="Arial"/>
                <a:cs typeface="Arial"/>
              </a:rPr>
              <a:t>as </a:t>
            </a:r>
            <a:r>
              <a:rPr sz="1800" dirty="0">
                <a:latin typeface="Arial"/>
                <a:cs typeface="Arial"/>
              </a:rPr>
              <a:t>ASCII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codes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603" y="3717035"/>
            <a:ext cx="5939028" cy="2273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9969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Strings</a:t>
            </a:r>
            <a:r>
              <a:rPr spc="-4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975"/>
              </a:spcBef>
            </a:pPr>
            <a:r>
              <a:rPr dirty="0"/>
              <a:t>include </a:t>
            </a:r>
            <a:r>
              <a:rPr dirty="0">
                <a:solidFill>
                  <a:srgbClr val="FF0000"/>
                </a:solidFill>
              </a:rPr>
              <a:t>string.h </a:t>
            </a:r>
            <a:r>
              <a:rPr dirty="0"/>
              <a:t>library header file </a:t>
            </a:r>
            <a:r>
              <a:rPr spc="-5" dirty="0"/>
              <a:t>in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program</a:t>
            </a:r>
          </a:p>
          <a:p>
            <a:pPr marL="330200" indent="-14224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30835" algn="l"/>
              </a:tabLst>
            </a:pPr>
            <a:r>
              <a:rPr sz="1800" b="1" spc="5" dirty="0">
                <a:latin typeface="Arial"/>
                <a:cs typeface="Arial"/>
              </a:rPr>
              <a:t>which </a:t>
            </a:r>
            <a:r>
              <a:rPr sz="1800" b="1" spc="-5" dirty="0">
                <a:latin typeface="Arial"/>
                <a:cs typeface="Arial"/>
              </a:rPr>
              <a:t>returns a zero </a:t>
            </a:r>
            <a:r>
              <a:rPr sz="1800" b="1" dirty="0">
                <a:latin typeface="Arial"/>
                <a:cs typeface="Arial"/>
              </a:rPr>
              <a:t>if </a:t>
            </a:r>
            <a:r>
              <a:rPr sz="1800" b="1" spc="-5" dirty="0">
                <a:latin typeface="Arial"/>
                <a:cs typeface="Arial"/>
              </a:rPr>
              <a:t>2 strings are </a:t>
            </a:r>
            <a:r>
              <a:rPr sz="1800" b="1" dirty="0">
                <a:latin typeface="Arial"/>
                <a:cs typeface="Arial"/>
              </a:rPr>
              <a:t>equal, </a:t>
            </a:r>
            <a:r>
              <a:rPr sz="1800" b="1" spc="-5" dirty="0">
                <a:latin typeface="Arial"/>
                <a:cs typeface="Arial"/>
              </a:rPr>
              <a:t>or a </a:t>
            </a:r>
            <a:r>
              <a:rPr sz="1800" b="1" dirty="0">
                <a:latin typeface="Arial"/>
                <a:cs typeface="Arial"/>
              </a:rPr>
              <a:t>non </a:t>
            </a:r>
            <a:r>
              <a:rPr sz="1800" b="1" spc="-5" dirty="0">
                <a:latin typeface="Arial"/>
                <a:cs typeface="Arial"/>
              </a:rPr>
              <a:t>zero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number</a:t>
            </a:r>
            <a:endParaRPr sz="1800">
              <a:latin typeface="Arial"/>
              <a:cs typeface="Arial"/>
            </a:endParaRPr>
          </a:p>
          <a:p>
            <a:pPr marL="25209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if the </a:t>
            </a:r>
            <a:r>
              <a:rPr sz="1800" b="1" spc="-5" dirty="0">
                <a:latin typeface="Arial"/>
                <a:cs typeface="Arial"/>
              </a:rPr>
              <a:t>strings are </a:t>
            </a:r>
            <a:r>
              <a:rPr sz="1800" b="1" dirty="0">
                <a:latin typeface="Arial"/>
                <a:cs typeface="Arial"/>
              </a:rPr>
              <a:t>not the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same.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39" y="2842937"/>
            <a:ext cx="5386070" cy="386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0260">
              <a:lnSpc>
                <a:spcPts val="1989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strcmp()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  <a:p>
            <a:pPr marL="806450">
              <a:lnSpc>
                <a:spcPct val="100000"/>
              </a:lnSpc>
              <a:spcBef>
                <a:spcPts val="675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Syntax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strcmp(string1,string2,n)</a:t>
            </a:r>
            <a:r>
              <a:rPr sz="1800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924300" algn="l"/>
              </a:tabLst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Saturday,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July</a:t>
            </a:r>
            <a:r>
              <a:rPr sz="11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28, 2018	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Abdallah</a:t>
            </a:r>
            <a:r>
              <a:rPr sz="1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Karakra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636519"/>
            <a:ext cx="5579364" cy="4221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719571" y="3279647"/>
            <a:ext cx="2708275" cy="349250"/>
            <a:chOff x="5719571" y="3279647"/>
            <a:chExt cx="2708275" cy="349250"/>
          </a:xfrm>
        </p:grpSpPr>
        <p:sp>
          <p:nvSpPr>
            <p:cNvPr id="7" name="object 7"/>
            <p:cNvSpPr/>
            <p:nvPr/>
          </p:nvSpPr>
          <p:spPr>
            <a:xfrm>
              <a:off x="5724143" y="3284219"/>
              <a:ext cx="2699385" cy="340360"/>
            </a:xfrm>
            <a:custGeom>
              <a:avLst/>
              <a:gdLst/>
              <a:ahLst/>
              <a:cxnLst/>
              <a:rect l="l" t="t" r="r" b="b"/>
              <a:pathLst>
                <a:path w="2699384" h="340360">
                  <a:moveTo>
                    <a:pt x="2699004" y="0"/>
                  </a:moveTo>
                  <a:lnTo>
                    <a:pt x="0" y="0"/>
                  </a:lnTo>
                  <a:lnTo>
                    <a:pt x="0" y="339851"/>
                  </a:lnTo>
                  <a:lnTo>
                    <a:pt x="2699004" y="339851"/>
                  </a:lnTo>
                  <a:lnTo>
                    <a:pt x="269900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24143" y="3284219"/>
              <a:ext cx="2699385" cy="340360"/>
            </a:xfrm>
            <a:custGeom>
              <a:avLst/>
              <a:gdLst/>
              <a:ahLst/>
              <a:cxnLst/>
              <a:rect l="l" t="t" r="r" b="b"/>
              <a:pathLst>
                <a:path w="2699384" h="340360">
                  <a:moveTo>
                    <a:pt x="0" y="339851"/>
                  </a:moveTo>
                  <a:lnTo>
                    <a:pt x="2699004" y="339851"/>
                  </a:lnTo>
                  <a:lnTo>
                    <a:pt x="2699004" y="0"/>
                  </a:lnTo>
                  <a:lnTo>
                    <a:pt x="0" y="0"/>
                  </a:lnTo>
                  <a:lnTo>
                    <a:pt x="0" y="339851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724144" y="3284220"/>
            <a:ext cx="2699385" cy="3403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0"/>
              </a:spcBef>
            </a:pPr>
            <a:r>
              <a:rPr sz="1600" spc="-5" dirty="0">
                <a:latin typeface="Tahoma"/>
                <a:cs typeface="Tahoma"/>
              </a:rPr>
              <a:t>s1 </a:t>
            </a:r>
            <a:r>
              <a:rPr sz="1600" spc="-10" dirty="0">
                <a:latin typeface="Tahoma"/>
                <a:cs typeface="Tahoma"/>
              </a:rPr>
              <a:t>greater than</a:t>
            </a:r>
            <a:r>
              <a:rPr sz="1600" dirty="0">
                <a:latin typeface="Tahoma"/>
                <a:cs typeface="Tahoma"/>
              </a:rPr>
              <a:t> s2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9969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Strings</a:t>
            </a:r>
            <a:r>
              <a:rPr spc="-4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4320667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2800" y="4168838"/>
          <a:ext cx="4171305" cy="1803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1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35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7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74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09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58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117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24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612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764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8127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702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7571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\0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1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2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\0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92988" y="5367020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975"/>
              </a:spcBef>
            </a:pPr>
            <a:r>
              <a:rPr dirty="0"/>
              <a:t>include </a:t>
            </a:r>
            <a:r>
              <a:rPr dirty="0">
                <a:solidFill>
                  <a:srgbClr val="FF0000"/>
                </a:solidFill>
              </a:rPr>
              <a:t>string.h </a:t>
            </a:r>
            <a:r>
              <a:rPr dirty="0"/>
              <a:t>library header file </a:t>
            </a:r>
            <a:r>
              <a:rPr spc="-5" dirty="0"/>
              <a:t>in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program</a:t>
            </a:r>
          </a:p>
          <a:p>
            <a:pPr marL="330200" indent="-14224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30835" algn="l"/>
              </a:tabLst>
            </a:pPr>
            <a:r>
              <a:rPr sz="1800" b="1" spc="5" dirty="0">
                <a:latin typeface="Arial"/>
                <a:cs typeface="Arial"/>
              </a:rPr>
              <a:t>which </a:t>
            </a:r>
            <a:r>
              <a:rPr sz="1800" b="1" spc="-5" dirty="0">
                <a:latin typeface="Arial"/>
                <a:cs typeface="Arial"/>
              </a:rPr>
              <a:t>returns a zero </a:t>
            </a:r>
            <a:r>
              <a:rPr sz="1800" b="1" dirty="0">
                <a:latin typeface="Arial"/>
                <a:cs typeface="Arial"/>
              </a:rPr>
              <a:t>if </a:t>
            </a:r>
            <a:r>
              <a:rPr sz="1800" b="1" spc="-5" dirty="0">
                <a:latin typeface="Arial"/>
                <a:cs typeface="Arial"/>
              </a:rPr>
              <a:t>2 strings are </a:t>
            </a:r>
            <a:r>
              <a:rPr sz="1800" b="1" dirty="0">
                <a:latin typeface="Arial"/>
                <a:cs typeface="Arial"/>
              </a:rPr>
              <a:t>equal, </a:t>
            </a:r>
            <a:r>
              <a:rPr sz="1800" b="1" spc="-5" dirty="0">
                <a:latin typeface="Arial"/>
                <a:cs typeface="Arial"/>
              </a:rPr>
              <a:t>or a </a:t>
            </a:r>
            <a:r>
              <a:rPr sz="1800" b="1" dirty="0">
                <a:latin typeface="Arial"/>
                <a:cs typeface="Arial"/>
              </a:rPr>
              <a:t>non </a:t>
            </a:r>
            <a:r>
              <a:rPr sz="1800" b="1" spc="-5" dirty="0">
                <a:latin typeface="Arial"/>
                <a:cs typeface="Arial"/>
              </a:rPr>
              <a:t>zero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number</a:t>
            </a:r>
            <a:endParaRPr sz="1800">
              <a:latin typeface="Arial"/>
              <a:cs typeface="Arial"/>
            </a:endParaRPr>
          </a:p>
          <a:p>
            <a:pPr marL="25209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if the </a:t>
            </a:r>
            <a:r>
              <a:rPr sz="1800" b="1" spc="-5" dirty="0">
                <a:latin typeface="Arial"/>
                <a:cs typeface="Arial"/>
              </a:rPr>
              <a:t>strings are </a:t>
            </a:r>
            <a:r>
              <a:rPr sz="1800" b="1" dirty="0">
                <a:latin typeface="Arial"/>
                <a:cs typeface="Arial"/>
              </a:rPr>
              <a:t>not the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same.</a:t>
            </a:r>
            <a:endParaRPr sz="1800">
              <a:latin typeface="Arial"/>
              <a:cs typeface="Arial"/>
            </a:endParaRPr>
          </a:p>
          <a:p>
            <a:pPr marL="33020">
              <a:lnSpc>
                <a:spcPct val="100000"/>
              </a:lnSpc>
              <a:spcBef>
                <a:spcPts val="35"/>
              </a:spcBef>
            </a:pPr>
            <a:endParaRPr sz="1650">
              <a:latin typeface="Arial"/>
              <a:cs typeface="Arial"/>
            </a:endParaRPr>
          </a:p>
          <a:p>
            <a:pPr marL="116839" marR="463867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char s1[13]="Ahmad";  char </a:t>
            </a:r>
            <a:r>
              <a:rPr sz="1800" b="1" spc="-10" dirty="0">
                <a:latin typeface="Arial"/>
                <a:cs typeface="Arial"/>
              </a:rPr>
              <a:t>s2[13]=“Ahlam </a:t>
            </a:r>
            <a:r>
              <a:rPr sz="1800" b="1" spc="-5" dirty="0">
                <a:latin typeface="Arial"/>
                <a:cs typeface="Arial"/>
              </a:rPr>
              <a:t>sami";  strcmp(s1,s2);</a:t>
            </a:r>
            <a:endParaRPr sz="1800">
              <a:latin typeface="Arial"/>
              <a:cs typeface="Arial"/>
            </a:endParaRPr>
          </a:p>
          <a:p>
            <a:pPr marL="188595">
              <a:lnSpc>
                <a:spcPct val="100000"/>
              </a:lnSpc>
              <a:spcBef>
                <a:spcPts val="885"/>
              </a:spcBef>
              <a:tabLst>
                <a:tab pos="504825" algn="l"/>
                <a:tab pos="822960" algn="l"/>
                <a:tab pos="1139825" algn="l"/>
                <a:tab pos="1394460" algn="l"/>
                <a:tab pos="1711960" algn="l"/>
                <a:tab pos="2028825" algn="l"/>
                <a:tab pos="2346960" algn="l"/>
                <a:tab pos="2918460" algn="l"/>
                <a:tab pos="3235325" algn="l"/>
              </a:tabLst>
            </a:pPr>
            <a:r>
              <a:rPr sz="1800" dirty="0">
                <a:solidFill>
                  <a:srgbClr val="FF0000"/>
                </a:solidFill>
              </a:rPr>
              <a:t>0	1	2	3	4	5	6	7</a:t>
            </a:r>
            <a:r>
              <a:rPr sz="1800" spc="490" dirty="0">
                <a:solidFill>
                  <a:srgbClr val="FF0000"/>
                </a:solidFill>
              </a:rPr>
              <a:t> </a:t>
            </a:r>
            <a:r>
              <a:rPr sz="1800" dirty="0">
                <a:solidFill>
                  <a:srgbClr val="FF0000"/>
                </a:solidFill>
              </a:rPr>
              <a:t>8	9	10 </a:t>
            </a:r>
            <a:r>
              <a:rPr sz="1800" spc="-70" dirty="0">
                <a:solidFill>
                  <a:srgbClr val="FF0000"/>
                </a:solidFill>
              </a:rPr>
              <a:t>11</a:t>
            </a:r>
            <a:r>
              <a:rPr sz="1800" spc="55" dirty="0">
                <a:solidFill>
                  <a:srgbClr val="FF0000"/>
                </a:solidFill>
              </a:rPr>
              <a:t> </a:t>
            </a:r>
            <a:r>
              <a:rPr sz="1800" spc="-5" dirty="0">
                <a:solidFill>
                  <a:srgbClr val="FF0000"/>
                </a:solidFill>
              </a:rPr>
              <a:t>12</a:t>
            </a:r>
            <a:endParaRPr sz="1800"/>
          </a:p>
        </p:txBody>
      </p:sp>
      <p:sp>
        <p:nvSpPr>
          <p:cNvPr id="7" name="object 7"/>
          <p:cNvSpPr txBox="1"/>
          <p:nvPr/>
        </p:nvSpPr>
        <p:spPr>
          <a:xfrm>
            <a:off x="5292852" y="4293108"/>
            <a:ext cx="3851275" cy="1447800"/>
          </a:xfrm>
          <a:prstGeom prst="rect">
            <a:avLst/>
          </a:prstGeom>
          <a:solidFill>
            <a:srgbClr val="CCFFCC"/>
          </a:solidFill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60"/>
              </a:spcBef>
            </a:pPr>
            <a:r>
              <a:rPr sz="1600" spc="-5" dirty="0">
                <a:latin typeface="Tahoma"/>
                <a:cs typeface="Tahoma"/>
              </a:rPr>
              <a:t>A equal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endParaRPr sz="16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ahoma"/>
                <a:cs typeface="Tahoma"/>
              </a:rPr>
              <a:t>h equal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</a:t>
            </a:r>
            <a:endParaRPr sz="16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  <a:tabLst>
                <a:tab pos="1671320" algn="l"/>
              </a:tabLst>
            </a:pPr>
            <a:r>
              <a:rPr sz="1600" spc="-5" dirty="0">
                <a:latin typeface="Tahoma"/>
                <a:cs typeface="Tahoma"/>
              </a:rPr>
              <a:t>m </a:t>
            </a:r>
            <a:r>
              <a:rPr sz="1600" spc="-10" dirty="0">
                <a:latin typeface="Tahoma"/>
                <a:cs typeface="Tahoma"/>
              </a:rPr>
              <a:t>greater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than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	</a:t>
            </a:r>
            <a:r>
              <a:rPr sz="1600" dirty="0">
                <a:latin typeface="Tahoma"/>
                <a:cs typeface="Tahoma"/>
              </a:rPr>
              <a:t>(109 </a:t>
            </a:r>
            <a:r>
              <a:rPr sz="1600" spc="-10" dirty="0">
                <a:latin typeface="Tahoma"/>
                <a:cs typeface="Tahoma"/>
              </a:rPr>
              <a:t>greater </a:t>
            </a:r>
            <a:r>
              <a:rPr sz="1600" spc="-5" dirty="0">
                <a:latin typeface="Tahoma"/>
                <a:cs typeface="Tahoma"/>
              </a:rPr>
              <a:t>than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108)</a:t>
            </a:r>
            <a:endParaRPr sz="16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820"/>
              </a:spcBef>
            </a:pP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ahoma"/>
                <a:cs typeface="Tahoma"/>
              </a:rPr>
              <a:t>s1 </a:t>
            </a:r>
            <a:r>
              <a:rPr sz="1600" spc="-10" dirty="0">
                <a:latin typeface="Tahoma"/>
                <a:cs typeface="Tahoma"/>
              </a:rPr>
              <a:t>greater than</a:t>
            </a:r>
            <a:r>
              <a:rPr sz="1600" spc="10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s2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9969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Strings</a:t>
            </a:r>
            <a:r>
              <a:rPr spc="-4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29868" y="1269824"/>
            <a:ext cx="7684262" cy="2074286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975"/>
              </a:spcBef>
            </a:pPr>
            <a:r>
              <a:rPr dirty="0"/>
              <a:t>include </a:t>
            </a:r>
            <a:r>
              <a:rPr dirty="0">
                <a:solidFill>
                  <a:srgbClr val="FF0000"/>
                </a:solidFill>
              </a:rPr>
              <a:t>string.h </a:t>
            </a:r>
            <a:r>
              <a:rPr dirty="0"/>
              <a:t>library header file </a:t>
            </a:r>
            <a:r>
              <a:rPr spc="-5" dirty="0"/>
              <a:t>in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program</a:t>
            </a:r>
          </a:p>
          <a:p>
            <a:pPr marL="331470" indent="-14351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32105" algn="l"/>
              </a:tabLst>
            </a:pPr>
            <a:r>
              <a:rPr sz="1800" b="1" spc="-5" dirty="0">
                <a:latin typeface="Arial"/>
                <a:cs typeface="Arial"/>
              </a:rPr>
              <a:t>Compares the first 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5" dirty="0">
                <a:latin typeface="Arial"/>
                <a:cs typeface="Arial"/>
              </a:rPr>
              <a:t>characters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s1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s2</a:t>
            </a:r>
            <a:endParaRPr sz="1800" dirty="0">
              <a:latin typeface="Arial"/>
              <a:cs typeface="Arial"/>
            </a:endParaRPr>
          </a:p>
          <a:p>
            <a:pPr marL="33020">
              <a:lnSpc>
                <a:spcPct val="100000"/>
              </a:lnSpc>
              <a:spcBef>
                <a:spcPts val="20"/>
              </a:spcBef>
            </a:pPr>
            <a:endParaRPr sz="2050" dirty="0">
              <a:latin typeface="Arial"/>
              <a:cs typeface="Arial"/>
            </a:endParaRPr>
          </a:p>
          <a:p>
            <a:pPr marL="172085">
              <a:lnSpc>
                <a:spcPct val="100000"/>
              </a:lnSpc>
            </a:pPr>
            <a:r>
              <a:rPr sz="1800" b="1" spc="-5" dirty="0" err="1" smtClean="0">
                <a:solidFill>
                  <a:srgbClr val="FF0000"/>
                </a:solidFill>
                <a:latin typeface="Arial"/>
                <a:cs typeface="Arial"/>
              </a:rPr>
              <a:t>str</a:t>
            </a:r>
            <a:r>
              <a:rPr lang="en-US" sz="1800" b="1" spc="-5" dirty="0" err="1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spc="-5" dirty="0" err="1" smtClean="0">
                <a:solidFill>
                  <a:srgbClr val="FF0000"/>
                </a:solidFill>
                <a:latin typeface="Arial"/>
                <a:cs typeface="Arial"/>
              </a:rPr>
              <a:t>cmp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endParaRPr sz="1800" dirty="0">
              <a:latin typeface="Arial"/>
              <a:cs typeface="Arial"/>
            </a:endParaRPr>
          </a:p>
          <a:p>
            <a:pPr marL="116839">
              <a:lnSpc>
                <a:spcPct val="100000"/>
              </a:lnSpc>
              <a:spcBef>
                <a:spcPts val="68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Syntax </a:t>
            </a:r>
            <a:r>
              <a:rPr sz="1800" spc="-5" dirty="0" err="1" smtClean="0">
                <a:solidFill>
                  <a:srgbClr val="FF0000"/>
                </a:solidFill>
              </a:rPr>
              <a:t>str</a:t>
            </a:r>
            <a:r>
              <a:rPr lang="en-US" sz="1800" spc="-5" dirty="0" err="1" smtClean="0">
                <a:solidFill>
                  <a:srgbClr val="FF0000"/>
                </a:solidFill>
              </a:rPr>
              <a:t>n</a:t>
            </a:r>
            <a:r>
              <a:rPr sz="1800" spc="-5" dirty="0" err="1" smtClean="0">
                <a:solidFill>
                  <a:srgbClr val="FF0000"/>
                </a:solidFill>
              </a:rPr>
              <a:t>cmp</a:t>
            </a:r>
            <a:r>
              <a:rPr sz="1800" spc="-5" dirty="0" smtClean="0">
                <a:solidFill>
                  <a:srgbClr val="FF0000"/>
                </a:solidFill>
              </a:rPr>
              <a:t>(string1,string2,n</a:t>
            </a:r>
            <a:r>
              <a:rPr sz="1800" spc="-5" dirty="0">
                <a:solidFill>
                  <a:srgbClr val="FF0000"/>
                </a:solidFill>
              </a:rPr>
              <a:t>)</a:t>
            </a:r>
            <a:r>
              <a:rPr sz="1800" spc="40" dirty="0">
                <a:solidFill>
                  <a:srgbClr val="FF0000"/>
                </a:solidFill>
              </a:rPr>
              <a:t> </a:t>
            </a:r>
            <a:r>
              <a:rPr sz="1800" dirty="0">
                <a:solidFill>
                  <a:srgbClr val="FF0000"/>
                </a:solidFill>
              </a:rPr>
              <a:t>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39" y="6511263"/>
            <a:ext cx="528637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  <a:tabLst>
                <a:tab pos="3924300" algn="l"/>
              </a:tabLst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Saturday,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July</a:t>
            </a:r>
            <a:r>
              <a:rPr sz="11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28, 2018	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Abdallah</a:t>
            </a:r>
            <a:r>
              <a:rPr sz="1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Karakr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93947"/>
            <a:ext cx="5436108" cy="346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791200" y="3640835"/>
            <a:ext cx="2710180" cy="347980"/>
            <a:chOff x="5791200" y="3640835"/>
            <a:chExt cx="2710180" cy="347980"/>
          </a:xfrm>
        </p:grpSpPr>
        <p:sp>
          <p:nvSpPr>
            <p:cNvPr id="8" name="object 8"/>
            <p:cNvSpPr/>
            <p:nvPr/>
          </p:nvSpPr>
          <p:spPr>
            <a:xfrm>
              <a:off x="5795772" y="3645407"/>
              <a:ext cx="2700655" cy="338455"/>
            </a:xfrm>
            <a:custGeom>
              <a:avLst/>
              <a:gdLst/>
              <a:ahLst/>
              <a:cxnLst/>
              <a:rect l="l" t="t" r="r" b="b"/>
              <a:pathLst>
                <a:path w="2700654" h="338454">
                  <a:moveTo>
                    <a:pt x="2700528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700528" y="338327"/>
                  </a:lnTo>
                  <a:lnTo>
                    <a:pt x="2700528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95772" y="3645407"/>
              <a:ext cx="2700655" cy="338455"/>
            </a:xfrm>
            <a:custGeom>
              <a:avLst/>
              <a:gdLst/>
              <a:ahLst/>
              <a:cxnLst/>
              <a:rect l="l" t="t" r="r" b="b"/>
              <a:pathLst>
                <a:path w="2700654" h="338454">
                  <a:moveTo>
                    <a:pt x="0" y="338327"/>
                  </a:moveTo>
                  <a:lnTo>
                    <a:pt x="2700528" y="338327"/>
                  </a:lnTo>
                  <a:lnTo>
                    <a:pt x="2700528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95771" y="3645408"/>
            <a:ext cx="2700655" cy="33845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10"/>
              </a:spcBef>
            </a:pPr>
            <a:r>
              <a:rPr sz="1600" spc="-5" dirty="0">
                <a:latin typeface="Tahoma"/>
                <a:cs typeface="Tahoma"/>
              </a:rPr>
              <a:t>s1 equal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s2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9969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Strings</a:t>
            </a:r>
            <a:r>
              <a:rPr spc="-4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2742" y="4320667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14006" y="4168838"/>
          <a:ext cx="4169399" cy="1803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1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35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7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74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09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58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117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24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432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612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764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8127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702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7571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\0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2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\0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92988" y="5367020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975"/>
              </a:spcBef>
            </a:pPr>
            <a:r>
              <a:rPr dirty="0"/>
              <a:t>include </a:t>
            </a:r>
            <a:r>
              <a:rPr dirty="0">
                <a:solidFill>
                  <a:srgbClr val="FF0000"/>
                </a:solidFill>
              </a:rPr>
              <a:t>string.h </a:t>
            </a:r>
            <a:r>
              <a:rPr dirty="0"/>
              <a:t>library header file </a:t>
            </a:r>
            <a:r>
              <a:rPr spc="-5" dirty="0"/>
              <a:t>in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program</a:t>
            </a:r>
          </a:p>
          <a:p>
            <a:pPr marL="330200" indent="-14224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30835" algn="l"/>
              </a:tabLst>
            </a:pPr>
            <a:r>
              <a:rPr sz="1800" b="1" spc="5" dirty="0">
                <a:latin typeface="Arial"/>
                <a:cs typeface="Arial"/>
              </a:rPr>
              <a:t>which </a:t>
            </a:r>
            <a:r>
              <a:rPr sz="1800" b="1" spc="-5" dirty="0">
                <a:latin typeface="Arial"/>
                <a:cs typeface="Arial"/>
              </a:rPr>
              <a:t>returns a zero </a:t>
            </a:r>
            <a:r>
              <a:rPr sz="1800" b="1" dirty="0">
                <a:latin typeface="Arial"/>
                <a:cs typeface="Arial"/>
              </a:rPr>
              <a:t>if </a:t>
            </a:r>
            <a:r>
              <a:rPr sz="1800" b="1" spc="-5" dirty="0">
                <a:latin typeface="Arial"/>
                <a:cs typeface="Arial"/>
              </a:rPr>
              <a:t>2 strings are </a:t>
            </a:r>
            <a:r>
              <a:rPr sz="1800" b="1" dirty="0">
                <a:latin typeface="Arial"/>
                <a:cs typeface="Arial"/>
              </a:rPr>
              <a:t>equal, </a:t>
            </a:r>
            <a:r>
              <a:rPr sz="1800" b="1" spc="-5" dirty="0">
                <a:latin typeface="Arial"/>
                <a:cs typeface="Arial"/>
              </a:rPr>
              <a:t>or a </a:t>
            </a:r>
            <a:r>
              <a:rPr sz="1800" b="1" dirty="0">
                <a:latin typeface="Arial"/>
                <a:cs typeface="Arial"/>
              </a:rPr>
              <a:t>non </a:t>
            </a:r>
            <a:r>
              <a:rPr sz="1800" b="1" spc="-5" dirty="0">
                <a:latin typeface="Arial"/>
                <a:cs typeface="Arial"/>
              </a:rPr>
              <a:t>zero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number</a:t>
            </a:r>
            <a:endParaRPr sz="1800">
              <a:latin typeface="Arial"/>
              <a:cs typeface="Arial"/>
            </a:endParaRPr>
          </a:p>
          <a:p>
            <a:pPr marL="25209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if the </a:t>
            </a:r>
            <a:r>
              <a:rPr sz="1800" b="1" spc="-5" dirty="0">
                <a:latin typeface="Arial"/>
                <a:cs typeface="Arial"/>
              </a:rPr>
              <a:t>strings are </a:t>
            </a:r>
            <a:r>
              <a:rPr sz="1800" b="1" dirty="0">
                <a:latin typeface="Arial"/>
                <a:cs typeface="Arial"/>
              </a:rPr>
              <a:t>not the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same.</a:t>
            </a:r>
            <a:endParaRPr sz="1800">
              <a:latin typeface="Arial"/>
              <a:cs typeface="Arial"/>
            </a:endParaRPr>
          </a:p>
          <a:p>
            <a:pPr marL="33020">
              <a:lnSpc>
                <a:spcPct val="100000"/>
              </a:lnSpc>
              <a:spcBef>
                <a:spcPts val="35"/>
              </a:spcBef>
            </a:pPr>
            <a:endParaRPr sz="1650">
              <a:latin typeface="Arial"/>
              <a:cs typeface="Arial"/>
            </a:endParaRPr>
          </a:p>
          <a:p>
            <a:pPr marL="116839" marR="463867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char s1[13]="Ahmad";  char </a:t>
            </a:r>
            <a:r>
              <a:rPr sz="1800" b="1" spc="-10" dirty="0">
                <a:latin typeface="Arial"/>
                <a:cs typeface="Arial"/>
              </a:rPr>
              <a:t>s2[13]=“Ahlam </a:t>
            </a:r>
            <a:r>
              <a:rPr sz="1800" b="1" spc="-5" dirty="0">
                <a:latin typeface="Arial"/>
                <a:cs typeface="Arial"/>
              </a:rPr>
              <a:t>sami";  srncmp(s1,s2,2);</a:t>
            </a:r>
            <a:endParaRPr sz="1800">
              <a:latin typeface="Arial"/>
              <a:cs typeface="Arial"/>
            </a:endParaRPr>
          </a:p>
          <a:p>
            <a:pPr marL="188595">
              <a:lnSpc>
                <a:spcPct val="100000"/>
              </a:lnSpc>
              <a:spcBef>
                <a:spcPts val="885"/>
              </a:spcBef>
              <a:tabLst>
                <a:tab pos="504825" algn="l"/>
                <a:tab pos="822960" algn="l"/>
                <a:tab pos="1139825" algn="l"/>
                <a:tab pos="1394460" algn="l"/>
                <a:tab pos="1711960" algn="l"/>
                <a:tab pos="2028825" algn="l"/>
                <a:tab pos="2346960" algn="l"/>
                <a:tab pos="2918460" algn="l"/>
                <a:tab pos="3235325" algn="l"/>
              </a:tabLst>
            </a:pPr>
            <a:r>
              <a:rPr sz="1800" dirty="0">
                <a:solidFill>
                  <a:srgbClr val="FF0000"/>
                </a:solidFill>
              </a:rPr>
              <a:t>0	1	2	3	4	5	6	7</a:t>
            </a:r>
            <a:r>
              <a:rPr sz="1800" spc="490" dirty="0">
                <a:solidFill>
                  <a:srgbClr val="FF0000"/>
                </a:solidFill>
              </a:rPr>
              <a:t> </a:t>
            </a:r>
            <a:r>
              <a:rPr sz="1800" dirty="0">
                <a:solidFill>
                  <a:srgbClr val="FF0000"/>
                </a:solidFill>
              </a:rPr>
              <a:t>8	9	10 </a:t>
            </a:r>
            <a:r>
              <a:rPr sz="1800" spc="-70" dirty="0">
                <a:solidFill>
                  <a:srgbClr val="FF0000"/>
                </a:solidFill>
              </a:rPr>
              <a:t>11</a:t>
            </a:r>
            <a:r>
              <a:rPr sz="1800" spc="55" dirty="0">
                <a:solidFill>
                  <a:srgbClr val="FF0000"/>
                </a:solidFill>
              </a:rPr>
              <a:t> </a:t>
            </a:r>
            <a:r>
              <a:rPr sz="1800" spc="-5" dirty="0">
                <a:solidFill>
                  <a:srgbClr val="FF0000"/>
                </a:solidFill>
              </a:rPr>
              <a:t>12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5292852" y="4293108"/>
            <a:ext cx="3851275" cy="1077595"/>
          </a:xfrm>
          <a:prstGeom prst="rect">
            <a:avLst/>
          </a:prstGeom>
          <a:solidFill>
            <a:srgbClr val="CCFFCC"/>
          </a:solidFill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60"/>
              </a:spcBef>
            </a:pPr>
            <a:r>
              <a:rPr sz="1600" spc="-5" dirty="0">
                <a:latin typeface="Tahoma"/>
                <a:cs typeface="Tahoma"/>
              </a:rPr>
              <a:t>A equal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endParaRPr sz="16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ahoma"/>
                <a:cs typeface="Tahoma"/>
              </a:rPr>
              <a:t>h equal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</a:t>
            </a:r>
            <a:endParaRPr sz="16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815"/>
              </a:spcBef>
            </a:pP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ahoma"/>
                <a:cs typeface="Tahoma"/>
              </a:rPr>
              <a:t>s1 equal</a:t>
            </a:r>
            <a:r>
              <a:rPr sz="1600" spc="8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s2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9969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Strings</a:t>
            </a:r>
            <a:r>
              <a:rPr spc="-4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975"/>
              </a:spcBef>
            </a:pPr>
            <a:r>
              <a:rPr dirty="0"/>
              <a:t>include </a:t>
            </a:r>
            <a:r>
              <a:rPr dirty="0">
                <a:solidFill>
                  <a:srgbClr val="FF0000"/>
                </a:solidFill>
              </a:rPr>
              <a:t>string.h </a:t>
            </a:r>
            <a:r>
              <a:rPr dirty="0"/>
              <a:t>library header file </a:t>
            </a:r>
            <a:r>
              <a:rPr spc="-5" dirty="0"/>
              <a:t>in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program</a:t>
            </a:r>
          </a:p>
          <a:p>
            <a:pPr marL="331470" indent="-143510">
              <a:lnSpc>
                <a:spcPct val="100000"/>
              </a:lnSpc>
              <a:spcBef>
                <a:spcPts val="1205"/>
              </a:spcBef>
              <a:buChar char="•"/>
              <a:tabLst>
                <a:tab pos="332105" algn="l"/>
              </a:tabLst>
            </a:pPr>
            <a:r>
              <a:rPr sz="1800" spc="-5" dirty="0"/>
              <a:t>breaks string </a:t>
            </a:r>
            <a:r>
              <a:rPr sz="1800" b="1" spc="-5" dirty="0">
                <a:latin typeface="Arial"/>
                <a:cs typeface="Arial"/>
              </a:rPr>
              <a:t>str </a:t>
            </a:r>
            <a:r>
              <a:rPr sz="1800" spc="-5" dirty="0"/>
              <a:t>into a series </a:t>
            </a:r>
            <a:r>
              <a:rPr sz="1800" dirty="0"/>
              <a:t>of </a:t>
            </a:r>
            <a:r>
              <a:rPr sz="1800" spc="-5" dirty="0"/>
              <a:t>tokens using </a:t>
            </a:r>
            <a:r>
              <a:rPr sz="1800" dirty="0"/>
              <a:t>the </a:t>
            </a:r>
            <a:r>
              <a:rPr sz="1800" spc="-5" dirty="0"/>
              <a:t>delimiter</a:t>
            </a:r>
            <a:r>
              <a:rPr sz="1800" spc="80" dirty="0"/>
              <a:t> </a:t>
            </a:r>
            <a:r>
              <a:rPr sz="1800" b="1" dirty="0">
                <a:latin typeface="Arial"/>
                <a:cs typeface="Arial"/>
              </a:rPr>
              <a:t>delim</a:t>
            </a:r>
            <a:r>
              <a:rPr sz="1800" dirty="0"/>
              <a:t>.</a:t>
            </a:r>
            <a:endParaRPr sz="1800">
              <a:latin typeface="Arial"/>
              <a:cs typeface="Arial"/>
            </a:endParaRPr>
          </a:p>
          <a:p>
            <a:pPr marL="116839" marR="5057140" indent="54610">
              <a:lnSpc>
                <a:spcPct val="131400"/>
              </a:lnSpc>
              <a:spcBef>
                <a:spcPts val="17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strtok()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 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Syntax </a:t>
            </a:r>
            <a:r>
              <a:rPr sz="1800" spc="-10" dirty="0">
                <a:solidFill>
                  <a:srgbClr val="FF0000"/>
                </a:solidFill>
              </a:rPr>
              <a:t>strtok(str,delim)</a:t>
            </a:r>
            <a:r>
              <a:rPr sz="1800" spc="-20" dirty="0">
                <a:solidFill>
                  <a:srgbClr val="FF0000"/>
                </a:solidFill>
              </a:rPr>
              <a:t> </a:t>
            </a:r>
            <a:r>
              <a:rPr sz="1800" dirty="0">
                <a:solidFill>
                  <a:srgbClr val="FF0000"/>
                </a:solidFill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39" y="6511263"/>
            <a:ext cx="538607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  <a:tabLst>
                <a:tab pos="3924300" algn="l"/>
              </a:tabLst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Saturday,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July</a:t>
            </a:r>
            <a:r>
              <a:rPr sz="11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28, 2018	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Abdallah</a:t>
            </a:r>
            <a:r>
              <a:rPr sz="1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Karakra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57371"/>
            <a:ext cx="5509260" cy="3500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862828" y="4344923"/>
            <a:ext cx="2243455" cy="1826260"/>
            <a:chOff x="5862828" y="4344923"/>
            <a:chExt cx="2243455" cy="1826260"/>
          </a:xfrm>
        </p:grpSpPr>
        <p:sp>
          <p:nvSpPr>
            <p:cNvPr id="7" name="object 7"/>
            <p:cNvSpPr/>
            <p:nvPr/>
          </p:nvSpPr>
          <p:spPr>
            <a:xfrm>
              <a:off x="5867400" y="4349495"/>
              <a:ext cx="2234565" cy="1816735"/>
            </a:xfrm>
            <a:custGeom>
              <a:avLst/>
              <a:gdLst/>
              <a:ahLst/>
              <a:cxnLst/>
              <a:rect l="l" t="t" r="r" b="b"/>
              <a:pathLst>
                <a:path w="2234565" h="1816735">
                  <a:moveTo>
                    <a:pt x="2234183" y="0"/>
                  </a:moveTo>
                  <a:lnTo>
                    <a:pt x="0" y="0"/>
                  </a:lnTo>
                  <a:lnTo>
                    <a:pt x="0" y="1816608"/>
                  </a:lnTo>
                  <a:lnTo>
                    <a:pt x="2234183" y="1816608"/>
                  </a:lnTo>
                  <a:lnTo>
                    <a:pt x="223418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67400" y="4349495"/>
              <a:ext cx="2234565" cy="1816735"/>
            </a:xfrm>
            <a:custGeom>
              <a:avLst/>
              <a:gdLst/>
              <a:ahLst/>
              <a:cxnLst/>
              <a:rect l="l" t="t" r="r" b="b"/>
              <a:pathLst>
                <a:path w="2234565" h="1816735">
                  <a:moveTo>
                    <a:pt x="0" y="1816608"/>
                  </a:moveTo>
                  <a:lnTo>
                    <a:pt x="2234183" y="1816608"/>
                  </a:lnTo>
                  <a:lnTo>
                    <a:pt x="2234183" y="0"/>
                  </a:lnTo>
                  <a:lnTo>
                    <a:pt x="0" y="0"/>
                  </a:lnTo>
                  <a:lnTo>
                    <a:pt x="0" y="1816608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67400" y="4349496"/>
            <a:ext cx="2234565" cy="181673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65"/>
              </a:spcBef>
            </a:pPr>
            <a:r>
              <a:rPr sz="1600" spc="-40" dirty="0">
                <a:latin typeface="Tahoma"/>
                <a:cs typeface="Tahoma"/>
              </a:rPr>
              <a:t>Today</a:t>
            </a:r>
            <a:endParaRPr sz="1600">
              <a:latin typeface="Tahoma"/>
              <a:cs typeface="Tahoma"/>
            </a:endParaRPr>
          </a:p>
          <a:p>
            <a:pPr marL="92075" marR="1998345">
              <a:lnSpc>
                <a:spcPct val="150000"/>
              </a:lnSpc>
            </a:pPr>
            <a:r>
              <a:rPr sz="1600" spc="-10" dirty="0">
                <a:latin typeface="Tahoma"/>
                <a:cs typeface="Tahoma"/>
              </a:rPr>
              <a:t>is  </a:t>
            </a:r>
            <a:r>
              <a:rPr sz="1600" spc="-5" dirty="0">
                <a:latin typeface="Tahoma"/>
                <a:cs typeface="Tahoma"/>
              </a:rPr>
              <a:t>a</a:t>
            </a:r>
            <a:endParaRPr sz="1600">
              <a:latin typeface="Tahoma"/>
              <a:cs typeface="Tahoma"/>
            </a:endParaRPr>
          </a:p>
          <a:p>
            <a:pPr marL="92075" marR="1775460">
              <a:lnSpc>
                <a:spcPct val="142600"/>
              </a:lnSpc>
              <a:spcBef>
                <a:spcPts val="145"/>
              </a:spcBef>
            </a:pPr>
            <a:r>
              <a:rPr sz="1600" spc="-5" dirty="0">
                <a:latin typeface="Tahoma"/>
                <a:cs typeface="Tahoma"/>
              </a:rPr>
              <a:t>n</a:t>
            </a:r>
            <a:r>
              <a:rPr sz="1600" spc="-15" dirty="0">
                <a:latin typeface="Tahoma"/>
                <a:cs typeface="Tahoma"/>
              </a:rPr>
              <a:t>i</a:t>
            </a:r>
            <a:r>
              <a:rPr sz="1600" spc="-10" dirty="0">
                <a:latin typeface="Tahoma"/>
                <a:cs typeface="Tahoma"/>
              </a:rPr>
              <a:t>ce  day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9969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Strings</a:t>
            </a:r>
            <a:r>
              <a:rPr spc="-40" dirty="0"/>
              <a:t> </a:t>
            </a:r>
            <a:r>
              <a:rPr spc="-5" dirty="0"/>
              <a:t>Functions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20737" y="3775138"/>
          <a:ext cx="5831823" cy="757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</a:tblGrid>
              <a:tr h="757174"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975"/>
              </a:spcBef>
            </a:pPr>
            <a:r>
              <a:rPr dirty="0"/>
              <a:t>include </a:t>
            </a:r>
            <a:r>
              <a:rPr dirty="0">
                <a:solidFill>
                  <a:srgbClr val="FF0000"/>
                </a:solidFill>
              </a:rPr>
              <a:t>string.h </a:t>
            </a:r>
            <a:r>
              <a:rPr dirty="0"/>
              <a:t>library header file </a:t>
            </a:r>
            <a:r>
              <a:rPr spc="-5" dirty="0"/>
              <a:t>in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program</a:t>
            </a:r>
          </a:p>
          <a:p>
            <a:pPr marL="172085" marR="751840" indent="15875">
              <a:lnSpc>
                <a:spcPts val="3400"/>
              </a:lnSpc>
              <a:spcBef>
                <a:spcPts val="285"/>
              </a:spcBef>
              <a:buChar char="•"/>
              <a:tabLst>
                <a:tab pos="332105" algn="l"/>
              </a:tabLst>
            </a:pPr>
            <a:r>
              <a:rPr sz="1800" spc="-5" dirty="0"/>
              <a:t>breaks string </a:t>
            </a:r>
            <a:r>
              <a:rPr sz="1800" b="1" spc="-5" dirty="0">
                <a:latin typeface="Arial"/>
                <a:cs typeface="Arial"/>
              </a:rPr>
              <a:t>str </a:t>
            </a:r>
            <a:r>
              <a:rPr sz="1800" spc="-5" dirty="0"/>
              <a:t>into a series </a:t>
            </a:r>
            <a:r>
              <a:rPr sz="1800" dirty="0"/>
              <a:t>of </a:t>
            </a:r>
            <a:r>
              <a:rPr sz="1800" spc="-5" dirty="0"/>
              <a:t>tokens using </a:t>
            </a:r>
            <a:r>
              <a:rPr sz="1800" dirty="0"/>
              <a:t>the </a:t>
            </a:r>
            <a:r>
              <a:rPr sz="1800" spc="-5" dirty="0"/>
              <a:t>delimiter </a:t>
            </a:r>
            <a:r>
              <a:rPr sz="1800" b="1" dirty="0">
                <a:latin typeface="Arial"/>
                <a:cs typeface="Arial"/>
              </a:rPr>
              <a:t>delim</a:t>
            </a:r>
            <a:r>
              <a:rPr sz="1800" dirty="0"/>
              <a:t>. </a:t>
            </a:r>
            <a:r>
              <a:rPr sz="1800" dirty="0">
                <a:solidFill>
                  <a:srgbClr val="FF0000"/>
                </a:solidFill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strtok()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  <a:p>
            <a:pPr marL="188595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Syntax </a:t>
            </a:r>
            <a:r>
              <a:rPr sz="1800" spc="-10" dirty="0">
                <a:solidFill>
                  <a:srgbClr val="FF0000"/>
                </a:solidFill>
              </a:rPr>
              <a:t>strtok(str,delim)</a:t>
            </a:r>
            <a:r>
              <a:rPr sz="1800" spc="15" dirty="0">
                <a:solidFill>
                  <a:srgbClr val="FF0000"/>
                </a:solidFill>
              </a:rPr>
              <a:t> </a:t>
            </a:r>
            <a:r>
              <a:rPr sz="1800" dirty="0">
                <a:solidFill>
                  <a:srgbClr val="FF0000"/>
                </a:solidFill>
              </a:rPr>
              <a:t>;</a:t>
            </a:r>
            <a:endParaRPr sz="1800">
              <a:latin typeface="Arial"/>
              <a:cs typeface="Arial"/>
            </a:endParaRPr>
          </a:p>
          <a:p>
            <a:pPr marL="33020">
              <a:lnSpc>
                <a:spcPct val="100000"/>
              </a:lnSpc>
              <a:spcBef>
                <a:spcPts val="30"/>
              </a:spcBef>
            </a:pPr>
            <a:endParaRPr sz="1550"/>
          </a:p>
          <a:p>
            <a:pPr marL="11493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</a:rPr>
              <a:t>0 1 2</a:t>
            </a:r>
            <a:r>
              <a:rPr sz="1800" spc="-20" dirty="0">
                <a:solidFill>
                  <a:srgbClr val="FF0000"/>
                </a:solidFill>
              </a:rPr>
              <a:t> </a:t>
            </a:r>
            <a:r>
              <a:rPr sz="1800" spc="-5" dirty="0">
                <a:solidFill>
                  <a:srgbClr val="FF0000"/>
                </a:solidFill>
              </a:rPr>
              <a:t>……………………………………………………….79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834644" y="5257546"/>
            <a:ext cx="2058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token= </a:t>
            </a:r>
            <a:r>
              <a:rPr sz="1800" b="1" spc="-15" dirty="0">
                <a:latin typeface="Arial"/>
                <a:cs typeface="Arial"/>
              </a:rPr>
              <a:t>strtok(str,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"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7208" y="5257546"/>
            <a:ext cx="933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, ; , \ </a:t>
            </a:r>
            <a:r>
              <a:rPr sz="1800" b="1" spc="-5" dirty="0">
                <a:latin typeface="Arial"/>
                <a:cs typeface="Arial"/>
              </a:rPr>
              <a:t>")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1937" y="316483"/>
            <a:ext cx="91687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32785" algn="l"/>
                <a:tab pos="9155430" algn="l"/>
              </a:tabLst>
            </a:pPr>
            <a:r>
              <a:rPr sz="4400" u="heavy" dirty="0">
                <a:uFill>
                  <a:solidFill>
                    <a:srgbClr val="000000"/>
                  </a:solidFill>
                </a:uFill>
              </a:rPr>
              <a:t> 	Summary	</a:t>
            </a: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0" y="917447"/>
            <a:ext cx="9144000" cy="5941060"/>
            <a:chOff x="0" y="917447"/>
            <a:chExt cx="9144000" cy="5941060"/>
          </a:xfrm>
        </p:grpSpPr>
        <p:sp>
          <p:nvSpPr>
            <p:cNvPr id="5" name="object 5"/>
            <p:cNvSpPr/>
            <p:nvPr/>
          </p:nvSpPr>
          <p:spPr>
            <a:xfrm>
              <a:off x="7309104" y="6309359"/>
              <a:ext cx="1589531" cy="548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7447"/>
              <a:ext cx="9143999" cy="55595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81455"/>
              <a:ext cx="9144000" cy="53812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" y="6381750"/>
              <a:ext cx="9143365" cy="0"/>
            </a:xfrm>
            <a:custGeom>
              <a:avLst/>
              <a:gdLst/>
              <a:ahLst/>
              <a:cxnLst/>
              <a:rect l="l" t="t" r="r" b="b"/>
              <a:pathLst>
                <a:path w="9143365">
                  <a:moveTo>
                    <a:pt x="0" y="0"/>
                  </a:moveTo>
                  <a:lnTo>
                    <a:pt x="914323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30676" y="603884"/>
            <a:ext cx="25768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Quest</a:t>
            </a:r>
            <a:r>
              <a:rPr sz="4400" spc="10" dirty="0"/>
              <a:t>i</a:t>
            </a:r>
            <a:r>
              <a:rPr sz="4400" dirty="0"/>
              <a:t>on?</a:t>
            </a: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7309104" y="6309359"/>
            <a:ext cx="1835150" cy="548640"/>
            <a:chOff x="7309104" y="6309359"/>
            <a:chExt cx="1835150" cy="548640"/>
          </a:xfrm>
        </p:grpSpPr>
        <p:sp>
          <p:nvSpPr>
            <p:cNvPr id="5" name="object 5"/>
            <p:cNvSpPr/>
            <p:nvPr/>
          </p:nvSpPr>
          <p:spPr>
            <a:xfrm>
              <a:off x="8388096" y="6452615"/>
              <a:ext cx="755903" cy="4053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09104" y="6309359"/>
              <a:ext cx="1589531" cy="5486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620011" y="1557527"/>
            <a:ext cx="5765292" cy="34991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32250" y="5647740"/>
            <a:ext cx="15773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GOOD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LUCK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692" y="4784722"/>
            <a:ext cx="6988809" cy="82296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515"/>
              </a:spcBef>
            </a:pPr>
            <a:r>
              <a:rPr sz="2500" b="1" i="1" spc="-55" dirty="0">
                <a:solidFill>
                  <a:srgbClr val="FF0000"/>
                </a:solidFill>
                <a:latin typeface="Arial"/>
                <a:cs typeface="Arial"/>
              </a:rPr>
              <a:t>References: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996180" algn="l"/>
              </a:tabLst>
            </a:pPr>
            <a:r>
              <a:rPr sz="2100" b="1" i="1" spc="-55" dirty="0">
                <a:latin typeface="Arial"/>
                <a:cs typeface="Arial"/>
              </a:rPr>
              <a:t>Problem Solving </a:t>
            </a:r>
            <a:r>
              <a:rPr sz="2100" b="1" i="1" spc="-70" dirty="0">
                <a:latin typeface="Arial"/>
                <a:cs typeface="Arial"/>
              </a:rPr>
              <a:t>&amp; </a:t>
            </a:r>
            <a:r>
              <a:rPr sz="2100" b="1" i="1" spc="-60" dirty="0">
                <a:latin typeface="Arial"/>
                <a:cs typeface="Arial"/>
              </a:rPr>
              <a:t>Program </a:t>
            </a:r>
            <a:r>
              <a:rPr sz="2100" b="1" i="1" spc="-55" dirty="0">
                <a:latin typeface="Arial"/>
                <a:cs typeface="Arial"/>
              </a:rPr>
              <a:t>Design</a:t>
            </a:r>
            <a:r>
              <a:rPr sz="2100" b="1" i="1" spc="90" dirty="0">
                <a:latin typeface="Arial"/>
                <a:cs typeface="Arial"/>
              </a:rPr>
              <a:t> </a:t>
            </a:r>
            <a:r>
              <a:rPr sz="2100" b="1" i="1" spc="-45" dirty="0">
                <a:latin typeface="Arial"/>
                <a:cs typeface="Arial"/>
              </a:rPr>
              <a:t>in</a:t>
            </a:r>
            <a:r>
              <a:rPr sz="2100" b="1" i="1" spc="-30" dirty="0">
                <a:latin typeface="Arial"/>
                <a:cs typeface="Arial"/>
              </a:rPr>
              <a:t> </a:t>
            </a:r>
            <a:r>
              <a:rPr sz="2100" b="1" i="1" spc="-70" dirty="0">
                <a:latin typeface="Arial"/>
                <a:cs typeface="Arial"/>
              </a:rPr>
              <a:t>C	</a:t>
            </a:r>
            <a:r>
              <a:rPr sz="2100" b="1" i="1" spc="-55" dirty="0">
                <a:latin typeface="Arial"/>
                <a:cs typeface="Arial"/>
              </a:rPr>
              <a:t>(main</a:t>
            </a:r>
            <a:r>
              <a:rPr sz="2100" b="1" i="1" spc="-85" dirty="0">
                <a:latin typeface="Arial"/>
                <a:cs typeface="Arial"/>
              </a:rPr>
              <a:t> </a:t>
            </a:r>
            <a:r>
              <a:rPr sz="2100" b="1" i="1" spc="-50" dirty="0">
                <a:latin typeface="Arial"/>
                <a:cs typeface="Arial"/>
              </a:rPr>
              <a:t>reference)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309104" y="6309359"/>
            <a:ext cx="1835150" cy="548640"/>
            <a:chOff x="7309104" y="6309359"/>
            <a:chExt cx="1835150" cy="548640"/>
          </a:xfrm>
        </p:grpSpPr>
        <p:sp>
          <p:nvSpPr>
            <p:cNvPr id="4" name="object 4"/>
            <p:cNvSpPr/>
            <p:nvPr/>
          </p:nvSpPr>
          <p:spPr>
            <a:xfrm>
              <a:off x="8388096" y="6452615"/>
              <a:ext cx="755903" cy="4053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9104" y="6309359"/>
              <a:ext cx="1589531" cy="548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915411" y="547116"/>
            <a:ext cx="3528060" cy="41772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Saturday, </a:t>
            </a:r>
            <a:r>
              <a:rPr dirty="0"/>
              <a:t>July </a:t>
            </a:r>
            <a:r>
              <a:rPr spc="-5" dirty="0"/>
              <a:t>28,</a:t>
            </a:r>
            <a:r>
              <a:rPr spc="-6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0076" y="570357"/>
            <a:ext cx="1290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Strings</a:t>
            </a:r>
          </a:p>
        </p:txBody>
      </p:sp>
      <p:sp>
        <p:nvSpPr>
          <p:cNvPr id="3" name="object 3"/>
          <p:cNvSpPr/>
          <p:nvPr/>
        </p:nvSpPr>
        <p:spPr>
          <a:xfrm>
            <a:off x="1115567" y="1952244"/>
            <a:ext cx="6679692" cy="2052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3016" y="4295394"/>
            <a:ext cx="7188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last character is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the null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character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having 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ASCII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value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zero  (character '\0'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that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marks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end of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 string in</a:t>
            </a:r>
            <a:r>
              <a:rPr sz="18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8850" y="641426"/>
            <a:ext cx="32994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Strings:</a:t>
            </a:r>
            <a:r>
              <a:rPr spc="-110" dirty="0"/>
              <a:t> </a:t>
            </a:r>
            <a:r>
              <a:rPr dirty="0"/>
              <a:t>Examples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6537" y="5070538"/>
          <a:ext cx="4175121" cy="757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2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5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57174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\0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300978" y="1774698"/>
            <a:ext cx="672465" cy="367665"/>
          </a:xfrm>
          <a:custGeom>
            <a:avLst/>
            <a:gdLst/>
            <a:ahLst/>
            <a:cxnLst/>
            <a:rect l="l" t="t" r="r" b="b"/>
            <a:pathLst>
              <a:path w="672465" h="367664">
                <a:moveTo>
                  <a:pt x="0" y="367284"/>
                </a:moveTo>
                <a:lnTo>
                  <a:pt x="672083" y="367284"/>
                </a:lnTo>
                <a:lnTo>
                  <a:pt x="672083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ln w="25908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80479" y="1800605"/>
            <a:ext cx="506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95453" y="2272093"/>
            <a:ext cx="1990725" cy="4042410"/>
            <a:chOff x="6295453" y="2272093"/>
            <a:chExt cx="1990725" cy="4042410"/>
          </a:xfrm>
        </p:grpSpPr>
        <p:sp>
          <p:nvSpPr>
            <p:cNvPr id="7" name="object 7"/>
            <p:cNvSpPr/>
            <p:nvPr/>
          </p:nvSpPr>
          <p:spPr>
            <a:xfrm>
              <a:off x="6300215" y="2276855"/>
              <a:ext cx="1981200" cy="4032885"/>
            </a:xfrm>
            <a:custGeom>
              <a:avLst/>
              <a:gdLst/>
              <a:ahLst/>
              <a:cxnLst/>
              <a:rect l="l" t="t" r="r" b="b"/>
              <a:pathLst>
                <a:path w="1981200" h="4032885">
                  <a:moveTo>
                    <a:pt x="1981199" y="0"/>
                  </a:moveTo>
                  <a:lnTo>
                    <a:pt x="0" y="0"/>
                  </a:lnTo>
                  <a:lnTo>
                    <a:pt x="0" y="4032504"/>
                  </a:lnTo>
                  <a:lnTo>
                    <a:pt x="1981199" y="4032504"/>
                  </a:lnTo>
                  <a:lnTo>
                    <a:pt x="198119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00215" y="2276855"/>
              <a:ext cx="1981200" cy="4032885"/>
            </a:xfrm>
            <a:custGeom>
              <a:avLst/>
              <a:gdLst/>
              <a:ahLst/>
              <a:cxnLst/>
              <a:rect l="l" t="t" r="r" b="b"/>
              <a:pathLst>
                <a:path w="1981200" h="4032885">
                  <a:moveTo>
                    <a:pt x="0" y="4032504"/>
                  </a:moveTo>
                  <a:lnTo>
                    <a:pt x="1981199" y="4032504"/>
                  </a:lnTo>
                  <a:lnTo>
                    <a:pt x="1981199" y="0"/>
                  </a:lnTo>
                  <a:lnTo>
                    <a:pt x="0" y="0"/>
                  </a:lnTo>
                  <a:lnTo>
                    <a:pt x="0" y="403250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380479" y="2210460"/>
            <a:ext cx="713105" cy="400431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-5" dirty="0">
                <a:latin typeface="Tahoma"/>
                <a:cs typeface="Tahoma"/>
              </a:rPr>
              <a:t>Ou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pu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: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spc="-5" dirty="0">
                <a:latin typeface="Courier New"/>
                <a:cs typeface="Courier New"/>
              </a:rPr>
              <a:t>104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Courier New"/>
                <a:cs typeface="Courier New"/>
              </a:rPr>
              <a:t>101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Courier New"/>
                <a:cs typeface="Courier New"/>
              </a:rPr>
              <a:t>108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Courier New"/>
                <a:cs typeface="Courier New"/>
              </a:rPr>
              <a:t>108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Courier New"/>
                <a:cs typeface="Courier New"/>
              </a:rPr>
              <a:t>111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Courier New"/>
                <a:cs typeface="Courier New"/>
              </a:rPr>
              <a:t>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Courier New"/>
                <a:cs typeface="Courier New"/>
              </a:rPr>
              <a:t>2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Courier New"/>
                <a:cs typeface="Courier New"/>
              </a:rPr>
              <a:t>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Courier New"/>
                <a:cs typeface="Courier New"/>
              </a:rPr>
              <a:t>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Courier New"/>
                <a:cs typeface="Courier New"/>
              </a:rPr>
              <a:t>0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700783"/>
            <a:ext cx="6527800" cy="3632200"/>
            <a:chOff x="0" y="1700783"/>
            <a:chExt cx="6527800" cy="3632200"/>
          </a:xfrm>
        </p:grpSpPr>
        <p:sp>
          <p:nvSpPr>
            <p:cNvPr id="11" name="object 11"/>
            <p:cNvSpPr/>
            <p:nvPr/>
          </p:nvSpPr>
          <p:spPr>
            <a:xfrm>
              <a:off x="2583179" y="4515599"/>
              <a:ext cx="3944112" cy="816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26105" y="4610735"/>
              <a:ext cx="3747135" cy="663575"/>
            </a:xfrm>
            <a:custGeom>
              <a:avLst/>
              <a:gdLst/>
              <a:ahLst/>
              <a:cxnLst/>
              <a:rect l="l" t="t" r="r" b="b"/>
              <a:pathLst>
                <a:path w="3747135" h="663575">
                  <a:moveTo>
                    <a:pt x="3672324" y="41834"/>
                  </a:moveTo>
                  <a:lnTo>
                    <a:pt x="0" y="638047"/>
                  </a:lnTo>
                  <a:lnTo>
                    <a:pt x="4063" y="663574"/>
                  </a:lnTo>
                  <a:lnTo>
                    <a:pt x="3676365" y="67385"/>
                  </a:lnTo>
                  <a:lnTo>
                    <a:pt x="3696231" y="51042"/>
                  </a:lnTo>
                  <a:lnTo>
                    <a:pt x="3672324" y="41834"/>
                  </a:lnTo>
                  <a:close/>
                </a:path>
                <a:path w="3747135" h="663575">
                  <a:moveTo>
                    <a:pt x="3724533" y="34162"/>
                  </a:moveTo>
                  <a:lnTo>
                    <a:pt x="3719576" y="34162"/>
                  </a:lnTo>
                  <a:lnTo>
                    <a:pt x="3723767" y="59689"/>
                  </a:lnTo>
                  <a:lnTo>
                    <a:pt x="3676365" y="67385"/>
                  </a:lnTo>
                  <a:lnTo>
                    <a:pt x="3643883" y="94106"/>
                  </a:lnTo>
                  <a:lnTo>
                    <a:pt x="3638423" y="98678"/>
                  </a:lnTo>
                  <a:lnTo>
                    <a:pt x="3637660" y="106806"/>
                  </a:lnTo>
                  <a:lnTo>
                    <a:pt x="3646678" y="117856"/>
                  </a:lnTo>
                  <a:lnTo>
                    <a:pt x="3654932" y="118617"/>
                  </a:lnTo>
                  <a:lnTo>
                    <a:pt x="3660394" y="114172"/>
                  </a:lnTo>
                  <a:lnTo>
                    <a:pt x="3747007" y="42798"/>
                  </a:lnTo>
                  <a:lnTo>
                    <a:pt x="3724533" y="34162"/>
                  </a:lnTo>
                  <a:close/>
                </a:path>
                <a:path w="3747135" h="663575">
                  <a:moveTo>
                    <a:pt x="3696231" y="51042"/>
                  </a:moveTo>
                  <a:lnTo>
                    <a:pt x="3676365" y="67385"/>
                  </a:lnTo>
                  <a:lnTo>
                    <a:pt x="3723767" y="59689"/>
                  </a:lnTo>
                  <a:lnTo>
                    <a:pt x="3723662" y="59054"/>
                  </a:lnTo>
                  <a:lnTo>
                    <a:pt x="3717035" y="59054"/>
                  </a:lnTo>
                  <a:lnTo>
                    <a:pt x="3696231" y="51042"/>
                  </a:lnTo>
                  <a:close/>
                </a:path>
                <a:path w="3747135" h="663575">
                  <a:moveTo>
                    <a:pt x="3713353" y="36956"/>
                  </a:moveTo>
                  <a:lnTo>
                    <a:pt x="3696231" y="51042"/>
                  </a:lnTo>
                  <a:lnTo>
                    <a:pt x="3717035" y="59054"/>
                  </a:lnTo>
                  <a:lnTo>
                    <a:pt x="3713353" y="36956"/>
                  </a:lnTo>
                  <a:close/>
                </a:path>
                <a:path w="3747135" h="663575">
                  <a:moveTo>
                    <a:pt x="3720034" y="36956"/>
                  </a:moveTo>
                  <a:lnTo>
                    <a:pt x="3713353" y="36956"/>
                  </a:lnTo>
                  <a:lnTo>
                    <a:pt x="3717035" y="59054"/>
                  </a:lnTo>
                  <a:lnTo>
                    <a:pt x="3723662" y="59054"/>
                  </a:lnTo>
                  <a:lnTo>
                    <a:pt x="3720034" y="36956"/>
                  </a:lnTo>
                  <a:close/>
                </a:path>
                <a:path w="3747135" h="663575">
                  <a:moveTo>
                    <a:pt x="3719576" y="34162"/>
                  </a:moveTo>
                  <a:lnTo>
                    <a:pt x="3672324" y="41834"/>
                  </a:lnTo>
                  <a:lnTo>
                    <a:pt x="3696231" y="51042"/>
                  </a:lnTo>
                  <a:lnTo>
                    <a:pt x="3713353" y="36956"/>
                  </a:lnTo>
                  <a:lnTo>
                    <a:pt x="3720034" y="36956"/>
                  </a:lnTo>
                  <a:lnTo>
                    <a:pt x="3719576" y="34162"/>
                  </a:lnTo>
                  <a:close/>
                </a:path>
                <a:path w="3747135" h="663575">
                  <a:moveTo>
                    <a:pt x="3635629" y="0"/>
                  </a:moveTo>
                  <a:lnTo>
                    <a:pt x="3628135" y="3301"/>
                  </a:lnTo>
                  <a:lnTo>
                    <a:pt x="3625596" y="9906"/>
                  </a:lnTo>
                  <a:lnTo>
                    <a:pt x="3622929" y="16637"/>
                  </a:lnTo>
                  <a:lnTo>
                    <a:pt x="3626357" y="24129"/>
                  </a:lnTo>
                  <a:lnTo>
                    <a:pt x="3672324" y="41834"/>
                  </a:lnTo>
                  <a:lnTo>
                    <a:pt x="3719576" y="34162"/>
                  </a:lnTo>
                  <a:lnTo>
                    <a:pt x="3724533" y="34162"/>
                  </a:lnTo>
                  <a:lnTo>
                    <a:pt x="36356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700783"/>
              <a:ext cx="4439412" cy="28315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26435" y="1819655"/>
              <a:ext cx="3729228" cy="1392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68854" y="1933320"/>
              <a:ext cx="3533140" cy="1221105"/>
            </a:xfrm>
            <a:custGeom>
              <a:avLst/>
              <a:gdLst/>
              <a:ahLst/>
              <a:cxnLst/>
              <a:rect l="l" t="t" r="r" b="b"/>
              <a:pathLst>
                <a:path w="3533140" h="1221105">
                  <a:moveTo>
                    <a:pt x="3459183" y="35338"/>
                  </a:moveTo>
                  <a:lnTo>
                    <a:pt x="0" y="1196213"/>
                  </a:lnTo>
                  <a:lnTo>
                    <a:pt x="8127" y="1220851"/>
                  </a:lnTo>
                  <a:lnTo>
                    <a:pt x="3467405" y="59986"/>
                  </a:lnTo>
                  <a:lnTo>
                    <a:pt x="3484378" y="40573"/>
                  </a:lnTo>
                  <a:lnTo>
                    <a:pt x="3459183" y="35338"/>
                  </a:lnTo>
                  <a:close/>
                </a:path>
                <a:path w="3533140" h="1221105">
                  <a:moveTo>
                    <a:pt x="3512887" y="20065"/>
                  </a:moveTo>
                  <a:lnTo>
                    <a:pt x="3504692" y="20065"/>
                  </a:lnTo>
                  <a:lnTo>
                    <a:pt x="3512947" y="44703"/>
                  </a:lnTo>
                  <a:lnTo>
                    <a:pt x="3467405" y="59986"/>
                  </a:lnTo>
                  <a:lnTo>
                    <a:pt x="3439795" y="91566"/>
                  </a:lnTo>
                  <a:lnTo>
                    <a:pt x="3435096" y="97027"/>
                  </a:lnTo>
                  <a:lnTo>
                    <a:pt x="3435604" y="105155"/>
                  </a:lnTo>
                  <a:lnTo>
                    <a:pt x="3440937" y="109854"/>
                  </a:lnTo>
                  <a:lnTo>
                    <a:pt x="3446399" y="114553"/>
                  </a:lnTo>
                  <a:lnTo>
                    <a:pt x="3454527" y="114045"/>
                  </a:lnTo>
                  <a:lnTo>
                    <a:pt x="3533140" y="24256"/>
                  </a:lnTo>
                  <a:lnTo>
                    <a:pt x="3512887" y="20065"/>
                  </a:lnTo>
                  <a:close/>
                </a:path>
                <a:path w="3533140" h="1221105">
                  <a:moveTo>
                    <a:pt x="3484378" y="40573"/>
                  </a:moveTo>
                  <a:lnTo>
                    <a:pt x="3467405" y="59986"/>
                  </a:lnTo>
                  <a:lnTo>
                    <a:pt x="3511811" y="45084"/>
                  </a:lnTo>
                  <a:lnTo>
                    <a:pt x="3506088" y="45084"/>
                  </a:lnTo>
                  <a:lnTo>
                    <a:pt x="3484378" y="40573"/>
                  </a:lnTo>
                  <a:close/>
                </a:path>
                <a:path w="3533140" h="1221105">
                  <a:moveTo>
                    <a:pt x="3498977" y="23875"/>
                  </a:moveTo>
                  <a:lnTo>
                    <a:pt x="3484378" y="40573"/>
                  </a:lnTo>
                  <a:lnTo>
                    <a:pt x="3506088" y="45084"/>
                  </a:lnTo>
                  <a:lnTo>
                    <a:pt x="3498977" y="23875"/>
                  </a:lnTo>
                  <a:close/>
                </a:path>
                <a:path w="3533140" h="1221105">
                  <a:moveTo>
                    <a:pt x="3505968" y="23875"/>
                  </a:moveTo>
                  <a:lnTo>
                    <a:pt x="3498977" y="23875"/>
                  </a:lnTo>
                  <a:lnTo>
                    <a:pt x="3506088" y="45084"/>
                  </a:lnTo>
                  <a:lnTo>
                    <a:pt x="3511811" y="45084"/>
                  </a:lnTo>
                  <a:lnTo>
                    <a:pt x="3512947" y="44703"/>
                  </a:lnTo>
                  <a:lnTo>
                    <a:pt x="3505968" y="23875"/>
                  </a:lnTo>
                  <a:close/>
                </a:path>
                <a:path w="3533140" h="1221105">
                  <a:moveTo>
                    <a:pt x="3504692" y="20065"/>
                  </a:moveTo>
                  <a:lnTo>
                    <a:pt x="3459183" y="35338"/>
                  </a:lnTo>
                  <a:lnTo>
                    <a:pt x="3484378" y="40573"/>
                  </a:lnTo>
                  <a:lnTo>
                    <a:pt x="3498977" y="23875"/>
                  </a:lnTo>
                  <a:lnTo>
                    <a:pt x="3505968" y="23875"/>
                  </a:lnTo>
                  <a:lnTo>
                    <a:pt x="3504692" y="20065"/>
                  </a:lnTo>
                  <a:close/>
                </a:path>
                <a:path w="3533140" h="1221105">
                  <a:moveTo>
                    <a:pt x="3416300" y="0"/>
                  </a:moveTo>
                  <a:lnTo>
                    <a:pt x="3409442" y="4571"/>
                  </a:lnTo>
                  <a:lnTo>
                    <a:pt x="3407918" y="11556"/>
                  </a:lnTo>
                  <a:lnTo>
                    <a:pt x="3406521" y="18541"/>
                  </a:lnTo>
                  <a:lnTo>
                    <a:pt x="3410966" y="25400"/>
                  </a:lnTo>
                  <a:lnTo>
                    <a:pt x="3418078" y="26796"/>
                  </a:lnTo>
                  <a:lnTo>
                    <a:pt x="3459183" y="35338"/>
                  </a:lnTo>
                  <a:lnTo>
                    <a:pt x="3504692" y="20065"/>
                  </a:lnTo>
                  <a:lnTo>
                    <a:pt x="3512887" y="20065"/>
                  </a:lnTo>
                  <a:lnTo>
                    <a:pt x="3423284" y="1524"/>
                  </a:lnTo>
                  <a:lnTo>
                    <a:pt x="3416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29590" y="4744592"/>
            <a:ext cx="395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200" algn="l"/>
                <a:tab pos="900430" algn="l"/>
                <a:tab pos="1344295" algn="l"/>
                <a:tab pos="1725295" algn="l"/>
                <a:tab pos="2105660" algn="l"/>
                <a:tab pos="2550795" algn="l"/>
                <a:tab pos="2931795" algn="l"/>
                <a:tab pos="3312160" algn="l"/>
                <a:tab pos="381889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0	1	2	3	4	5	6	7	8	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8850" y="641426"/>
            <a:ext cx="32994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Strings:</a:t>
            </a:r>
            <a:r>
              <a:rPr spc="-110" dirty="0"/>
              <a:t> </a:t>
            </a:r>
            <a:r>
              <a:rPr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557527"/>
            <a:ext cx="7542276" cy="2942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6537" y="5070538"/>
          <a:ext cx="4175121" cy="757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2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5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57174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\0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776215" y="5013959"/>
            <a:ext cx="4058920" cy="949960"/>
            <a:chOff x="4776215" y="5013959"/>
            <a:chExt cx="4058920" cy="949960"/>
          </a:xfrm>
        </p:grpSpPr>
        <p:sp>
          <p:nvSpPr>
            <p:cNvPr id="6" name="object 6"/>
            <p:cNvSpPr/>
            <p:nvPr/>
          </p:nvSpPr>
          <p:spPr>
            <a:xfrm>
              <a:off x="4789169" y="5026913"/>
              <a:ext cx="4032885" cy="923925"/>
            </a:xfrm>
            <a:custGeom>
              <a:avLst/>
              <a:gdLst/>
              <a:ahLst/>
              <a:cxnLst/>
              <a:rect l="l" t="t" r="r" b="b"/>
              <a:pathLst>
                <a:path w="4032884" h="923925">
                  <a:moveTo>
                    <a:pt x="4032504" y="0"/>
                  </a:moveTo>
                  <a:lnTo>
                    <a:pt x="0" y="0"/>
                  </a:lnTo>
                  <a:lnTo>
                    <a:pt x="0" y="923544"/>
                  </a:lnTo>
                  <a:lnTo>
                    <a:pt x="4032504" y="923544"/>
                  </a:lnTo>
                  <a:lnTo>
                    <a:pt x="40325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89169" y="5026913"/>
              <a:ext cx="4032885" cy="923925"/>
            </a:xfrm>
            <a:custGeom>
              <a:avLst/>
              <a:gdLst/>
              <a:ahLst/>
              <a:cxnLst/>
              <a:rect l="l" t="t" r="r" b="b"/>
              <a:pathLst>
                <a:path w="4032884" h="923925">
                  <a:moveTo>
                    <a:pt x="0" y="923544"/>
                  </a:moveTo>
                  <a:lnTo>
                    <a:pt x="4032504" y="923544"/>
                  </a:lnTo>
                  <a:lnTo>
                    <a:pt x="4032504" y="0"/>
                  </a:lnTo>
                  <a:lnTo>
                    <a:pt x="0" y="0"/>
                  </a:lnTo>
                  <a:lnTo>
                    <a:pt x="0" y="923544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89170" y="5026914"/>
            <a:ext cx="4032885" cy="92392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487045" marR="175260" indent="-396240">
              <a:lnSpc>
                <a:spcPts val="2150"/>
              </a:lnSpc>
              <a:spcBef>
                <a:spcPts val="395"/>
              </a:spcBef>
            </a:pPr>
            <a:r>
              <a:rPr sz="1800" spc="-5" dirty="0">
                <a:latin typeface="Arial"/>
                <a:cs typeface="Arial"/>
              </a:rPr>
              <a:t>\0: </a:t>
            </a:r>
            <a:r>
              <a:rPr sz="1800" spc="-10" dirty="0">
                <a:latin typeface="Arial"/>
                <a:cs typeface="Arial"/>
              </a:rPr>
              <a:t>null </a:t>
            </a:r>
            <a:r>
              <a:rPr sz="1800" spc="-15" dirty="0">
                <a:latin typeface="Arial"/>
                <a:cs typeface="Arial"/>
              </a:rPr>
              <a:t>character, </a:t>
            </a:r>
            <a:r>
              <a:rPr sz="1800" spc="-5" dirty="0">
                <a:latin typeface="Arial"/>
                <a:cs typeface="Arial"/>
              </a:rPr>
              <a:t>determines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end 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string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590" y="4744592"/>
            <a:ext cx="395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200" algn="l"/>
                <a:tab pos="900430" algn="l"/>
                <a:tab pos="1344295" algn="l"/>
                <a:tab pos="1725295" algn="l"/>
                <a:tab pos="2105660" algn="l"/>
                <a:tab pos="2550795" algn="l"/>
                <a:tab pos="2931795" algn="l"/>
                <a:tab pos="3312160" algn="l"/>
                <a:tab pos="381889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0	1	2	3	4	5	6	7	8	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8850" y="641426"/>
            <a:ext cx="32994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Strings:</a:t>
            </a:r>
            <a:r>
              <a:rPr spc="-110" dirty="0"/>
              <a:t> </a:t>
            </a:r>
            <a:r>
              <a:rPr dirty="0"/>
              <a:t>Examples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13088" y="2297112"/>
          <a:ext cx="4175121" cy="757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2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5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57174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\0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86113" y="3737038"/>
          <a:ext cx="2447288" cy="757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7174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\0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757487" y="5537263"/>
          <a:ext cx="4175121" cy="757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2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5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57174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\0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58267" y="1427098"/>
            <a:ext cx="6560184" cy="469709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800" b="1" spc="-5" dirty="0">
                <a:latin typeface="Arial"/>
                <a:cs typeface="Arial"/>
              </a:rPr>
              <a:t>char your_Name[10]="Ahmad";</a:t>
            </a:r>
            <a:endParaRPr sz="1800">
              <a:latin typeface="Arial"/>
              <a:cs typeface="Arial"/>
            </a:endParaRPr>
          </a:p>
          <a:p>
            <a:pPr marL="2460625">
              <a:lnSpc>
                <a:spcPct val="100000"/>
              </a:lnSpc>
              <a:spcBef>
                <a:spcPts val="1240"/>
              </a:spcBef>
              <a:tabLst>
                <a:tab pos="2905125" algn="l"/>
                <a:tab pos="3348354" algn="l"/>
                <a:tab pos="3792854" algn="l"/>
                <a:tab pos="4173220" algn="l"/>
                <a:tab pos="4554220" algn="l"/>
                <a:tab pos="4998720" algn="l"/>
                <a:tab pos="5379720" algn="l"/>
                <a:tab pos="5760720" algn="l"/>
                <a:tab pos="626745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0	1	2	3	4	5	6	7	8	9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"/>
              <a:cs typeface="Arial"/>
            </a:endParaRPr>
          </a:p>
          <a:p>
            <a:pPr marL="949325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your_Name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Arial"/>
              <a:cs typeface="Arial"/>
            </a:endParaRPr>
          </a:p>
          <a:p>
            <a:pPr marL="14795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char your_Name[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]="Ahmad";</a:t>
            </a:r>
            <a:endParaRPr sz="1800">
              <a:latin typeface="Arial"/>
              <a:cs typeface="Arial"/>
            </a:endParaRPr>
          </a:p>
          <a:p>
            <a:pPr marL="2533650">
              <a:lnSpc>
                <a:spcPct val="100000"/>
              </a:lnSpc>
              <a:spcBef>
                <a:spcPts val="100"/>
              </a:spcBef>
              <a:tabLst>
                <a:tab pos="2978150" algn="l"/>
                <a:tab pos="3421379" algn="l"/>
                <a:tab pos="3865879" algn="l"/>
                <a:tab pos="4246245" algn="l"/>
                <a:tab pos="4627245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0	1	2	3	4	5</a:t>
            </a:r>
            <a:endParaRPr sz="1800">
              <a:latin typeface="Arial"/>
              <a:cs typeface="Arial"/>
            </a:endParaRPr>
          </a:p>
          <a:p>
            <a:pPr marL="949325">
              <a:lnSpc>
                <a:spcPct val="100000"/>
              </a:lnSpc>
              <a:spcBef>
                <a:spcPts val="1739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your_Name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56845">
              <a:lnSpc>
                <a:spcPct val="100000"/>
              </a:lnSpc>
              <a:spcBef>
                <a:spcPts val="1280"/>
              </a:spcBef>
            </a:pPr>
            <a:r>
              <a:rPr sz="1800" b="1" spc="-5" dirty="0">
                <a:latin typeface="Arial"/>
                <a:cs typeface="Arial"/>
              </a:rPr>
              <a:t>char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your_Name[10]={'a','h','m','a','d'};</a:t>
            </a:r>
            <a:endParaRPr sz="1800">
              <a:latin typeface="Arial"/>
              <a:cs typeface="Arial"/>
            </a:endParaRPr>
          </a:p>
          <a:p>
            <a:pPr marL="15684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your_Name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[5]='\0';</a:t>
            </a:r>
            <a:endParaRPr sz="1800">
              <a:latin typeface="Arial"/>
              <a:cs typeface="Arial"/>
            </a:endParaRPr>
          </a:p>
          <a:p>
            <a:pPr marL="2613025">
              <a:lnSpc>
                <a:spcPct val="100000"/>
              </a:lnSpc>
              <a:spcBef>
                <a:spcPts val="145"/>
              </a:spcBef>
              <a:tabLst>
                <a:tab pos="3057525" algn="l"/>
                <a:tab pos="3500754" algn="l"/>
                <a:tab pos="3945254" algn="l"/>
                <a:tab pos="4325620" algn="l"/>
                <a:tab pos="4706620" algn="l"/>
                <a:tab pos="5151120" algn="l"/>
                <a:tab pos="5532120" algn="l"/>
                <a:tab pos="5913120" algn="l"/>
                <a:tab pos="641985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0	1	2	3	4	5	6	7	8	9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"/>
              <a:cs typeface="Arial"/>
            </a:endParaRPr>
          </a:p>
          <a:p>
            <a:pPr marL="1020444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your_Name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2523" y="641426"/>
            <a:ext cx="43821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Strings: </a:t>
            </a:r>
            <a:r>
              <a:rPr spc="-5" dirty="0"/>
              <a:t>Common</a:t>
            </a:r>
            <a:r>
              <a:rPr spc="-100" dirty="0"/>
              <a:t> </a:t>
            </a:r>
            <a:r>
              <a:rPr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3315461"/>
            <a:ext cx="2951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1800" b="1" spc="-5" dirty="0">
                <a:latin typeface="Arial"/>
                <a:cs typeface="Arial"/>
              </a:rPr>
              <a:t>char	</a:t>
            </a:r>
            <a:r>
              <a:rPr sz="1800" b="1" spc="-10" dirty="0">
                <a:latin typeface="Arial"/>
                <a:cs typeface="Arial"/>
              </a:rPr>
              <a:t>my_char="A"; </a:t>
            </a:r>
            <a:r>
              <a:rPr sz="1800" b="1" dirty="0">
                <a:latin typeface="Arial"/>
                <a:cs typeface="Arial"/>
              </a:rPr>
              <a:t>//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error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886" y="2708910"/>
            <a:ext cx="721360" cy="370840"/>
          </a:xfrm>
          <a:prstGeom prst="rect">
            <a:avLst/>
          </a:prstGeom>
          <a:ln w="25907">
            <a:solidFill>
              <a:srgbClr val="333399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065" y="1815052"/>
            <a:ext cx="3019425" cy="83185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800" b="1" spc="-5" dirty="0">
                <a:latin typeface="Arial"/>
                <a:cs typeface="Arial"/>
              </a:rPr>
              <a:t>char </a:t>
            </a:r>
            <a:r>
              <a:rPr sz="1800" b="1" spc="-10" dirty="0">
                <a:latin typeface="Arial"/>
                <a:cs typeface="Arial"/>
              </a:rPr>
              <a:t>my_char='A'; </a:t>
            </a:r>
            <a:r>
              <a:rPr sz="1800" b="1" dirty="0">
                <a:latin typeface="Arial"/>
                <a:cs typeface="Arial"/>
              </a:rPr>
              <a:t>//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correct</a:t>
            </a:r>
            <a:endParaRPr sz="1800">
              <a:latin typeface="Arial"/>
              <a:cs typeface="Arial"/>
            </a:endParaRPr>
          </a:p>
          <a:p>
            <a:pPr marL="204470">
              <a:lnSpc>
                <a:spcPct val="100000"/>
              </a:lnSpc>
              <a:spcBef>
                <a:spcPts val="1015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my_char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77987" y="5245163"/>
          <a:ext cx="1655444" cy="761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1936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\0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74065" y="4412995"/>
            <a:ext cx="3535045" cy="1319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1800" b="1" spc="-5" dirty="0">
                <a:latin typeface="Arial"/>
                <a:cs typeface="Arial"/>
              </a:rPr>
              <a:t>char	my_char </a:t>
            </a:r>
            <a:r>
              <a:rPr sz="1800" b="1" spc="-10" dirty="0">
                <a:latin typeface="Arial"/>
                <a:cs typeface="Arial"/>
              </a:rPr>
              <a:t>[4]="A"; </a:t>
            </a:r>
            <a:r>
              <a:rPr sz="1800" b="1" dirty="0">
                <a:latin typeface="Arial"/>
                <a:cs typeface="Arial"/>
              </a:rPr>
              <a:t>//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correct</a:t>
            </a:r>
            <a:endParaRPr sz="1800">
              <a:latin typeface="Arial"/>
              <a:cs typeface="Arial"/>
            </a:endParaRPr>
          </a:p>
          <a:p>
            <a:pPr marL="1309370">
              <a:lnSpc>
                <a:spcPct val="100000"/>
              </a:lnSpc>
              <a:spcBef>
                <a:spcPts val="1650"/>
              </a:spcBef>
              <a:tabLst>
                <a:tab pos="1754505" algn="l"/>
                <a:tab pos="2197735" algn="l"/>
                <a:tab pos="264160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0	1	2	3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my_char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0895" y="496900"/>
            <a:ext cx="42246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Strings: Array of</a:t>
            </a:r>
            <a:r>
              <a:rPr spc="-305" dirty="0"/>
              <a:t> </a:t>
            </a:r>
            <a:r>
              <a:rPr dirty="0"/>
              <a:t>strings</a:t>
            </a:r>
          </a:p>
        </p:txBody>
      </p:sp>
      <p:sp>
        <p:nvSpPr>
          <p:cNvPr id="3" name="object 3"/>
          <p:cNvSpPr/>
          <p:nvPr/>
        </p:nvSpPr>
        <p:spPr>
          <a:xfrm>
            <a:off x="1692401" y="1126997"/>
            <a:ext cx="7452359" cy="367665"/>
          </a:xfrm>
          <a:custGeom>
            <a:avLst/>
            <a:gdLst/>
            <a:ahLst/>
            <a:cxnLst/>
            <a:rect l="l" t="t" r="r" b="b"/>
            <a:pathLst>
              <a:path w="7452359" h="367665">
                <a:moveTo>
                  <a:pt x="0" y="367284"/>
                </a:moveTo>
                <a:lnTo>
                  <a:pt x="7452359" y="367284"/>
                </a:lnTo>
                <a:lnTo>
                  <a:pt x="7452359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ln w="25908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4025" y="1886013"/>
          <a:ext cx="8279760" cy="4480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23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3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3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3629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399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o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n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a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y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spc="-5" dirty="0">
                          <a:latin typeface="Times New Roman"/>
                          <a:cs typeface="Times New Roman"/>
                        </a:rPr>
                        <a:t>\0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?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?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?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?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?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?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u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e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s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a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y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" dirty="0">
                          <a:latin typeface="Times New Roman"/>
                          <a:cs typeface="Times New Roman"/>
                        </a:rPr>
                        <a:t>\0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?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?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?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?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?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e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n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e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s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a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y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" dirty="0">
                          <a:latin typeface="Times New Roman"/>
                          <a:cs typeface="Times New Roman"/>
                        </a:rPr>
                        <a:t>\0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?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?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?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.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.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dirty="0">
                          <a:latin typeface="Times New Roman"/>
                          <a:cs typeface="Times New Roman"/>
                        </a:rPr>
                        <a:t>.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8739" y="1725654"/>
            <a:ext cx="223520" cy="450786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540" y="1541475"/>
            <a:ext cx="7988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389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0	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1269" y="1050409"/>
            <a:ext cx="6842125" cy="82232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1800" b="1" spc="-5" dirty="0">
                <a:latin typeface="Arial"/>
                <a:cs typeface="Arial"/>
              </a:rPr>
              <a:t>char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week_days[7][13]={"Monday","Tuesday","Wednesday",...}</a:t>
            </a:r>
            <a:endParaRPr sz="1800">
              <a:latin typeface="Arial"/>
              <a:cs typeface="Arial"/>
            </a:endParaRPr>
          </a:p>
          <a:p>
            <a:pPr marL="36830" algn="ctr">
              <a:lnSpc>
                <a:spcPct val="100000"/>
              </a:lnSpc>
              <a:spcBef>
                <a:spcPts val="905"/>
              </a:spcBef>
              <a:tabLst>
                <a:tab pos="597535" algn="l"/>
                <a:tab pos="1155700" algn="l"/>
                <a:tab pos="1786889" algn="l"/>
                <a:tab pos="2415540" algn="l"/>
                <a:tab pos="3115945" algn="l"/>
                <a:tab pos="3677285" algn="l"/>
                <a:tab pos="4377055" algn="l"/>
                <a:tab pos="4937125" algn="l"/>
                <a:tab pos="5568315" algn="l"/>
                <a:tab pos="625094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2	3	4	5	6	7	8	9	10	</a:t>
            </a:r>
            <a:r>
              <a:rPr sz="2000" spc="-75" dirty="0">
                <a:solidFill>
                  <a:srgbClr val="FF0000"/>
                </a:solidFill>
                <a:latin typeface="Arial"/>
                <a:cs typeface="Arial"/>
              </a:rPr>
              <a:t>11	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12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8850" y="496900"/>
            <a:ext cx="30962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Strings:</a:t>
            </a:r>
            <a:r>
              <a:rPr spc="-8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03897" y="5651753"/>
            <a:ext cx="1656714" cy="370840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7500" y="2917825"/>
          <a:ext cx="5613393" cy="1854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1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13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13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13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13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\0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\0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\0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\0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\0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365875" y="2936875"/>
          <a:ext cx="2014855" cy="1854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99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98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80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90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70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78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88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90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70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70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90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92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29590" y="1656079"/>
            <a:ext cx="7780020" cy="1163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Write </a:t>
            </a:r>
            <a:r>
              <a:rPr sz="1800" b="1" spc="-5" dirty="0">
                <a:latin typeface="Arial"/>
                <a:cs typeface="Arial"/>
              </a:rPr>
              <a:t>a </a:t>
            </a:r>
            <a:r>
              <a:rPr sz="1800" b="1" dirty="0">
                <a:latin typeface="Arial"/>
                <a:cs typeface="Arial"/>
              </a:rPr>
              <a:t>program to </a:t>
            </a:r>
            <a:r>
              <a:rPr sz="1800" b="1" spc="-5" dirty="0">
                <a:latin typeface="Arial"/>
                <a:cs typeface="Arial"/>
              </a:rPr>
              <a:t>read the names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5 students </a:t>
            </a:r>
            <a:r>
              <a:rPr sz="1800" b="1" dirty="0">
                <a:latin typeface="Arial"/>
                <a:cs typeface="Arial"/>
              </a:rPr>
              <a:t>and </a:t>
            </a:r>
            <a:r>
              <a:rPr sz="1800" b="1" spc="-5" dirty="0">
                <a:latin typeface="Arial"/>
                <a:cs typeface="Arial"/>
              </a:rPr>
              <a:t>also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their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grades (three grades </a:t>
            </a:r>
            <a:r>
              <a:rPr sz="1800" b="1" dirty="0">
                <a:latin typeface="Arial"/>
                <a:cs typeface="Arial"/>
              </a:rPr>
              <a:t>for </a:t>
            </a:r>
            <a:r>
              <a:rPr sz="1800" b="1" spc="-10" dirty="0">
                <a:latin typeface="Arial"/>
                <a:cs typeface="Arial"/>
              </a:rPr>
              <a:t>each </a:t>
            </a:r>
            <a:r>
              <a:rPr sz="1800" b="1" spc="-5" dirty="0">
                <a:latin typeface="Arial"/>
                <a:cs typeface="Arial"/>
              </a:rPr>
              <a:t>students </a:t>
            </a:r>
            <a:r>
              <a:rPr sz="1800" b="1" dirty="0">
                <a:latin typeface="Arial"/>
                <a:cs typeface="Arial"/>
              </a:rPr>
              <a:t>),and </a:t>
            </a:r>
            <a:r>
              <a:rPr sz="1800" b="1" spc="-20" dirty="0">
                <a:latin typeface="Arial"/>
                <a:cs typeface="Arial"/>
              </a:rPr>
              <a:t>save</a:t>
            </a:r>
            <a:r>
              <a:rPr sz="1800" b="1" spc="6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them.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Arial"/>
              <a:cs typeface="Arial"/>
            </a:endParaRPr>
          </a:p>
          <a:p>
            <a:pPr marL="1885950">
              <a:lnSpc>
                <a:spcPct val="100000"/>
              </a:lnSpc>
              <a:spcBef>
                <a:spcPts val="5"/>
              </a:spcBef>
              <a:tabLst>
                <a:tab pos="6421755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Names[5][10]	Grades[5][3]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1229</Words>
  <Application>Microsoft Office PowerPoint</Application>
  <PresentationFormat>On-screen Show (4:3)</PresentationFormat>
  <Paragraphs>495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Courier New</vt:lpstr>
      <vt:lpstr>Tahoma</vt:lpstr>
      <vt:lpstr>Times New Roman</vt:lpstr>
      <vt:lpstr>Wingdings</vt:lpstr>
      <vt:lpstr>Office Theme</vt:lpstr>
      <vt:lpstr>Strings</vt:lpstr>
      <vt:lpstr>Strings</vt:lpstr>
      <vt:lpstr>Strings</vt:lpstr>
      <vt:lpstr>Strings: Examples</vt:lpstr>
      <vt:lpstr>Strings: Examples</vt:lpstr>
      <vt:lpstr>Strings: Examples</vt:lpstr>
      <vt:lpstr>Strings: Common Errors</vt:lpstr>
      <vt:lpstr>Strings: Array of strings</vt:lpstr>
      <vt:lpstr>Strings: Example</vt:lpstr>
      <vt:lpstr>Strings Functions</vt:lpstr>
      <vt:lpstr>Strings Functions</vt:lpstr>
      <vt:lpstr>Strings Functions</vt:lpstr>
      <vt:lpstr>Strings Functions</vt:lpstr>
      <vt:lpstr>Strings Functions</vt:lpstr>
      <vt:lpstr>Strings Functions</vt:lpstr>
      <vt:lpstr>Strings Functions</vt:lpstr>
      <vt:lpstr>Strings Functions</vt:lpstr>
      <vt:lpstr>Strings Functions</vt:lpstr>
      <vt:lpstr>Strings Functions</vt:lpstr>
      <vt:lpstr>Strings Functions</vt:lpstr>
      <vt:lpstr>Strings Functions</vt:lpstr>
      <vt:lpstr>Strings Functions</vt:lpstr>
      <vt:lpstr>Strings Functions</vt:lpstr>
      <vt:lpstr>Strings Functions</vt:lpstr>
      <vt:lpstr>Strings Functions</vt:lpstr>
      <vt:lpstr>  Summary </vt:lpstr>
      <vt:lpstr>Question?</vt:lpstr>
      <vt:lpstr>References: Problem Solving &amp; Program Design in C (main reference)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hafez ali</cp:lastModifiedBy>
  <cp:revision>3</cp:revision>
  <dcterms:created xsi:type="dcterms:W3CDTF">2020-04-15T13:00:07Z</dcterms:created>
  <dcterms:modified xsi:type="dcterms:W3CDTF">2021-04-28T19:35:37Z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2020-04-15T00:00:00Z</vt:filetime>
  </property>
</Properties>
</file>