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8096" y="6452615"/>
            <a:ext cx="7559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15411" y="765048"/>
            <a:ext cx="3528060" cy="4177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8096" y="6452615"/>
            <a:ext cx="755903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1768" y="716356"/>
            <a:ext cx="268046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186" y="1721612"/>
            <a:ext cx="8399627" cy="370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58496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8295" y="2447671"/>
            <a:ext cx="39135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5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Arial"/>
                <a:cs typeface="Arial"/>
              </a:rPr>
              <a:t>Files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5" y="4739004"/>
            <a:ext cx="3362960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5380" marR="5080" indent="-1123315">
              <a:lnSpc>
                <a:spcPct val="150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 Department  Comp 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063" y="601217"/>
            <a:ext cx="726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Example: </a:t>
            </a:r>
            <a:r>
              <a:rPr sz="2800" spc="-5" dirty="0"/>
              <a:t>Creating a Binary File of</a:t>
            </a:r>
            <a:r>
              <a:rPr sz="2800" spc="50" dirty="0"/>
              <a:t> </a:t>
            </a:r>
            <a:r>
              <a:rPr sz="2800" spc="-5" dirty="0"/>
              <a:t>Integers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144" y="2133600"/>
            <a:ext cx="9134856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1629155"/>
            <a:ext cx="8525256" cy="464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857" y="601217"/>
            <a:ext cx="547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Example: </a:t>
            </a:r>
            <a:r>
              <a:rPr sz="2800" spc="-5" dirty="0"/>
              <a:t>Writing </a:t>
            </a:r>
            <a:r>
              <a:rPr sz="2800" dirty="0"/>
              <a:t>to </a:t>
            </a:r>
            <a:r>
              <a:rPr sz="2800" spc="-5" dirty="0"/>
              <a:t>a </a:t>
            </a:r>
            <a:r>
              <a:rPr sz="2800" dirty="0"/>
              <a:t>binary</a:t>
            </a:r>
            <a:r>
              <a:rPr sz="2800" spc="-55" dirty="0"/>
              <a:t> </a:t>
            </a:r>
            <a:r>
              <a:rPr sz="2800" spc="-5" dirty="0"/>
              <a:t>file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1557527"/>
            <a:ext cx="8502396" cy="476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7341" y="601217"/>
            <a:ext cx="611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Example: </a:t>
            </a:r>
            <a:r>
              <a:rPr sz="2800" spc="-5" dirty="0"/>
              <a:t>Reading </a:t>
            </a:r>
            <a:r>
              <a:rPr sz="2800" dirty="0"/>
              <a:t>from </a:t>
            </a:r>
            <a:r>
              <a:rPr sz="2800" spc="-5" dirty="0"/>
              <a:t>a binary</a:t>
            </a:r>
            <a:r>
              <a:rPr sz="2800" spc="10" dirty="0"/>
              <a:t> </a:t>
            </a:r>
            <a:r>
              <a:rPr sz="2800" spc="-5" dirty="0"/>
              <a:t>file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823" y="1203960"/>
            <a:ext cx="9028430" cy="5654040"/>
            <a:chOff x="115823" y="1203960"/>
            <a:chExt cx="9028430" cy="5654040"/>
          </a:xfrm>
        </p:grpSpPr>
        <p:sp>
          <p:nvSpPr>
            <p:cNvPr id="3" name="object 3"/>
            <p:cNvSpPr/>
            <p:nvPr/>
          </p:nvSpPr>
          <p:spPr>
            <a:xfrm>
              <a:off x="115823" y="1203960"/>
              <a:ext cx="8891016" cy="521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1" y="1267968"/>
              <a:ext cx="8712708" cy="504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781" y="1248918"/>
              <a:ext cx="8750935" cy="5080000"/>
            </a:xfrm>
            <a:custGeom>
              <a:avLst/>
              <a:gdLst/>
              <a:ahLst/>
              <a:cxnLst/>
              <a:rect l="l" t="t" r="r" b="b"/>
              <a:pathLst>
                <a:path w="8750935" h="5080000">
                  <a:moveTo>
                    <a:pt x="0" y="5079492"/>
                  </a:moveTo>
                  <a:lnTo>
                    <a:pt x="8750808" y="5079492"/>
                  </a:lnTo>
                  <a:lnTo>
                    <a:pt x="8750808" y="0"/>
                  </a:lnTo>
                  <a:lnTo>
                    <a:pt x="0" y="0"/>
                  </a:lnTo>
                  <a:lnTo>
                    <a:pt x="0" y="507949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3770" y="579501"/>
            <a:ext cx="7047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Example: </a:t>
            </a:r>
            <a:r>
              <a:rPr sz="2400" b="1" dirty="0">
                <a:latin typeface="Arial"/>
                <a:cs typeface="Arial"/>
              </a:rPr>
              <a:t>writing and </a:t>
            </a:r>
            <a:r>
              <a:rPr sz="2400" b="1" spc="-5" dirty="0">
                <a:latin typeface="Arial"/>
                <a:cs typeface="Arial"/>
              </a:rPr>
              <a:t>reading a complex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304" y="1155191"/>
            <a:ext cx="8616950" cy="5702935"/>
            <a:chOff x="527304" y="1155191"/>
            <a:chExt cx="8616950" cy="5702935"/>
          </a:xfrm>
        </p:grpSpPr>
        <p:sp>
          <p:nvSpPr>
            <p:cNvPr id="3" name="object 3"/>
            <p:cNvSpPr/>
            <p:nvPr/>
          </p:nvSpPr>
          <p:spPr>
            <a:xfrm>
              <a:off x="547116" y="1155191"/>
              <a:ext cx="8388096" cy="4549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4" y="1219199"/>
              <a:ext cx="8209788" cy="437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074" y="1200149"/>
              <a:ext cx="8248015" cy="4409440"/>
            </a:xfrm>
            <a:custGeom>
              <a:avLst/>
              <a:gdLst/>
              <a:ahLst/>
              <a:cxnLst/>
              <a:rect l="l" t="t" r="r" b="b"/>
              <a:pathLst>
                <a:path w="8248015" h="4409440">
                  <a:moveTo>
                    <a:pt x="0" y="4408932"/>
                  </a:moveTo>
                  <a:lnTo>
                    <a:pt x="8247888" y="4408932"/>
                  </a:lnTo>
                  <a:lnTo>
                    <a:pt x="8247888" y="0"/>
                  </a:lnTo>
                  <a:lnTo>
                    <a:pt x="0" y="0"/>
                  </a:lnTo>
                  <a:lnTo>
                    <a:pt x="0" y="4408932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258" y="5662421"/>
              <a:ext cx="8281670" cy="646430"/>
            </a:xfrm>
            <a:custGeom>
              <a:avLst/>
              <a:gdLst/>
              <a:ahLst/>
              <a:cxnLst/>
              <a:rect l="l" t="t" r="r" b="b"/>
              <a:pathLst>
                <a:path w="8281670" h="646429">
                  <a:moveTo>
                    <a:pt x="8281416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8281416" y="646175"/>
                  </a:lnTo>
                  <a:lnTo>
                    <a:pt x="8281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258" y="5662421"/>
              <a:ext cx="8281670" cy="646430"/>
            </a:xfrm>
            <a:custGeom>
              <a:avLst/>
              <a:gdLst/>
              <a:ahLst/>
              <a:cxnLst/>
              <a:rect l="l" t="t" r="r" b="b"/>
              <a:pathLst>
                <a:path w="8281670" h="646429">
                  <a:moveTo>
                    <a:pt x="0" y="646175"/>
                  </a:moveTo>
                  <a:lnTo>
                    <a:pt x="8281416" y="646175"/>
                  </a:lnTo>
                  <a:lnTo>
                    <a:pt x="8281416" y="0"/>
                  </a:lnTo>
                  <a:lnTo>
                    <a:pt x="0" y="0"/>
                  </a:lnTo>
                  <a:lnTo>
                    <a:pt x="0" y="646175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0776" y="397509"/>
            <a:ext cx="5772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Text File Vs Binary</a:t>
            </a:r>
            <a:r>
              <a:rPr sz="4400" spc="-100" dirty="0"/>
              <a:t> </a:t>
            </a:r>
            <a:r>
              <a:rPr sz="4400" dirty="0"/>
              <a:t>File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18540" y="5689498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sizeof operator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storage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data  </a:t>
            </a:r>
            <a:r>
              <a:rPr sz="1800" spc="-1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0676" y="603884"/>
            <a:ext cx="2576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</a:t>
            </a:r>
            <a:r>
              <a:rPr sz="4400" spc="10" dirty="0"/>
              <a:t>i</a:t>
            </a:r>
            <a:r>
              <a:rPr sz="4400" dirty="0"/>
              <a:t>on?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217" y="5238369"/>
            <a:ext cx="809117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“Success is the sum of </a:t>
            </a:r>
            <a:r>
              <a:rPr sz="2000" b="1" spc="-5" dirty="0">
                <a:latin typeface="Arial"/>
                <a:cs typeface="Arial"/>
              </a:rPr>
              <a:t>small </a:t>
            </a:r>
            <a:r>
              <a:rPr sz="2000" b="1" dirty="0">
                <a:latin typeface="Arial"/>
                <a:cs typeface="Arial"/>
              </a:rPr>
              <a:t>efforts, repeated day in and day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Friday, </a:t>
            </a:r>
            <a:r>
              <a:rPr spc="-10" dirty="0"/>
              <a:t>August </a:t>
            </a:r>
            <a:r>
              <a:rPr spc="-5" dirty="0"/>
              <a:t>03, 2018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5000968"/>
            <a:ext cx="7042150" cy="1165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509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340"/>
              </a:spcBef>
              <a:tabLst>
                <a:tab pos="5050155" algn="l"/>
              </a:tabLst>
            </a:pPr>
            <a:r>
              <a:rPr sz="2100" b="1" i="1" spc="-60" dirty="0">
                <a:latin typeface="Arial"/>
                <a:cs typeface="Arial"/>
              </a:rPr>
              <a:t>Problem </a:t>
            </a:r>
            <a:r>
              <a:rPr sz="2100" b="1" i="1" spc="-55" dirty="0">
                <a:latin typeface="Arial"/>
                <a:cs typeface="Arial"/>
              </a:rPr>
              <a:t>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120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3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130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00" b="1" i="1" spc="-55" dirty="0">
                <a:latin typeface="Arial"/>
                <a:cs typeface="Arial"/>
                <a:hlinkClick r:id="rId2"/>
              </a:rPr>
              <a:t>http://www.cplusplus.com/reference/cstdio/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5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817370"/>
            <a:ext cx="758634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Files containing binary numbers that are  the computer’s internal representation 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each </a:t>
            </a:r>
            <a:r>
              <a:rPr sz="3200" dirty="0">
                <a:latin typeface="Arial"/>
                <a:cs typeface="Arial"/>
              </a:rPr>
              <a:t>file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component.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920" y="716356"/>
            <a:ext cx="5896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of Binary</a:t>
            </a:r>
            <a:r>
              <a:rPr dirty="0"/>
              <a:t> </a:t>
            </a:r>
            <a:r>
              <a:rPr spc="-5" dirty="0"/>
              <a:t>files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6319" y="1760220"/>
            <a:ext cx="7798434" cy="4346575"/>
            <a:chOff x="1036319" y="1760220"/>
            <a:chExt cx="7798434" cy="4346575"/>
          </a:xfrm>
        </p:grpSpPr>
        <p:sp>
          <p:nvSpPr>
            <p:cNvPr id="4" name="object 4"/>
            <p:cNvSpPr/>
            <p:nvPr/>
          </p:nvSpPr>
          <p:spPr>
            <a:xfrm>
              <a:off x="1049273" y="1773174"/>
              <a:ext cx="7772400" cy="4320540"/>
            </a:xfrm>
            <a:custGeom>
              <a:avLst/>
              <a:gdLst/>
              <a:ahLst/>
              <a:cxnLst/>
              <a:rect l="l" t="t" r="r" b="b"/>
              <a:pathLst>
                <a:path w="7772400" h="4320540">
                  <a:moveTo>
                    <a:pt x="7772400" y="0"/>
                  </a:moveTo>
                  <a:lnTo>
                    <a:pt x="0" y="0"/>
                  </a:lnTo>
                  <a:lnTo>
                    <a:pt x="0" y="4320540"/>
                  </a:lnTo>
                  <a:lnTo>
                    <a:pt x="7772400" y="432054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273" y="1773174"/>
              <a:ext cx="7772400" cy="4320540"/>
            </a:xfrm>
            <a:custGeom>
              <a:avLst/>
              <a:gdLst/>
              <a:ahLst/>
              <a:cxnLst/>
              <a:rect l="l" t="t" r="r" b="b"/>
              <a:pathLst>
                <a:path w="7772400" h="4320540">
                  <a:moveTo>
                    <a:pt x="0" y="4320540"/>
                  </a:moveTo>
                  <a:lnTo>
                    <a:pt x="7772400" y="432054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320540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6642" y="1738122"/>
            <a:ext cx="7560309" cy="420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ts val="325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Assume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bytes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used store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int</a:t>
            </a:r>
            <a:endParaRPr sz="2800">
              <a:latin typeface="Courier New"/>
              <a:cs typeface="Courier New"/>
            </a:endParaRPr>
          </a:p>
          <a:p>
            <a:pPr marL="354965">
              <a:lnSpc>
                <a:spcPts val="3250"/>
              </a:lnSpc>
            </a:pPr>
            <a:r>
              <a:rPr sz="2800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244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(128+64+32+16+4)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11110100</a:t>
            </a:r>
            <a:endParaRPr sz="2400">
              <a:latin typeface="Arial"/>
              <a:cs typeface="Arial"/>
            </a:endParaRPr>
          </a:p>
          <a:p>
            <a:pPr marL="454025" indent="-441959">
              <a:lnSpc>
                <a:spcPct val="100000"/>
              </a:lnSpc>
              <a:spcBef>
                <a:spcPts val="320"/>
              </a:spcBef>
              <a:buChar char="•"/>
              <a:tabLst>
                <a:tab pos="454025" algn="l"/>
                <a:tab pos="454659" algn="l"/>
              </a:tabLst>
            </a:pPr>
            <a:r>
              <a:rPr sz="2800" spc="-5" dirty="0">
                <a:latin typeface="Arial"/>
                <a:cs typeface="Arial"/>
              </a:rPr>
              <a:t>In text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files,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Write: </a:t>
            </a:r>
            <a:r>
              <a:rPr sz="2400" spc="-5" dirty="0">
                <a:latin typeface="Arial"/>
                <a:cs typeface="Arial"/>
              </a:rPr>
              <a:t>11110100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2 4 4 and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blank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Read: 244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11110100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It takes more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It takes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space. (Four bytes </a:t>
            </a:r>
            <a:r>
              <a:rPr sz="2400" spc="-5" dirty="0">
                <a:latin typeface="Arial"/>
                <a:cs typeface="Arial"/>
              </a:rPr>
              <a:t>versus </a:t>
            </a:r>
            <a:r>
              <a:rPr sz="2400" dirty="0">
                <a:latin typeface="Arial"/>
                <a:cs typeface="Arial"/>
              </a:rPr>
              <a:t>two)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Precision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138" y="716356"/>
            <a:ext cx="6574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Disadvantages of Binary</a:t>
            </a:r>
            <a:r>
              <a:rPr spc="15" dirty="0"/>
              <a:t> </a:t>
            </a:r>
            <a:r>
              <a:rPr spc="-5" dirty="0"/>
              <a:t>files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8931" y="1688592"/>
            <a:ext cx="8379459" cy="4346575"/>
            <a:chOff x="598931" y="1688592"/>
            <a:chExt cx="8379459" cy="4346575"/>
          </a:xfrm>
        </p:grpSpPr>
        <p:sp>
          <p:nvSpPr>
            <p:cNvPr id="4" name="object 4"/>
            <p:cNvSpPr/>
            <p:nvPr/>
          </p:nvSpPr>
          <p:spPr>
            <a:xfrm>
              <a:off x="611885" y="1701546"/>
              <a:ext cx="8353425" cy="4320540"/>
            </a:xfrm>
            <a:custGeom>
              <a:avLst/>
              <a:gdLst/>
              <a:ahLst/>
              <a:cxnLst/>
              <a:rect l="l" t="t" r="r" b="b"/>
              <a:pathLst>
                <a:path w="8353425" h="4320540">
                  <a:moveTo>
                    <a:pt x="8353044" y="0"/>
                  </a:moveTo>
                  <a:lnTo>
                    <a:pt x="0" y="0"/>
                  </a:lnTo>
                  <a:lnTo>
                    <a:pt x="0" y="4320540"/>
                  </a:lnTo>
                  <a:lnTo>
                    <a:pt x="8353044" y="4320540"/>
                  </a:lnTo>
                  <a:lnTo>
                    <a:pt x="8353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885" y="1701546"/>
              <a:ext cx="8353425" cy="4320540"/>
            </a:xfrm>
            <a:custGeom>
              <a:avLst/>
              <a:gdLst/>
              <a:ahLst/>
              <a:cxnLst/>
              <a:rect l="l" t="t" r="r" b="b"/>
              <a:pathLst>
                <a:path w="8353425" h="4320540">
                  <a:moveTo>
                    <a:pt x="0" y="4320540"/>
                  </a:moveTo>
                  <a:lnTo>
                    <a:pt x="8353044" y="4320540"/>
                  </a:lnTo>
                  <a:lnTo>
                    <a:pt x="8353044" y="0"/>
                  </a:lnTo>
                  <a:lnTo>
                    <a:pt x="0" y="0"/>
                  </a:lnTo>
                  <a:lnTo>
                    <a:pt x="0" y="4320540"/>
                  </a:lnTo>
                  <a:close/>
                </a:path>
              </a:pathLst>
            </a:custGeom>
            <a:ln w="2590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2465" marR="5689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673100" algn="l"/>
                <a:tab pos="673735" algn="l"/>
              </a:tabLst>
            </a:pPr>
            <a:r>
              <a:rPr dirty="0"/>
              <a:t>A </a:t>
            </a:r>
            <a:r>
              <a:rPr spc="-5" dirty="0"/>
              <a:t>binary file </a:t>
            </a:r>
            <a:r>
              <a:rPr dirty="0"/>
              <a:t>created on </a:t>
            </a:r>
            <a:r>
              <a:rPr spc="-5" dirty="0"/>
              <a:t>one computer</a:t>
            </a:r>
            <a:r>
              <a:rPr spc="-105" dirty="0"/>
              <a:t> </a:t>
            </a:r>
            <a:r>
              <a:rPr dirty="0"/>
              <a:t>is  </a:t>
            </a:r>
            <a:r>
              <a:rPr spc="-5" dirty="0"/>
              <a:t>rarely readable </a:t>
            </a:r>
            <a:r>
              <a:rPr dirty="0"/>
              <a:t>on </a:t>
            </a:r>
            <a:r>
              <a:rPr spc="-5" dirty="0"/>
              <a:t>another </a:t>
            </a:r>
            <a:r>
              <a:rPr dirty="0"/>
              <a:t>type of  </a:t>
            </a:r>
            <a:r>
              <a:rPr spc="-5" dirty="0"/>
              <a:t>computers.</a:t>
            </a:r>
          </a:p>
          <a:p>
            <a:pPr marL="672465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673100" algn="l"/>
                <a:tab pos="673735" algn="l"/>
              </a:tabLst>
            </a:pPr>
            <a:r>
              <a:rPr dirty="0"/>
              <a:t>A </a:t>
            </a:r>
            <a:r>
              <a:rPr spc="-5" dirty="0"/>
              <a:t>binary file </a:t>
            </a:r>
            <a:r>
              <a:rPr spc="5" dirty="0"/>
              <a:t>can </a:t>
            </a:r>
            <a:r>
              <a:rPr spc="-5" dirty="0"/>
              <a:t>not be created </a:t>
            </a:r>
            <a:r>
              <a:rPr dirty="0"/>
              <a:t>or</a:t>
            </a:r>
            <a:r>
              <a:rPr spc="-75" dirty="0"/>
              <a:t> </a:t>
            </a:r>
            <a:r>
              <a:rPr spc="-5" dirty="0"/>
              <a:t>modified  </a:t>
            </a:r>
            <a:r>
              <a:rPr dirty="0"/>
              <a:t>in a word</a:t>
            </a:r>
            <a:r>
              <a:rPr spc="-60" dirty="0"/>
              <a:t> </a:t>
            </a:r>
            <a:r>
              <a:rPr dirty="0"/>
              <a:t>processor.</a:t>
            </a:r>
          </a:p>
          <a:p>
            <a:pPr marL="6731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673735" algn="l"/>
                <a:tab pos="3181985" algn="l"/>
              </a:tabLst>
            </a:pP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fread</a:t>
            </a:r>
            <a:r>
              <a:rPr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1F4081"/>
                </a:solidFill>
                <a:latin typeface="Wingdings"/>
                <a:cs typeface="Wingdings"/>
              </a:rPr>
              <a:t></a:t>
            </a:r>
            <a:r>
              <a:rPr spc="5" dirty="0">
                <a:solidFill>
                  <a:srgbClr val="1F4081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fwrite //binary</a:t>
            </a:r>
            <a:r>
              <a:rPr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</a:p>
          <a:p>
            <a:pPr marL="6731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673735" algn="l"/>
                <a:tab pos="3425825" algn="l"/>
              </a:tabLst>
            </a:pP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fscanf</a:t>
            </a:r>
            <a:r>
              <a:rPr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1F4081"/>
                </a:solidFill>
                <a:latin typeface="Wingdings"/>
                <a:cs typeface="Wingdings"/>
              </a:rPr>
              <a:t></a:t>
            </a:r>
            <a:r>
              <a:rPr spc="5" dirty="0">
                <a:solidFill>
                  <a:srgbClr val="1F4081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fprintf //text</a:t>
            </a:r>
            <a:r>
              <a:rPr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736" y="397509"/>
            <a:ext cx="4969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Opening binary</a:t>
            </a:r>
            <a:r>
              <a:rPr sz="4400" spc="-70" dirty="0"/>
              <a:t> </a:t>
            </a:r>
            <a:r>
              <a:rPr sz="4400" dirty="0"/>
              <a:t>files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1446" y="4869941"/>
            <a:ext cx="7559040" cy="95440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0170" marR="438784">
              <a:lnSpc>
                <a:spcPct val="100000"/>
              </a:lnSpc>
              <a:spcBef>
                <a:spcPts val="284"/>
              </a:spcBef>
            </a:pPr>
            <a:r>
              <a:rPr sz="2800" b="1" spc="-5" dirty="0">
                <a:latin typeface="Arial"/>
                <a:cs typeface="Arial"/>
              </a:rPr>
              <a:t>FILE *fp = fopen("myfile.bin", "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rb</a:t>
            </a:r>
            <a:r>
              <a:rPr sz="2800" b="1" spc="-5" dirty="0">
                <a:latin typeface="Arial"/>
                <a:cs typeface="Arial"/>
              </a:rPr>
              <a:t>");//read  FILE </a:t>
            </a:r>
            <a:r>
              <a:rPr sz="2800" b="1" dirty="0">
                <a:latin typeface="Arial"/>
                <a:cs typeface="Arial"/>
              </a:rPr>
              <a:t>*fp </a:t>
            </a:r>
            <a:r>
              <a:rPr sz="2800" b="1" spc="-5" dirty="0">
                <a:latin typeface="Arial"/>
                <a:cs typeface="Arial"/>
              </a:rPr>
              <a:t>=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fopen("myfile.bin","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wb</a:t>
            </a:r>
            <a:r>
              <a:rPr sz="2800" b="1" spc="-5" dirty="0">
                <a:latin typeface="Arial"/>
                <a:cs typeface="Arial"/>
              </a:rPr>
              <a:t>");//write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416" y="1929383"/>
            <a:ext cx="76708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397509"/>
            <a:ext cx="521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Writing to binary</a:t>
            </a:r>
            <a:r>
              <a:rPr sz="4400" spc="-85" dirty="0"/>
              <a:t> </a:t>
            </a:r>
            <a:r>
              <a:rPr sz="4400" dirty="0"/>
              <a:t>files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4644" y="1727708"/>
            <a:ext cx="755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size_t	</a:t>
            </a:r>
            <a:r>
              <a:rPr sz="1800" b="1" spc="5" dirty="0">
                <a:latin typeface="Arial"/>
                <a:cs typeface="Arial"/>
              </a:rPr>
              <a:t>fwrite </a:t>
            </a:r>
            <a:r>
              <a:rPr sz="1800" b="1" spc="-5" dirty="0">
                <a:latin typeface="Arial"/>
                <a:cs typeface="Arial"/>
              </a:rPr>
              <a:t>(const </a:t>
            </a:r>
            <a:r>
              <a:rPr sz="1800" b="1" spc="-15" dirty="0"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*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ptr</a:t>
            </a:r>
            <a:r>
              <a:rPr sz="1800" b="1" spc="-30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size_t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size</a:t>
            </a:r>
            <a:r>
              <a:rPr sz="1800" b="1" spc="-5" dirty="0">
                <a:latin typeface="Arial"/>
                <a:cs typeface="Arial"/>
              </a:rPr>
              <a:t>, size_t </a:t>
            </a:r>
            <a:r>
              <a:rPr sz="1800" b="1" dirty="0">
                <a:solidFill>
                  <a:srgbClr val="CC0099"/>
                </a:solidFill>
                <a:latin typeface="Arial"/>
                <a:cs typeface="Arial"/>
              </a:rPr>
              <a:t>count</a:t>
            </a:r>
            <a:r>
              <a:rPr sz="1800" b="1" dirty="0">
                <a:latin typeface="Arial"/>
                <a:cs typeface="Arial"/>
              </a:rPr>
              <a:t>, FILE 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stream)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037" y="2492501"/>
            <a:ext cx="7920355" cy="314134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ts val="211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91465" indent="-201930">
              <a:lnSpc>
                <a:spcPts val="2220"/>
              </a:lnSpc>
              <a:buClr>
                <a:srgbClr val="000000"/>
              </a:buClr>
              <a:buSzPct val="94736"/>
              <a:buFont typeface="Arial"/>
              <a:buChar char="●"/>
              <a:tabLst>
                <a:tab pos="292100" algn="l"/>
              </a:tabLst>
            </a:pPr>
            <a:r>
              <a:rPr sz="1900" b="1" i="1" spc="-7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900" b="1" i="1" spc="-45" dirty="0">
                <a:solidFill>
                  <a:srgbClr val="FF0000"/>
                </a:solidFill>
                <a:latin typeface="Arial"/>
                <a:cs typeface="Arial"/>
              </a:rPr>
              <a:t>ptr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00" b="1" i="1" spc="-6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1900" b="1" i="1" spc="-55" dirty="0">
                <a:solidFill>
                  <a:srgbClr val="FF0000"/>
                </a:solidFill>
                <a:latin typeface="Arial"/>
                <a:cs typeface="Arial"/>
              </a:rPr>
              <a:t>array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900" b="1" i="1" spc="-60" dirty="0">
                <a:solidFill>
                  <a:srgbClr val="FF0000"/>
                </a:solidFill>
                <a:latin typeface="Arial"/>
                <a:cs typeface="Arial"/>
              </a:rPr>
              <a:t>elements </a:t>
            </a:r>
            <a:r>
              <a:rPr sz="1900" b="1" i="1" spc="-45" dirty="0">
                <a:solidFill>
                  <a:srgbClr val="FF0000"/>
                </a:solidFill>
                <a:latin typeface="Arial"/>
                <a:cs typeface="Arial"/>
              </a:rPr>
              <a:t>(or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just</a:t>
            </a:r>
            <a:r>
              <a:rPr sz="1900" b="1" i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55" dirty="0">
                <a:solidFill>
                  <a:srgbClr val="FF0000"/>
                </a:solidFill>
                <a:latin typeface="Arial"/>
                <a:cs typeface="Arial"/>
              </a:rPr>
              <a:t>one)</a:t>
            </a:r>
            <a:endParaRPr sz="1900">
              <a:latin typeface="Arial"/>
              <a:cs typeface="Arial"/>
            </a:endParaRPr>
          </a:p>
          <a:p>
            <a:pPr marL="291465" indent="-201930">
              <a:lnSpc>
                <a:spcPts val="2150"/>
              </a:lnSpc>
              <a:buClr>
                <a:srgbClr val="000000"/>
              </a:buClr>
              <a:buChar char="●"/>
              <a:tabLst>
                <a:tab pos="292100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size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each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291465" indent="-201930">
              <a:lnSpc>
                <a:spcPct val="100000"/>
              </a:lnSpc>
              <a:buClr>
                <a:srgbClr val="000000"/>
              </a:buClr>
              <a:buChar char="●"/>
              <a:tabLst>
                <a:tab pos="292100" algn="l"/>
              </a:tabLst>
            </a:pPr>
            <a:r>
              <a:rPr sz="1800" b="1" dirty="0">
                <a:solidFill>
                  <a:srgbClr val="CC3399"/>
                </a:solidFill>
                <a:latin typeface="Arial"/>
                <a:cs typeface="Arial"/>
              </a:rPr>
              <a:t>The number of</a:t>
            </a:r>
            <a:r>
              <a:rPr sz="1800" b="1" spc="-20" dirty="0">
                <a:solidFill>
                  <a:srgbClr val="CC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399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291465" indent="-201930">
              <a:lnSpc>
                <a:spcPct val="100000"/>
              </a:lnSpc>
              <a:buChar char="●"/>
              <a:tabLst>
                <a:tab pos="292100" algn="l"/>
              </a:tabLst>
            </a:pPr>
            <a:r>
              <a:rPr sz="1800" b="1" dirty="0">
                <a:latin typeface="Arial"/>
                <a:cs typeface="Arial"/>
              </a:rPr>
              <a:t>Pointer to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FILE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-5" dirty="0">
                <a:latin typeface="Arial"/>
                <a:cs typeface="Arial"/>
              </a:rPr>
              <a:t>specifies an </a:t>
            </a:r>
            <a:r>
              <a:rPr sz="1800" b="1" dirty="0">
                <a:latin typeface="Arial"/>
                <a:cs typeface="Arial"/>
              </a:rPr>
              <a:t>output </a:t>
            </a:r>
            <a:r>
              <a:rPr sz="1800" b="1" spc="-5" dirty="0">
                <a:latin typeface="Arial"/>
                <a:cs typeface="Arial"/>
              </a:rPr>
              <a:t>stream </a:t>
            </a:r>
            <a:r>
              <a:rPr sz="1800" b="1" dirty="0">
                <a:latin typeface="Arial"/>
                <a:cs typeface="Arial"/>
              </a:rPr>
              <a:t>(File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pointer)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291465" indent="-201930">
              <a:lnSpc>
                <a:spcPct val="100000"/>
              </a:lnSpc>
              <a:buClr>
                <a:srgbClr val="000000"/>
              </a:buClr>
              <a:buChar char="●"/>
              <a:tabLst>
                <a:tab pos="292100" algn="l"/>
              </a:tabLst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Returns the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number of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elements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written</a:t>
            </a:r>
            <a:endParaRPr sz="1800">
              <a:latin typeface="Arial"/>
              <a:cs typeface="Arial"/>
            </a:endParaRPr>
          </a:p>
          <a:p>
            <a:pPr marL="291465" indent="-201930">
              <a:lnSpc>
                <a:spcPct val="100000"/>
              </a:lnSpc>
              <a:buChar char="●"/>
              <a:tabLst>
                <a:tab pos="292100" algn="l"/>
              </a:tabLst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different </a:t>
            </a:r>
            <a:r>
              <a:rPr sz="1800" b="1" dirty="0">
                <a:latin typeface="Arial"/>
                <a:cs typeface="Arial"/>
              </a:rPr>
              <a:t>than </a:t>
            </a:r>
            <a:r>
              <a:rPr sz="1800" b="1" spc="-5" dirty="0">
                <a:latin typeface="Arial"/>
                <a:cs typeface="Arial"/>
              </a:rPr>
              <a:t>count, there </a:t>
            </a:r>
            <a:r>
              <a:rPr sz="1800" b="1" spc="5" dirty="0">
                <a:latin typeface="Arial"/>
                <a:cs typeface="Arial"/>
              </a:rPr>
              <a:t>was </a:t>
            </a:r>
            <a:r>
              <a:rPr sz="1800" b="1" spc="-5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455" y="1636776"/>
            <a:ext cx="8543925" cy="5221605"/>
            <a:chOff x="600455" y="1636776"/>
            <a:chExt cx="8543925" cy="5221605"/>
          </a:xfrm>
        </p:grpSpPr>
        <p:sp>
          <p:nvSpPr>
            <p:cNvPr id="3" name="object 3"/>
            <p:cNvSpPr/>
            <p:nvPr/>
          </p:nvSpPr>
          <p:spPr>
            <a:xfrm>
              <a:off x="908303" y="1636776"/>
              <a:ext cx="7668768" cy="41285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2311" y="1700784"/>
              <a:ext cx="7490459" cy="3950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3261" y="1681734"/>
              <a:ext cx="7528559" cy="3988435"/>
            </a:xfrm>
            <a:custGeom>
              <a:avLst/>
              <a:gdLst/>
              <a:ahLst/>
              <a:cxnLst/>
              <a:rect l="l" t="t" r="r" b="b"/>
              <a:pathLst>
                <a:path w="7528559" h="3988435">
                  <a:moveTo>
                    <a:pt x="0" y="3988308"/>
                  </a:moveTo>
                  <a:lnTo>
                    <a:pt x="7528559" y="3988308"/>
                  </a:lnTo>
                  <a:lnTo>
                    <a:pt x="7528559" y="0"/>
                  </a:lnTo>
                  <a:lnTo>
                    <a:pt x="0" y="0"/>
                  </a:lnTo>
                  <a:lnTo>
                    <a:pt x="0" y="398830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409" y="5662422"/>
              <a:ext cx="8280400" cy="646430"/>
            </a:xfrm>
            <a:custGeom>
              <a:avLst/>
              <a:gdLst/>
              <a:ahLst/>
              <a:cxnLst/>
              <a:rect l="l" t="t" r="r" b="b"/>
              <a:pathLst>
                <a:path w="8280400" h="646429">
                  <a:moveTo>
                    <a:pt x="8279892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8279892" y="646175"/>
                  </a:lnTo>
                  <a:lnTo>
                    <a:pt x="827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409" y="5662422"/>
              <a:ext cx="8280400" cy="646430"/>
            </a:xfrm>
            <a:custGeom>
              <a:avLst/>
              <a:gdLst/>
              <a:ahLst/>
              <a:cxnLst/>
              <a:rect l="l" t="t" r="r" b="b"/>
              <a:pathLst>
                <a:path w="8280400" h="646429">
                  <a:moveTo>
                    <a:pt x="0" y="646175"/>
                  </a:moveTo>
                  <a:lnTo>
                    <a:pt x="8279892" y="646175"/>
                  </a:lnTo>
                  <a:lnTo>
                    <a:pt x="8279892" y="0"/>
                  </a:lnTo>
                  <a:lnTo>
                    <a:pt x="0" y="0"/>
                  </a:lnTo>
                  <a:lnTo>
                    <a:pt x="0" y="646175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3292" y="397509"/>
            <a:ext cx="521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Writing to binary</a:t>
            </a:r>
            <a:r>
              <a:rPr sz="4400" spc="-85" dirty="0"/>
              <a:t> </a:t>
            </a:r>
            <a:r>
              <a:rPr sz="4400" dirty="0"/>
              <a:t>files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91692" y="5689498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sizeof operator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storage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data  </a:t>
            </a:r>
            <a:r>
              <a:rPr sz="1800" spc="-1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397509"/>
            <a:ext cx="4937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Reading binary</a:t>
            </a:r>
            <a:r>
              <a:rPr sz="4400" spc="-75" dirty="0"/>
              <a:t> </a:t>
            </a:r>
            <a:r>
              <a:rPr sz="4400" dirty="0"/>
              <a:t>files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7639" y="1831848"/>
            <a:ext cx="8773795" cy="3720465"/>
            <a:chOff x="167639" y="1831848"/>
            <a:chExt cx="8773795" cy="3720465"/>
          </a:xfrm>
        </p:grpSpPr>
        <p:sp>
          <p:nvSpPr>
            <p:cNvPr id="4" name="object 4"/>
            <p:cNvSpPr/>
            <p:nvPr/>
          </p:nvSpPr>
          <p:spPr>
            <a:xfrm>
              <a:off x="180593" y="1844802"/>
              <a:ext cx="8747760" cy="3694429"/>
            </a:xfrm>
            <a:custGeom>
              <a:avLst/>
              <a:gdLst/>
              <a:ahLst/>
              <a:cxnLst/>
              <a:rect l="l" t="t" r="r" b="b"/>
              <a:pathLst>
                <a:path w="8747760" h="3694429">
                  <a:moveTo>
                    <a:pt x="8747760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8747760" y="3694176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593" y="1844802"/>
              <a:ext cx="8747760" cy="3694429"/>
            </a:xfrm>
            <a:custGeom>
              <a:avLst/>
              <a:gdLst/>
              <a:ahLst/>
              <a:cxnLst/>
              <a:rect l="l" t="t" r="r" b="b"/>
              <a:pathLst>
                <a:path w="8747760" h="3694429">
                  <a:moveTo>
                    <a:pt x="0" y="3694176"/>
                  </a:moveTo>
                  <a:lnTo>
                    <a:pt x="8747760" y="3694176"/>
                  </a:lnTo>
                  <a:lnTo>
                    <a:pt x="8747760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267" y="1872234"/>
            <a:ext cx="855916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size_t </a:t>
            </a:r>
            <a:r>
              <a:rPr sz="1800" b="1" spc="-5" dirty="0">
                <a:latin typeface="Arial"/>
                <a:cs typeface="Arial"/>
              </a:rPr>
              <a:t>fread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15" dirty="0">
                <a:latin typeface="Arial"/>
                <a:cs typeface="Arial"/>
              </a:rPr>
              <a:t>void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ptr</a:t>
            </a:r>
            <a:r>
              <a:rPr sz="1800" b="1" spc="-30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size_t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size</a:t>
            </a:r>
            <a:r>
              <a:rPr sz="1800" b="1" spc="-5" dirty="0">
                <a:latin typeface="Arial"/>
                <a:cs typeface="Arial"/>
              </a:rPr>
              <a:t>, size_t </a:t>
            </a:r>
            <a:r>
              <a:rPr sz="1800" b="1" dirty="0">
                <a:solidFill>
                  <a:srgbClr val="CC0099"/>
                </a:solidFill>
                <a:latin typeface="Arial"/>
                <a:cs typeface="Arial"/>
              </a:rPr>
              <a:t>count</a:t>
            </a:r>
            <a:r>
              <a:rPr sz="1800" b="1" dirty="0">
                <a:latin typeface="Arial"/>
                <a:cs typeface="Arial"/>
              </a:rPr>
              <a:t>, FILE </a:t>
            </a:r>
            <a:r>
              <a:rPr sz="1800" b="1" spc="-5" dirty="0">
                <a:latin typeface="Arial"/>
                <a:cs typeface="Arial"/>
              </a:rPr>
              <a:t>* stream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b="1" spc="-5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205740" indent="-193675">
              <a:lnSpc>
                <a:spcPts val="2220"/>
              </a:lnSpc>
              <a:buClr>
                <a:srgbClr val="000000"/>
              </a:buClr>
              <a:buChar char="●"/>
              <a:tabLst>
                <a:tab pos="20637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900" b="1" i="1" spc="-45" dirty="0">
                <a:solidFill>
                  <a:srgbClr val="FF0000"/>
                </a:solidFill>
                <a:latin typeface="Arial"/>
                <a:cs typeface="Arial"/>
              </a:rPr>
              <a:t>ptr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00" b="1" i="1" spc="-70" dirty="0">
                <a:solidFill>
                  <a:srgbClr val="FF0000"/>
                </a:solidFill>
                <a:latin typeface="Arial"/>
                <a:cs typeface="Arial"/>
              </a:rPr>
              <a:t>some memory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of size at </a:t>
            </a:r>
            <a:r>
              <a:rPr sz="1900" b="1" i="1" spc="-55" dirty="0">
                <a:solidFill>
                  <a:srgbClr val="FF0000"/>
                </a:solidFill>
                <a:latin typeface="Arial"/>
                <a:cs typeface="Arial"/>
              </a:rPr>
              <a:t>least </a:t>
            </a:r>
            <a:r>
              <a:rPr sz="1900" b="1" i="1" spc="-45" dirty="0">
                <a:solidFill>
                  <a:srgbClr val="FF0000"/>
                </a:solidFill>
                <a:latin typeface="Arial"/>
                <a:cs typeface="Arial"/>
              </a:rPr>
              <a:t>(size </a:t>
            </a:r>
            <a:r>
              <a:rPr sz="1900" b="1" i="1" spc="-4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900" b="1" i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50" dirty="0">
                <a:solidFill>
                  <a:srgbClr val="FF0000"/>
                </a:solidFill>
                <a:latin typeface="Arial"/>
                <a:cs typeface="Arial"/>
              </a:rPr>
              <a:t>count)</a:t>
            </a:r>
            <a:endParaRPr sz="1900">
              <a:latin typeface="Arial"/>
              <a:cs typeface="Arial"/>
            </a:endParaRPr>
          </a:p>
          <a:p>
            <a:pPr marL="213360" indent="-201295">
              <a:lnSpc>
                <a:spcPts val="2150"/>
              </a:lnSpc>
              <a:buClr>
                <a:srgbClr val="000000"/>
              </a:buClr>
              <a:buChar char="●"/>
              <a:tabLst>
                <a:tab pos="213995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size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each element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  <a:p>
            <a:pPr marL="213360" indent="-201295">
              <a:lnSpc>
                <a:spcPct val="100000"/>
              </a:lnSpc>
              <a:buClr>
                <a:srgbClr val="000000"/>
              </a:buClr>
              <a:buChar char="●"/>
              <a:tabLst>
                <a:tab pos="213995" algn="l"/>
              </a:tabLst>
            </a:pPr>
            <a:r>
              <a:rPr sz="1800" b="1" dirty="0">
                <a:solidFill>
                  <a:srgbClr val="CC3399"/>
                </a:solidFill>
                <a:latin typeface="Arial"/>
                <a:cs typeface="Arial"/>
              </a:rPr>
              <a:t>The number of </a:t>
            </a:r>
            <a:r>
              <a:rPr sz="1800" b="1" spc="-5" dirty="0">
                <a:solidFill>
                  <a:srgbClr val="CC3399"/>
                </a:solidFill>
                <a:latin typeface="Arial"/>
                <a:cs typeface="Arial"/>
              </a:rPr>
              <a:t>elements </a:t>
            </a:r>
            <a:r>
              <a:rPr sz="1800" b="1" dirty="0">
                <a:solidFill>
                  <a:srgbClr val="CC3399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CC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399"/>
                </a:solidFill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  <a:p>
            <a:pPr marL="213360" indent="-201295">
              <a:lnSpc>
                <a:spcPct val="100000"/>
              </a:lnSpc>
              <a:buChar char="●"/>
              <a:tabLst>
                <a:tab pos="213995" algn="l"/>
              </a:tabLst>
            </a:pPr>
            <a:r>
              <a:rPr sz="1800" b="1" dirty="0">
                <a:latin typeface="Arial"/>
                <a:cs typeface="Arial"/>
              </a:rPr>
              <a:t>Pointer to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FILE </a:t>
            </a:r>
            <a:r>
              <a:rPr sz="1800" b="1" spc="-5" dirty="0">
                <a:latin typeface="Arial"/>
                <a:cs typeface="Arial"/>
              </a:rPr>
              <a:t>object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-5" dirty="0">
                <a:latin typeface="Arial"/>
                <a:cs typeface="Arial"/>
              </a:rPr>
              <a:t>specifies an </a:t>
            </a: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5" dirty="0">
                <a:latin typeface="Arial"/>
                <a:cs typeface="Arial"/>
              </a:rPr>
              <a:t>stream </a:t>
            </a:r>
            <a:r>
              <a:rPr sz="1800" b="1" dirty="0">
                <a:latin typeface="Arial"/>
                <a:cs typeface="Arial"/>
              </a:rPr>
              <a:t>(File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Pointer)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213360" indent="-201295">
              <a:lnSpc>
                <a:spcPts val="2110"/>
              </a:lnSpc>
              <a:buClr>
                <a:srgbClr val="000000"/>
              </a:buClr>
              <a:buFont typeface="Arial"/>
              <a:buChar char="●"/>
              <a:tabLst>
                <a:tab pos="213995" algn="l"/>
              </a:tabLst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Returns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number of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elements read</a:t>
            </a:r>
            <a:endParaRPr sz="1800">
              <a:latin typeface="Arial"/>
              <a:cs typeface="Arial"/>
            </a:endParaRPr>
          </a:p>
          <a:p>
            <a:pPr marL="213995" marR="5080" indent="-213995">
              <a:lnSpc>
                <a:spcPts val="2160"/>
              </a:lnSpc>
              <a:spcBef>
                <a:spcPts val="125"/>
              </a:spcBef>
              <a:buChar char="●"/>
              <a:tabLst>
                <a:tab pos="213995" algn="l"/>
                <a:tab pos="866140" algn="l"/>
              </a:tabLst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return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spc="-5" dirty="0">
                <a:latin typeface="Arial"/>
                <a:cs typeface="Arial"/>
              </a:rPr>
              <a:t>is different </a:t>
            </a:r>
            <a:r>
              <a:rPr sz="1800" b="1" dirty="0">
                <a:latin typeface="Arial"/>
                <a:cs typeface="Arial"/>
              </a:rPr>
              <a:t>than </a:t>
            </a:r>
            <a:r>
              <a:rPr sz="1900" b="1" i="1" spc="-50" dirty="0">
                <a:latin typeface="Arial"/>
                <a:cs typeface="Arial"/>
              </a:rPr>
              <a:t>count, </a:t>
            </a:r>
            <a:r>
              <a:rPr sz="1900" b="1" i="1" spc="-55" dirty="0">
                <a:latin typeface="Arial"/>
                <a:cs typeface="Arial"/>
              </a:rPr>
              <a:t>there was </a:t>
            </a:r>
            <a:r>
              <a:rPr sz="1900" b="1" i="1" spc="-60" dirty="0">
                <a:latin typeface="Arial"/>
                <a:cs typeface="Arial"/>
              </a:rPr>
              <a:t>an </a:t>
            </a:r>
            <a:r>
              <a:rPr sz="1900" b="1" i="1" spc="-50" dirty="0">
                <a:latin typeface="Arial"/>
                <a:cs typeface="Arial"/>
              </a:rPr>
              <a:t>error </a:t>
            </a:r>
            <a:r>
              <a:rPr sz="1800" b="1" spc="-5" dirty="0">
                <a:latin typeface="Arial"/>
                <a:cs typeface="Arial"/>
              </a:rPr>
              <a:t>or the </a:t>
            </a:r>
            <a:r>
              <a:rPr sz="1800" b="1" dirty="0">
                <a:latin typeface="Arial"/>
                <a:cs typeface="Arial"/>
              </a:rPr>
              <a:t>end of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file  </a:t>
            </a:r>
            <a:r>
              <a:rPr sz="1800" b="1" spc="10" dirty="0">
                <a:latin typeface="Arial"/>
                <a:cs typeface="Arial"/>
              </a:rPr>
              <a:t>was	</a:t>
            </a:r>
            <a:r>
              <a:rPr sz="1800" b="1" spc="-5" dirty="0">
                <a:latin typeface="Arial"/>
                <a:cs typeface="Arial"/>
              </a:rPr>
              <a:t>reached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2083" y="1348739"/>
            <a:ext cx="8472170" cy="5509260"/>
            <a:chOff x="672083" y="1348739"/>
            <a:chExt cx="8472170" cy="5509260"/>
          </a:xfrm>
        </p:grpSpPr>
        <p:sp>
          <p:nvSpPr>
            <p:cNvPr id="3" name="object 3"/>
            <p:cNvSpPr/>
            <p:nvPr/>
          </p:nvSpPr>
          <p:spPr>
            <a:xfrm>
              <a:off x="978407" y="1348739"/>
              <a:ext cx="7645907" cy="4445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2415" y="1412747"/>
              <a:ext cx="7467600" cy="426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3365" y="1393697"/>
              <a:ext cx="7505700" cy="4305300"/>
            </a:xfrm>
            <a:custGeom>
              <a:avLst/>
              <a:gdLst/>
              <a:ahLst/>
              <a:cxnLst/>
              <a:rect l="l" t="t" r="r" b="b"/>
              <a:pathLst>
                <a:path w="7505700" h="4305300">
                  <a:moveTo>
                    <a:pt x="0" y="4305300"/>
                  </a:moveTo>
                  <a:lnTo>
                    <a:pt x="7505700" y="4305300"/>
                  </a:lnTo>
                  <a:lnTo>
                    <a:pt x="7505700" y="0"/>
                  </a:lnTo>
                  <a:lnTo>
                    <a:pt x="0" y="0"/>
                  </a:lnTo>
                  <a:lnTo>
                    <a:pt x="0" y="4305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037" y="5662421"/>
              <a:ext cx="8280400" cy="646430"/>
            </a:xfrm>
            <a:custGeom>
              <a:avLst/>
              <a:gdLst/>
              <a:ahLst/>
              <a:cxnLst/>
              <a:rect l="l" t="t" r="r" b="b"/>
              <a:pathLst>
                <a:path w="8280400" h="646429">
                  <a:moveTo>
                    <a:pt x="8279892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8279892" y="646175"/>
                  </a:lnTo>
                  <a:lnTo>
                    <a:pt x="827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037" y="5662421"/>
              <a:ext cx="8280400" cy="646430"/>
            </a:xfrm>
            <a:custGeom>
              <a:avLst/>
              <a:gdLst/>
              <a:ahLst/>
              <a:cxnLst/>
              <a:rect l="l" t="t" r="r" b="b"/>
              <a:pathLst>
                <a:path w="8280400" h="646429">
                  <a:moveTo>
                    <a:pt x="0" y="646175"/>
                  </a:moveTo>
                  <a:lnTo>
                    <a:pt x="8279892" y="646175"/>
                  </a:lnTo>
                  <a:lnTo>
                    <a:pt x="8279892" y="0"/>
                  </a:lnTo>
                  <a:lnTo>
                    <a:pt x="0" y="0"/>
                  </a:lnTo>
                  <a:lnTo>
                    <a:pt x="0" y="646175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01976" y="397509"/>
            <a:ext cx="4937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Reading binary</a:t>
            </a:r>
            <a:r>
              <a:rPr sz="4400" spc="-75" dirty="0"/>
              <a:t> </a:t>
            </a:r>
            <a:r>
              <a:rPr sz="4400" dirty="0"/>
              <a:t>files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763016" y="5689498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sizeof operator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storage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data  </a:t>
            </a:r>
            <a:r>
              <a:rPr sz="1800" spc="-1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418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Office Theme</vt:lpstr>
      <vt:lpstr>Binary Files</vt:lpstr>
      <vt:lpstr>Binary Files</vt:lpstr>
      <vt:lpstr>Advantages of Binary files</vt:lpstr>
      <vt:lpstr>Disadvantages of Binary files</vt:lpstr>
      <vt:lpstr>Opening binary files</vt:lpstr>
      <vt:lpstr>Writing to binary files</vt:lpstr>
      <vt:lpstr>Writing to binary files</vt:lpstr>
      <vt:lpstr>Reading binary files</vt:lpstr>
      <vt:lpstr>Reading binary files</vt:lpstr>
      <vt:lpstr>Example: Creating a Binary File of Integers</vt:lpstr>
      <vt:lpstr>Example: Writing to a binary file</vt:lpstr>
      <vt:lpstr>Example: Reading from a binary file</vt:lpstr>
      <vt:lpstr>Example: writing and reading a complex number</vt:lpstr>
      <vt:lpstr>Text File Vs Binary File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Hafez</dc:creator>
  <cp:lastModifiedBy>hafez ali</cp:lastModifiedBy>
  <cp:revision>1</cp:revision>
  <dcterms:created xsi:type="dcterms:W3CDTF">2021-05-31T23:17:32Z</dcterms:created>
  <dcterms:modified xsi:type="dcterms:W3CDTF">2021-05-31T23:22:12Z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2021-05-31T00:00:00Z</vt:filetime>
  </property>
</Properties>
</file>