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76" r:id="rId6"/>
    <p:sldId id="261" r:id="rId7"/>
    <p:sldId id="262" r:id="rId8"/>
    <p:sldId id="277" r:id="rId9"/>
    <p:sldId id="263" r:id="rId10"/>
    <p:sldId id="264" r:id="rId11"/>
    <p:sldId id="278" r:id="rId12"/>
    <p:sldId id="265" r:id="rId13"/>
    <p:sldId id="266" r:id="rId14"/>
    <p:sldId id="271" r:id="rId15"/>
    <p:sldId id="272" r:id="rId16"/>
    <p:sldId id="273" r:id="rId17"/>
    <p:sldId id="274" r:id="rId18"/>
    <p:sldId id="275"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350F1C-72BC-46DE-9C71-0F9A3FA3F49A}"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A0E666DF-1B7D-4A0D-A884-A40E776EC237}">
      <dgm:prSet phldrT="[Text]"/>
      <dgm:spPr/>
      <dgm:t>
        <a:bodyPr/>
        <a:lstStyle/>
        <a:p>
          <a:r>
            <a:rPr lang="en-US" dirty="0" smtClean="0"/>
            <a:t>ethos</a:t>
          </a:r>
          <a:endParaRPr lang="en-US" dirty="0"/>
        </a:p>
      </dgm:t>
    </dgm:pt>
    <dgm:pt modelId="{9372D07D-1E65-447E-84F7-90133D3B85D8}" type="parTrans" cxnId="{30E95A69-DCF1-4E60-82D3-FADDCE473493}">
      <dgm:prSet/>
      <dgm:spPr/>
      <dgm:t>
        <a:bodyPr/>
        <a:lstStyle/>
        <a:p>
          <a:endParaRPr lang="en-US"/>
        </a:p>
      </dgm:t>
    </dgm:pt>
    <dgm:pt modelId="{A7315D28-793B-4591-9200-BCAAB9DE4F5D}" type="sibTrans" cxnId="{30E95A69-DCF1-4E60-82D3-FADDCE473493}">
      <dgm:prSet/>
      <dgm:spPr/>
      <dgm:t>
        <a:bodyPr/>
        <a:lstStyle/>
        <a:p>
          <a:endParaRPr lang="en-US"/>
        </a:p>
      </dgm:t>
    </dgm:pt>
    <dgm:pt modelId="{32FD8177-6F57-4822-A692-4E1876FF97EB}">
      <dgm:prSet phldrT="[Text]"/>
      <dgm:spPr/>
      <dgm:t>
        <a:bodyPr/>
        <a:lstStyle/>
        <a:p>
          <a:r>
            <a:rPr lang="en-US" dirty="0" smtClean="0"/>
            <a:t>logos</a:t>
          </a:r>
          <a:endParaRPr lang="en-US" dirty="0"/>
        </a:p>
      </dgm:t>
    </dgm:pt>
    <dgm:pt modelId="{9E4B5946-D013-4D32-AB56-B0FD3BD70D49}" type="parTrans" cxnId="{6D8B8ED7-1F38-4FBD-939F-B4F4E3CBB9D4}">
      <dgm:prSet/>
      <dgm:spPr/>
      <dgm:t>
        <a:bodyPr/>
        <a:lstStyle/>
        <a:p>
          <a:endParaRPr lang="en-US"/>
        </a:p>
      </dgm:t>
    </dgm:pt>
    <dgm:pt modelId="{87244501-5911-48ED-8169-B45B7CCBAE3A}" type="sibTrans" cxnId="{6D8B8ED7-1F38-4FBD-939F-B4F4E3CBB9D4}">
      <dgm:prSet/>
      <dgm:spPr/>
      <dgm:t>
        <a:bodyPr/>
        <a:lstStyle/>
        <a:p>
          <a:endParaRPr lang="en-US"/>
        </a:p>
      </dgm:t>
    </dgm:pt>
    <dgm:pt modelId="{E3FFD157-D82F-4843-8550-8972179A900B}">
      <dgm:prSet phldrT="[Text]"/>
      <dgm:spPr/>
      <dgm:t>
        <a:bodyPr/>
        <a:lstStyle/>
        <a:p>
          <a:r>
            <a:rPr lang="en-US" dirty="0" smtClean="0"/>
            <a:t>pathos</a:t>
          </a:r>
          <a:endParaRPr lang="en-US" dirty="0"/>
        </a:p>
      </dgm:t>
    </dgm:pt>
    <dgm:pt modelId="{2CD69067-EE52-42FC-9E0C-FDD6A93FA066}" type="parTrans" cxnId="{1F6DD606-086F-4937-B4A2-9D5708FFF927}">
      <dgm:prSet/>
      <dgm:spPr/>
      <dgm:t>
        <a:bodyPr/>
        <a:lstStyle/>
        <a:p>
          <a:endParaRPr lang="en-US"/>
        </a:p>
      </dgm:t>
    </dgm:pt>
    <dgm:pt modelId="{3BCC3BBD-E3EC-4401-95A2-749647CB2081}" type="sibTrans" cxnId="{1F6DD606-086F-4937-B4A2-9D5708FFF927}">
      <dgm:prSet/>
      <dgm:spPr/>
      <dgm:t>
        <a:bodyPr/>
        <a:lstStyle/>
        <a:p>
          <a:endParaRPr lang="en-US"/>
        </a:p>
      </dgm:t>
    </dgm:pt>
    <dgm:pt modelId="{1ACDE70F-48CD-4D50-8B5D-CFF3B97F63D5}" type="pres">
      <dgm:prSet presAssocID="{D1350F1C-72BC-46DE-9C71-0F9A3FA3F49A}" presName="Name0" presStyleCnt="0">
        <dgm:presLayoutVars>
          <dgm:dir/>
          <dgm:resizeHandles val="exact"/>
        </dgm:presLayoutVars>
      </dgm:prSet>
      <dgm:spPr/>
      <dgm:t>
        <a:bodyPr/>
        <a:lstStyle/>
        <a:p>
          <a:endParaRPr lang="en-US"/>
        </a:p>
      </dgm:t>
    </dgm:pt>
    <dgm:pt modelId="{406EC296-8DCB-497C-83B3-A2862444DE45}" type="pres">
      <dgm:prSet presAssocID="{A0E666DF-1B7D-4A0D-A884-A40E776EC237}" presName="node" presStyleLbl="node1" presStyleIdx="0" presStyleCnt="3">
        <dgm:presLayoutVars>
          <dgm:bulletEnabled val="1"/>
        </dgm:presLayoutVars>
      </dgm:prSet>
      <dgm:spPr/>
      <dgm:t>
        <a:bodyPr/>
        <a:lstStyle/>
        <a:p>
          <a:endParaRPr lang="en-US"/>
        </a:p>
      </dgm:t>
    </dgm:pt>
    <dgm:pt modelId="{8276D7F7-24C3-4908-BBD9-DB6F23DD7FCC}" type="pres">
      <dgm:prSet presAssocID="{A7315D28-793B-4591-9200-BCAAB9DE4F5D}" presName="sibTrans" presStyleLbl="sibTrans2D1" presStyleIdx="0" presStyleCnt="3"/>
      <dgm:spPr/>
      <dgm:t>
        <a:bodyPr/>
        <a:lstStyle/>
        <a:p>
          <a:endParaRPr lang="en-US"/>
        </a:p>
      </dgm:t>
    </dgm:pt>
    <dgm:pt modelId="{BBEB5E52-E241-411C-9CE5-8795E743BAE2}" type="pres">
      <dgm:prSet presAssocID="{A7315D28-793B-4591-9200-BCAAB9DE4F5D}" presName="connectorText" presStyleLbl="sibTrans2D1" presStyleIdx="0" presStyleCnt="3"/>
      <dgm:spPr/>
      <dgm:t>
        <a:bodyPr/>
        <a:lstStyle/>
        <a:p>
          <a:endParaRPr lang="en-US"/>
        </a:p>
      </dgm:t>
    </dgm:pt>
    <dgm:pt modelId="{D2C15A80-AD08-4177-B8AE-878DC5986336}" type="pres">
      <dgm:prSet presAssocID="{32FD8177-6F57-4822-A692-4E1876FF97EB}" presName="node" presStyleLbl="node1" presStyleIdx="1" presStyleCnt="3">
        <dgm:presLayoutVars>
          <dgm:bulletEnabled val="1"/>
        </dgm:presLayoutVars>
      </dgm:prSet>
      <dgm:spPr/>
      <dgm:t>
        <a:bodyPr/>
        <a:lstStyle/>
        <a:p>
          <a:endParaRPr lang="en-US"/>
        </a:p>
      </dgm:t>
    </dgm:pt>
    <dgm:pt modelId="{5E728D02-73F6-4979-BD63-9EE70640AC02}" type="pres">
      <dgm:prSet presAssocID="{87244501-5911-48ED-8169-B45B7CCBAE3A}" presName="sibTrans" presStyleLbl="sibTrans2D1" presStyleIdx="1" presStyleCnt="3"/>
      <dgm:spPr/>
      <dgm:t>
        <a:bodyPr/>
        <a:lstStyle/>
        <a:p>
          <a:endParaRPr lang="en-US"/>
        </a:p>
      </dgm:t>
    </dgm:pt>
    <dgm:pt modelId="{1F2DC523-18D7-4915-AA14-03E246339060}" type="pres">
      <dgm:prSet presAssocID="{87244501-5911-48ED-8169-B45B7CCBAE3A}" presName="connectorText" presStyleLbl="sibTrans2D1" presStyleIdx="1" presStyleCnt="3"/>
      <dgm:spPr/>
      <dgm:t>
        <a:bodyPr/>
        <a:lstStyle/>
        <a:p>
          <a:endParaRPr lang="en-US"/>
        </a:p>
      </dgm:t>
    </dgm:pt>
    <dgm:pt modelId="{70FD3F70-1610-43EB-BADA-7CE63136A22D}" type="pres">
      <dgm:prSet presAssocID="{E3FFD157-D82F-4843-8550-8972179A900B}" presName="node" presStyleLbl="node1" presStyleIdx="2" presStyleCnt="3">
        <dgm:presLayoutVars>
          <dgm:bulletEnabled val="1"/>
        </dgm:presLayoutVars>
      </dgm:prSet>
      <dgm:spPr/>
      <dgm:t>
        <a:bodyPr/>
        <a:lstStyle/>
        <a:p>
          <a:endParaRPr lang="en-US"/>
        </a:p>
      </dgm:t>
    </dgm:pt>
    <dgm:pt modelId="{167A365D-558A-4678-BA6C-879EF7757105}" type="pres">
      <dgm:prSet presAssocID="{3BCC3BBD-E3EC-4401-95A2-749647CB2081}" presName="sibTrans" presStyleLbl="sibTrans2D1" presStyleIdx="2" presStyleCnt="3"/>
      <dgm:spPr/>
      <dgm:t>
        <a:bodyPr/>
        <a:lstStyle/>
        <a:p>
          <a:endParaRPr lang="en-US"/>
        </a:p>
      </dgm:t>
    </dgm:pt>
    <dgm:pt modelId="{E70DF0B3-27CD-420B-8B5B-09D8357F7B29}" type="pres">
      <dgm:prSet presAssocID="{3BCC3BBD-E3EC-4401-95A2-749647CB2081}" presName="connectorText" presStyleLbl="sibTrans2D1" presStyleIdx="2" presStyleCnt="3"/>
      <dgm:spPr/>
      <dgm:t>
        <a:bodyPr/>
        <a:lstStyle/>
        <a:p>
          <a:endParaRPr lang="en-US"/>
        </a:p>
      </dgm:t>
    </dgm:pt>
  </dgm:ptLst>
  <dgm:cxnLst>
    <dgm:cxn modelId="{E1DE98BD-1003-4C88-B11C-7EBC9A7B4613}" type="presOf" srcId="{A0E666DF-1B7D-4A0D-A884-A40E776EC237}" destId="{406EC296-8DCB-497C-83B3-A2862444DE45}" srcOrd="0" destOrd="0" presId="urn:microsoft.com/office/officeart/2005/8/layout/cycle7"/>
    <dgm:cxn modelId="{6D8B8ED7-1F38-4FBD-939F-B4F4E3CBB9D4}" srcId="{D1350F1C-72BC-46DE-9C71-0F9A3FA3F49A}" destId="{32FD8177-6F57-4822-A692-4E1876FF97EB}" srcOrd="1" destOrd="0" parTransId="{9E4B5946-D013-4D32-AB56-B0FD3BD70D49}" sibTransId="{87244501-5911-48ED-8169-B45B7CCBAE3A}"/>
    <dgm:cxn modelId="{1F6DD606-086F-4937-B4A2-9D5708FFF927}" srcId="{D1350F1C-72BC-46DE-9C71-0F9A3FA3F49A}" destId="{E3FFD157-D82F-4843-8550-8972179A900B}" srcOrd="2" destOrd="0" parTransId="{2CD69067-EE52-42FC-9E0C-FDD6A93FA066}" sibTransId="{3BCC3BBD-E3EC-4401-95A2-749647CB2081}"/>
    <dgm:cxn modelId="{1AB7313F-EF86-4DB2-A326-5EC59A1F59AF}" type="presOf" srcId="{32FD8177-6F57-4822-A692-4E1876FF97EB}" destId="{D2C15A80-AD08-4177-B8AE-878DC5986336}" srcOrd="0" destOrd="0" presId="urn:microsoft.com/office/officeart/2005/8/layout/cycle7"/>
    <dgm:cxn modelId="{542556A0-770B-4C9C-9D00-E6DA3B4A57C9}" type="presOf" srcId="{3BCC3BBD-E3EC-4401-95A2-749647CB2081}" destId="{E70DF0B3-27CD-420B-8B5B-09D8357F7B29}" srcOrd="1" destOrd="0" presId="urn:microsoft.com/office/officeart/2005/8/layout/cycle7"/>
    <dgm:cxn modelId="{2D745952-795C-4073-BB10-8BB898AFC091}" type="presOf" srcId="{A7315D28-793B-4591-9200-BCAAB9DE4F5D}" destId="{8276D7F7-24C3-4908-BBD9-DB6F23DD7FCC}" srcOrd="0" destOrd="0" presId="urn:microsoft.com/office/officeart/2005/8/layout/cycle7"/>
    <dgm:cxn modelId="{EC459B91-085A-4859-9535-3154E55837A6}" type="presOf" srcId="{87244501-5911-48ED-8169-B45B7CCBAE3A}" destId="{5E728D02-73F6-4979-BD63-9EE70640AC02}" srcOrd="0" destOrd="0" presId="urn:microsoft.com/office/officeart/2005/8/layout/cycle7"/>
    <dgm:cxn modelId="{39DFC1A8-4A9F-4926-8920-8D88676D8020}" type="presOf" srcId="{D1350F1C-72BC-46DE-9C71-0F9A3FA3F49A}" destId="{1ACDE70F-48CD-4D50-8B5D-CFF3B97F63D5}" srcOrd="0" destOrd="0" presId="urn:microsoft.com/office/officeart/2005/8/layout/cycle7"/>
    <dgm:cxn modelId="{4F399632-7C2D-46C0-AA80-DF031576777C}" type="presOf" srcId="{87244501-5911-48ED-8169-B45B7CCBAE3A}" destId="{1F2DC523-18D7-4915-AA14-03E246339060}" srcOrd="1" destOrd="0" presId="urn:microsoft.com/office/officeart/2005/8/layout/cycle7"/>
    <dgm:cxn modelId="{30E95A69-DCF1-4E60-82D3-FADDCE473493}" srcId="{D1350F1C-72BC-46DE-9C71-0F9A3FA3F49A}" destId="{A0E666DF-1B7D-4A0D-A884-A40E776EC237}" srcOrd="0" destOrd="0" parTransId="{9372D07D-1E65-447E-84F7-90133D3B85D8}" sibTransId="{A7315D28-793B-4591-9200-BCAAB9DE4F5D}"/>
    <dgm:cxn modelId="{1255EB85-798A-491D-B6FD-DCB40241EEF8}" type="presOf" srcId="{A7315D28-793B-4591-9200-BCAAB9DE4F5D}" destId="{BBEB5E52-E241-411C-9CE5-8795E743BAE2}" srcOrd="1" destOrd="0" presId="urn:microsoft.com/office/officeart/2005/8/layout/cycle7"/>
    <dgm:cxn modelId="{266D6521-294D-406E-8FB5-19D43CBC4640}" type="presOf" srcId="{E3FFD157-D82F-4843-8550-8972179A900B}" destId="{70FD3F70-1610-43EB-BADA-7CE63136A22D}" srcOrd="0" destOrd="0" presId="urn:microsoft.com/office/officeart/2005/8/layout/cycle7"/>
    <dgm:cxn modelId="{8184577D-028A-416F-AA82-E0F7307DEF68}" type="presOf" srcId="{3BCC3BBD-E3EC-4401-95A2-749647CB2081}" destId="{167A365D-558A-4678-BA6C-879EF7757105}" srcOrd="0" destOrd="0" presId="urn:microsoft.com/office/officeart/2005/8/layout/cycle7"/>
    <dgm:cxn modelId="{79403DDA-9E35-4687-AFBE-1FB3368D1C85}" type="presParOf" srcId="{1ACDE70F-48CD-4D50-8B5D-CFF3B97F63D5}" destId="{406EC296-8DCB-497C-83B3-A2862444DE45}" srcOrd="0" destOrd="0" presId="urn:microsoft.com/office/officeart/2005/8/layout/cycle7"/>
    <dgm:cxn modelId="{BD7DB586-29C8-45E6-A222-C1F57504CB63}" type="presParOf" srcId="{1ACDE70F-48CD-4D50-8B5D-CFF3B97F63D5}" destId="{8276D7F7-24C3-4908-BBD9-DB6F23DD7FCC}" srcOrd="1" destOrd="0" presId="urn:microsoft.com/office/officeart/2005/8/layout/cycle7"/>
    <dgm:cxn modelId="{CE8AB267-CC4E-4018-A0A2-81224CDF8068}" type="presParOf" srcId="{8276D7F7-24C3-4908-BBD9-DB6F23DD7FCC}" destId="{BBEB5E52-E241-411C-9CE5-8795E743BAE2}" srcOrd="0" destOrd="0" presId="urn:microsoft.com/office/officeart/2005/8/layout/cycle7"/>
    <dgm:cxn modelId="{9FF13A9F-53B2-4F47-82B8-828763520BB4}" type="presParOf" srcId="{1ACDE70F-48CD-4D50-8B5D-CFF3B97F63D5}" destId="{D2C15A80-AD08-4177-B8AE-878DC5986336}" srcOrd="2" destOrd="0" presId="urn:microsoft.com/office/officeart/2005/8/layout/cycle7"/>
    <dgm:cxn modelId="{F79E0EA2-25E5-4792-A5FA-039F88894E34}" type="presParOf" srcId="{1ACDE70F-48CD-4D50-8B5D-CFF3B97F63D5}" destId="{5E728D02-73F6-4979-BD63-9EE70640AC02}" srcOrd="3" destOrd="0" presId="urn:microsoft.com/office/officeart/2005/8/layout/cycle7"/>
    <dgm:cxn modelId="{7DF15FF0-7613-41A4-8B92-EDC685F0ECA6}" type="presParOf" srcId="{5E728D02-73F6-4979-BD63-9EE70640AC02}" destId="{1F2DC523-18D7-4915-AA14-03E246339060}" srcOrd="0" destOrd="0" presId="urn:microsoft.com/office/officeart/2005/8/layout/cycle7"/>
    <dgm:cxn modelId="{7A08A57F-C44C-4F19-AE95-86C2B3EC4A93}" type="presParOf" srcId="{1ACDE70F-48CD-4D50-8B5D-CFF3B97F63D5}" destId="{70FD3F70-1610-43EB-BADA-7CE63136A22D}" srcOrd="4" destOrd="0" presId="urn:microsoft.com/office/officeart/2005/8/layout/cycle7"/>
    <dgm:cxn modelId="{B23E7070-447B-48A4-8F07-C0B94A1FC640}" type="presParOf" srcId="{1ACDE70F-48CD-4D50-8B5D-CFF3B97F63D5}" destId="{167A365D-558A-4678-BA6C-879EF7757105}" srcOrd="5" destOrd="0" presId="urn:microsoft.com/office/officeart/2005/8/layout/cycle7"/>
    <dgm:cxn modelId="{0FE2CEE5-2E5D-4776-8054-C21D80297ECD}" type="presParOf" srcId="{167A365D-558A-4678-BA6C-879EF7757105}" destId="{E70DF0B3-27CD-420B-8B5B-09D8357F7B29}" srcOrd="0" destOrd="0" presId="urn:microsoft.com/office/officeart/2005/8/layout/cycle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06EC296-8DCB-497C-83B3-A2862444DE45}">
      <dsp:nvSpPr>
        <dsp:cNvPr id="0" name=""/>
        <dsp:cNvSpPr/>
      </dsp:nvSpPr>
      <dsp:spPr>
        <a:xfrm>
          <a:off x="1329332" y="581285"/>
          <a:ext cx="1608534" cy="8042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ethos</a:t>
          </a:r>
          <a:endParaRPr lang="en-US" sz="3500" kern="1200" dirty="0"/>
        </a:p>
      </dsp:txBody>
      <dsp:txXfrm>
        <a:off x="1329332" y="581285"/>
        <a:ext cx="1608534" cy="804267"/>
      </dsp:txXfrm>
    </dsp:sp>
    <dsp:sp modelId="{8276D7F7-24C3-4908-BBD9-DB6F23DD7FCC}">
      <dsp:nvSpPr>
        <dsp:cNvPr id="0" name=""/>
        <dsp:cNvSpPr/>
      </dsp:nvSpPr>
      <dsp:spPr>
        <a:xfrm rot="3600000">
          <a:off x="2378579" y="1992853"/>
          <a:ext cx="838155" cy="28149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3600000">
        <a:off x="2378579" y="1992853"/>
        <a:ext cx="838155" cy="281493"/>
      </dsp:txXfrm>
    </dsp:sp>
    <dsp:sp modelId="{D2C15A80-AD08-4177-B8AE-878DC5986336}">
      <dsp:nvSpPr>
        <dsp:cNvPr id="0" name=""/>
        <dsp:cNvSpPr/>
      </dsp:nvSpPr>
      <dsp:spPr>
        <a:xfrm>
          <a:off x="2657447" y="2881647"/>
          <a:ext cx="1608534" cy="8042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logos</a:t>
          </a:r>
          <a:endParaRPr lang="en-US" sz="3500" kern="1200" dirty="0"/>
        </a:p>
      </dsp:txBody>
      <dsp:txXfrm>
        <a:off x="2657447" y="2881647"/>
        <a:ext cx="1608534" cy="804267"/>
      </dsp:txXfrm>
    </dsp:sp>
    <dsp:sp modelId="{5E728D02-73F6-4979-BD63-9EE70640AC02}">
      <dsp:nvSpPr>
        <dsp:cNvPr id="0" name=""/>
        <dsp:cNvSpPr/>
      </dsp:nvSpPr>
      <dsp:spPr>
        <a:xfrm rot="10800000">
          <a:off x="1714522" y="3143034"/>
          <a:ext cx="838155" cy="28149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714522" y="3143034"/>
        <a:ext cx="838155" cy="281493"/>
      </dsp:txXfrm>
    </dsp:sp>
    <dsp:sp modelId="{70FD3F70-1610-43EB-BADA-7CE63136A22D}">
      <dsp:nvSpPr>
        <dsp:cNvPr id="0" name=""/>
        <dsp:cNvSpPr/>
      </dsp:nvSpPr>
      <dsp:spPr>
        <a:xfrm>
          <a:off x="1218" y="2881647"/>
          <a:ext cx="1608534" cy="8042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pathos</a:t>
          </a:r>
          <a:endParaRPr lang="en-US" sz="3500" kern="1200" dirty="0"/>
        </a:p>
      </dsp:txBody>
      <dsp:txXfrm>
        <a:off x="1218" y="2881647"/>
        <a:ext cx="1608534" cy="804267"/>
      </dsp:txXfrm>
    </dsp:sp>
    <dsp:sp modelId="{167A365D-558A-4678-BA6C-879EF7757105}">
      <dsp:nvSpPr>
        <dsp:cNvPr id="0" name=""/>
        <dsp:cNvSpPr/>
      </dsp:nvSpPr>
      <dsp:spPr>
        <a:xfrm rot="18000000">
          <a:off x="1050464" y="1992853"/>
          <a:ext cx="838155" cy="28149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8000000">
        <a:off x="1050464" y="1992853"/>
        <a:ext cx="838155" cy="28149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DE64B4-30CB-4038-A436-7FA8994EE0A4}" type="datetimeFigureOut">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229976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DE64B4-30CB-4038-A436-7FA8994EE0A4}" type="datetimeFigureOut">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64233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DE64B4-30CB-4038-A436-7FA8994EE0A4}" type="datetimeFigureOut">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115935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DE64B4-30CB-4038-A436-7FA8994EE0A4}" type="datetimeFigureOut">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288816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DE64B4-30CB-4038-A436-7FA8994EE0A4}" type="datetimeFigureOut">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101913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DE64B4-30CB-4038-A436-7FA8994EE0A4}" type="datetimeFigureOut">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389883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DE64B4-30CB-4038-A436-7FA8994EE0A4}" type="datetimeFigureOut">
              <a:rPr lang="en-US" smtClean="0"/>
              <a:pPr/>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79939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DE64B4-30CB-4038-A436-7FA8994EE0A4}" type="datetimeFigureOut">
              <a:rPr lang="en-US" smtClean="0"/>
              <a:pPr/>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282405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E64B4-30CB-4038-A436-7FA8994EE0A4}" type="datetimeFigureOut">
              <a:rPr lang="en-US" smtClean="0"/>
              <a:pPr/>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12356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DE64B4-30CB-4038-A436-7FA8994EE0A4}" type="datetimeFigureOut">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113732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DE64B4-30CB-4038-A436-7FA8994EE0A4}" type="datetimeFigureOut">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45226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E64B4-30CB-4038-A436-7FA8994EE0A4}" type="datetimeFigureOut">
              <a:rPr lang="en-US" smtClean="0"/>
              <a:pPr/>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C83B9-7AEA-4AE1-8CBC-D0796CA4A3B3}" type="slidenum">
              <a:rPr lang="en-US" smtClean="0"/>
              <a:pPr/>
              <a:t>‹#›</a:t>
            </a:fld>
            <a:endParaRPr lang="en-US"/>
          </a:p>
        </p:txBody>
      </p:sp>
    </p:spTree>
    <p:extLst>
      <p:ext uri="{BB962C8B-B14F-4D97-AF65-F5344CB8AC3E}">
        <p14:creationId xmlns:p14="http://schemas.microsoft.com/office/powerpoint/2010/main" xmlns="" val="374155986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owl.english.purdue.edu/owl/resource/588/0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Rhetorical Appeals</a:t>
            </a:r>
            <a:endParaRPr lang="en-US" dirty="0"/>
          </a:p>
        </p:txBody>
      </p:sp>
      <p:sp>
        <p:nvSpPr>
          <p:cNvPr id="3" name="Subtitle 2"/>
          <p:cNvSpPr>
            <a:spLocks noGrp="1"/>
          </p:cNvSpPr>
          <p:nvPr>
            <p:ph type="subTitle" idx="1"/>
          </p:nvPr>
        </p:nvSpPr>
        <p:spPr/>
        <p:txBody>
          <a:bodyPr/>
          <a:lstStyle/>
          <a:p>
            <a:r>
              <a:rPr lang="en-US" dirty="0" smtClean="0"/>
              <a:t>The ways that writers/speakers/photographers get readers’ attention…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fontAlgn="auto">
              <a:spcAft>
                <a:spcPts val="0"/>
              </a:spcAft>
              <a:defRPr/>
            </a:pPr>
            <a:r>
              <a:rPr lang="en-US" sz="3600" b="1" dirty="0" smtClean="0"/>
              <a:t>Pathos</a:t>
            </a:r>
          </a:p>
        </p:txBody>
      </p:sp>
      <p:sp>
        <p:nvSpPr>
          <p:cNvPr id="18435" name="Rectangle 3"/>
          <p:cNvSpPr>
            <a:spLocks noGrp="1" noChangeArrowheads="1"/>
          </p:cNvSpPr>
          <p:nvPr>
            <p:ph sz="half" idx="2"/>
          </p:nvPr>
        </p:nvSpPr>
        <p:spPr>
          <a:xfrm>
            <a:off x="281444" y="1142999"/>
            <a:ext cx="6195556" cy="4572001"/>
          </a:xfrm>
        </p:spPr>
        <p:txBody>
          <a:bodyPr>
            <a:noAutofit/>
          </a:bodyPr>
          <a:lstStyle/>
          <a:p>
            <a:r>
              <a:rPr lang="en-US" sz="2800" dirty="0" smtClean="0"/>
              <a:t>By appealing to emotions, a writer works to get an emotional  reaction from the audience.  </a:t>
            </a:r>
          </a:p>
          <a:p>
            <a:r>
              <a:rPr lang="en-US" sz="2800" dirty="0" smtClean="0"/>
              <a:t>This can be done by:</a:t>
            </a:r>
          </a:p>
          <a:p>
            <a:pPr lvl="2"/>
            <a:r>
              <a:rPr lang="en-US" sz="2800" dirty="0" smtClean="0"/>
              <a:t>Using personal anecdotes</a:t>
            </a:r>
          </a:p>
          <a:p>
            <a:pPr lvl="2"/>
            <a:r>
              <a:rPr lang="en-US" sz="2800" dirty="0" smtClean="0"/>
              <a:t>Emotional quotes</a:t>
            </a:r>
          </a:p>
          <a:p>
            <a:pPr lvl="2"/>
            <a:r>
              <a:rPr lang="en-US" sz="2800" dirty="0" smtClean="0"/>
              <a:t>Visuals (useful to all appeals,</a:t>
            </a:r>
          </a:p>
          <a:p>
            <a:pPr lvl="2">
              <a:buNone/>
            </a:pPr>
            <a:r>
              <a:rPr lang="en-US" sz="2800" dirty="0" smtClean="0"/>
              <a:t>	 but particularly useful here) </a:t>
            </a:r>
          </a:p>
          <a:p>
            <a:pPr lvl="2"/>
            <a:r>
              <a:rPr lang="en-US" sz="2800" dirty="0" smtClean="0"/>
              <a:t>Editorial/evocative language </a:t>
            </a:r>
          </a:p>
        </p:txBody>
      </p:sp>
      <p:pic>
        <p:nvPicPr>
          <p:cNvPr id="1026" name="Picture 2" descr="C:\Documents and Settings\johnssar\Local Settings\Temporary Internet Files\Content.IE5\D8Z0L4CE\MPj04222430000[1].jpg"/>
          <p:cNvPicPr>
            <a:picLocks noChangeAspect="1" noChangeArrowheads="1"/>
          </p:cNvPicPr>
          <p:nvPr/>
        </p:nvPicPr>
        <p:blipFill>
          <a:blip r:embed="rId2" cstate="print"/>
          <a:srcRect/>
          <a:stretch>
            <a:fillRect/>
          </a:stretch>
        </p:blipFill>
        <p:spPr bwMode="auto">
          <a:xfrm>
            <a:off x="6019800" y="1524000"/>
            <a:ext cx="2895600" cy="4341281"/>
          </a:xfrm>
          <a:prstGeom prst="rect">
            <a:avLst/>
          </a:prstGeom>
          <a:noFill/>
          <a:effectLst>
            <a:outerShdw blurRad="50800" dist="50800" dir="5400000" algn="ctr" rotWithShape="0">
              <a:srgbClr val="000000">
                <a:alpha val="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arn(inVertic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arn(inVertical)">
                                      <p:cBhvr>
                                        <p:cTn id="12" dur="500"/>
                                        <p:tgtEl>
                                          <p:spTgt spid="18435">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barn(inVertical)">
                                      <p:cBhvr>
                                        <p:cTn id="15" dur="500"/>
                                        <p:tgtEl>
                                          <p:spTgt spid="18435">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barn(inVertical)">
                                      <p:cBhvr>
                                        <p:cTn id="18" dur="500"/>
                                        <p:tgtEl>
                                          <p:spTgt spid="18435">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barn(inVertical)">
                                      <p:cBhvr>
                                        <p:cTn id="21" dur="500"/>
                                        <p:tgtEl>
                                          <p:spTgt spid="18435">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barn(inVertical)">
                                      <p:cBhvr>
                                        <p:cTn id="24" dur="500"/>
                                        <p:tgtEl>
                                          <p:spTgt spid="18435">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8435">
                                            <p:txEl>
                                              <p:pRg st="6" end="6"/>
                                            </p:txEl>
                                          </p:spTgt>
                                        </p:tgtEl>
                                        <p:attrNameLst>
                                          <p:attrName>style.visibility</p:attrName>
                                        </p:attrNameLst>
                                      </p:cBhvr>
                                      <p:to>
                                        <p:strVal val="visible"/>
                                      </p:to>
                                    </p:set>
                                    <p:animEffect transition="in" filter="barn(inVertical)">
                                      <p:cBhvr>
                                        <p:cTn id="27"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Pathos Analysis Questions</a:t>
            </a:r>
            <a:endParaRPr lang="en-US" dirty="0"/>
          </a:p>
        </p:txBody>
      </p:sp>
      <p:sp>
        <p:nvSpPr>
          <p:cNvPr id="8" name="Content Placeholder 7"/>
          <p:cNvSpPr>
            <a:spLocks noGrp="1"/>
          </p:cNvSpPr>
          <p:nvPr>
            <p:ph idx="1"/>
          </p:nvPr>
        </p:nvSpPr>
        <p:spPr/>
        <p:txBody>
          <a:bodyPr>
            <a:normAutofit fontScale="92500" lnSpcReduction="20000"/>
          </a:bodyPr>
          <a:lstStyle/>
          <a:p>
            <a:r>
              <a:rPr lang="en-US" dirty="0" smtClean="0"/>
              <a:t>What claim is being made, either explicitly stated or implied? </a:t>
            </a:r>
          </a:p>
          <a:p>
            <a:r>
              <a:rPr lang="en-US" dirty="0" smtClean="0"/>
              <a:t>In what way does this ad appeal to its audience’s emotions? </a:t>
            </a:r>
          </a:p>
          <a:p>
            <a:r>
              <a:rPr lang="en-US" dirty="0" smtClean="0"/>
              <a:t>What language choices persuades the audiences’ emotional reaction? </a:t>
            </a:r>
          </a:p>
          <a:p>
            <a:r>
              <a:rPr lang="en-US" dirty="0" smtClean="0"/>
              <a:t>How do design elements—layout, font sizes and styles, and use of color—influence the effect of the argument/claim?</a:t>
            </a:r>
          </a:p>
          <a:p>
            <a:pPr>
              <a:buNone/>
            </a:pPr>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a:xfrm>
            <a:off x="0" y="990600"/>
            <a:ext cx="4040188" cy="685800"/>
          </a:xfrm>
        </p:spPr>
        <p:txBody>
          <a:bodyPr/>
          <a:lstStyle/>
          <a:p>
            <a:r>
              <a:rPr lang="en-US" dirty="0" smtClean="0"/>
              <a:t>Rhetorical appeals:</a:t>
            </a:r>
            <a:endParaRPr lang="en-US" dirty="0"/>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xmlns="" val="2265035203"/>
              </p:ext>
            </p:extLst>
          </p:nvPr>
        </p:nvGraphicFramePr>
        <p:xfrm>
          <a:off x="457200" y="1447800"/>
          <a:ext cx="42672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sz="quarter" idx="4294967295"/>
          </p:nvPr>
        </p:nvSpPr>
        <p:spPr>
          <a:xfrm>
            <a:off x="5105400" y="685800"/>
            <a:ext cx="4038600" cy="4267200"/>
          </a:xfrm>
        </p:spPr>
        <p:txBody>
          <a:bodyPr>
            <a:noAutofit/>
          </a:bodyPr>
          <a:lstStyle/>
          <a:p>
            <a:r>
              <a:rPr lang="en-US" sz="2400" u="sng" dirty="0" smtClean="0"/>
              <a:t>Ethos</a:t>
            </a:r>
            <a:r>
              <a:rPr lang="en-US" sz="2400" dirty="0" smtClean="0"/>
              <a:t> – to make readers relate to them and believe them; ethos has to do with the character of the writer</a:t>
            </a:r>
          </a:p>
          <a:p>
            <a:r>
              <a:rPr lang="en-US" sz="2400" u="sng" dirty="0" smtClean="0"/>
              <a:t>Pathos</a:t>
            </a:r>
            <a:r>
              <a:rPr lang="en-US" sz="2400" dirty="0" smtClean="0"/>
              <a:t> – </a:t>
            </a:r>
            <a:r>
              <a:rPr lang="en-US" sz="2400" i="1" dirty="0" smtClean="0"/>
              <a:t>emotions</a:t>
            </a:r>
            <a:r>
              <a:rPr lang="en-US" sz="2400" dirty="0" smtClean="0"/>
              <a:t>; this appeal focuses on the reader’s heart and not the head</a:t>
            </a:r>
          </a:p>
          <a:p>
            <a:r>
              <a:rPr lang="en-US" sz="2400" u="sng" dirty="0" smtClean="0"/>
              <a:t>Logos</a:t>
            </a:r>
            <a:r>
              <a:rPr lang="en-US" sz="2400" dirty="0" smtClean="0"/>
              <a:t> – think </a:t>
            </a:r>
            <a:r>
              <a:rPr lang="en-US" sz="2400" i="1" dirty="0" smtClean="0"/>
              <a:t>logic</a:t>
            </a:r>
            <a:r>
              <a:rPr lang="en-US" sz="2400" dirty="0" smtClean="0"/>
              <a:t>; using evidence and appealing to the reason of the reader</a:t>
            </a:r>
          </a:p>
        </p:txBody>
      </p:sp>
      <p:sp>
        <p:nvSpPr>
          <p:cNvPr id="5" name="Title 4"/>
          <p:cNvSpPr>
            <a:spLocks noGrp="1"/>
          </p:cNvSpPr>
          <p:nvPr>
            <p:ph type="title" idx="4294967295"/>
          </p:nvPr>
        </p:nvSpPr>
        <p:spPr>
          <a:xfrm>
            <a:off x="0" y="-152400"/>
            <a:ext cx="5105400" cy="1143000"/>
          </a:xfrm>
        </p:spPr>
        <p:txBody>
          <a:bodyPr/>
          <a:lstStyle/>
          <a:p>
            <a:r>
              <a:rPr lang="en-US" dirty="0" smtClean="0"/>
              <a:t>Presenting a case:</a:t>
            </a:r>
            <a:endParaRPr lang="en-US" dirty="0"/>
          </a:p>
        </p:txBody>
      </p:sp>
      <p:sp>
        <p:nvSpPr>
          <p:cNvPr id="6" name="Text Placeholder 5"/>
          <p:cNvSpPr>
            <a:spLocks noGrp="1"/>
          </p:cNvSpPr>
          <p:nvPr>
            <p:ph type="body" idx="4294967295"/>
          </p:nvPr>
        </p:nvSpPr>
        <p:spPr>
          <a:xfrm>
            <a:off x="5103813" y="152400"/>
            <a:ext cx="4040187" cy="762000"/>
          </a:xfrm>
        </p:spPr>
        <p:txBody>
          <a:bodyPr/>
          <a:lstStyle/>
          <a:p>
            <a:r>
              <a:rPr lang="en-US" dirty="0" smtClean="0"/>
              <a:t>Writers use: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0"/>
            <a:ext cx="8458200" cy="1295400"/>
          </a:xfrm>
        </p:spPr>
        <p:txBody>
          <a:bodyPr>
            <a:normAutofit/>
          </a:bodyPr>
          <a:lstStyle/>
          <a:p>
            <a:pPr algn="ctr"/>
            <a:r>
              <a:rPr lang="en-US" dirty="0" smtClean="0">
                <a:solidFill>
                  <a:schemeClr val="accent2"/>
                </a:solidFill>
              </a:rPr>
              <a:t>Which is which?</a:t>
            </a:r>
            <a:endParaRPr lang="en-US" sz="1800" dirty="0">
              <a:solidFill>
                <a:schemeClr val="accent2"/>
              </a:solidFill>
            </a:endParaRPr>
          </a:p>
        </p:txBody>
      </p:sp>
      <p:sp>
        <p:nvSpPr>
          <p:cNvPr id="3" name="Text Placeholder 2"/>
          <p:cNvSpPr>
            <a:spLocks noGrp="1"/>
          </p:cNvSpPr>
          <p:nvPr>
            <p:ph type="subTitle" idx="1"/>
          </p:nvPr>
        </p:nvSpPr>
        <p:spPr>
          <a:xfrm>
            <a:off x="0" y="228600"/>
            <a:ext cx="9144000" cy="5029200"/>
          </a:xfrm>
          <a:solidFill>
            <a:schemeClr val="accent2">
              <a:lumMod val="50000"/>
            </a:schemeClr>
          </a:solidFill>
        </p:spPr>
        <p:txBody>
          <a:bodyPr>
            <a:noAutofit/>
          </a:bodyPr>
          <a:lstStyle/>
          <a:p>
            <a:pPr marL="457200" indent="-457200">
              <a:buFont typeface="+mj-lt"/>
              <a:buAutoNum type="arabicParenR"/>
            </a:pPr>
            <a:r>
              <a:rPr lang="en-US" sz="2200" dirty="0" smtClean="0"/>
              <a:t>I can say, based on my personal research as a geneticist, that </a:t>
            </a:r>
            <a:r>
              <a:rPr lang="en-US" sz="2200" dirty="0" smtClean="0">
                <a:solidFill>
                  <a:schemeClr val="tx2"/>
                </a:solidFill>
              </a:rPr>
              <a:t>the more we learn about degenerative brain disorders, the better off we’ll be curing all kinds of diseases.</a:t>
            </a:r>
          </a:p>
          <a:p>
            <a:pPr marL="457200" indent="-457200">
              <a:buFont typeface="+mj-lt"/>
              <a:buAutoNum type="arabicParenR"/>
            </a:pPr>
            <a:r>
              <a:rPr lang="en-US" sz="2200" dirty="0" smtClean="0">
                <a:solidFill>
                  <a:schemeClr val="accent4">
                    <a:lumMod val="60000"/>
                    <a:lumOff val="40000"/>
                  </a:schemeClr>
                </a:solidFill>
              </a:rPr>
              <a:t>You have no idea what it’s like.  Degenerative means falling </a:t>
            </a:r>
          </a:p>
          <a:p>
            <a:pPr lvl="1" algn="l"/>
            <a:r>
              <a:rPr lang="en-US" sz="2200" dirty="0" smtClean="0">
                <a:solidFill>
                  <a:schemeClr val="accent4">
                    <a:lumMod val="60000"/>
                    <a:lumOff val="40000"/>
                  </a:schemeClr>
                </a:solidFill>
              </a:rPr>
              <a:t>apart.  I watch my brother have to relearn the simplest things, day</a:t>
            </a:r>
          </a:p>
          <a:p>
            <a:pPr lvl="1" algn="l"/>
            <a:r>
              <a:rPr lang="en-US" sz="2200" dirty="0" smtClean="0">
                <a:solidFill>
                  <a:schemeClr val="accent4">
                    <a:lumMod val="60000"/>
                    <a:lumOff val="40000"/>
                  </a:schemeClr>
                </a:solidFill>
              </a:rPr>
              <a:t>after day.  Yesterday, he forgot how to tie his shoes.  If we could just</a:t>
            </a:r>
          </a:p>
          <a:p>
            <a:pPr lvl="1" algn="l"/>
            <a:r>
              <a:rPr lang="en-US" sz="2200" dirty="0" smtClean="0">
                <a:solidFill>
                  <a:schemeClr val="accent4">
                    <a:lumMod val="60000"/>
                    <a:lumOff val="40000"/>
                  </a:schemeClr>
                </a:solidFill>
              </a:rPr>
              <a:t>fund more research, so many lives would be benefitted.  </a:t>
            </a:r>
          </a:p>
          <a:p>
            <a:pPr marL="457200" indent="-457200">
              <a:buFont typeface="+mj-lt"/>
              <a:buAutoNum type="arabicParenR"/>
            </a:pPr>
            <a:r>
              <a:rPr lang="en-US" sz="2200" dirty="0" smtClean="0"/>
              <a:t>The probability that we will learn more about the entire </a:t>
            </a:r>
          </a:p>
          <a:p>
            <a:pPr lvl="1" algn="l"/>
            <a:r>
              <a:rPr lang="en-US" sz="2200" dirty="0" smtClean="0">
                <a:solidFill>
                  <a:schemeClr val="tx2"/>
                </a:solidFill>
              </a:rPr>
              <a:t>human body and the nature of all brain diseases by simply studying</a:t>
            </a:r>
          </a:p>
          <a:p>
            <a:pPr lvl="1" algn="l"/>
            <a:r>
              <a:rPr lang="en-US" sz="2200" dirty="0" smtClean="0">
                <a:solidFill>
                  <a:schemeClr val="tx2"/>
                </a:solidFill>
              </a:rPr>
              <a:t>specific degenerative diseases has been made obvious by the</a:t>
            </a:r>
          </a:p>
          <a:p>
            <a:pPr lvl="1" algn="l"/>
            <a:r>
              <a:rPr lang="en-US" sz="2200" dirty="0" smtClean="0">
                <a:solidFill>
                  <a:schemeClr val="tx2"/>
                </a:solidFill>
              </a:rPr>
              <a:t>research being conducted at the NIH.  More of this research will</a:t>
            </a:r>
          </a:p>
          <a:p>
            <a:pPr lvl="1" algn="l"/>
            <a:r>
              <a:rPr lang="en-US" sz="2200" dirty="0" smtClean="0">
                <a:solidFill>
                  <a:schemeClr val="tx2"/>
                </a:solidFill>
              </a:rPr>
              <a:t>yield more results.  It’s that simple.  Listen to the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1000"/>
                                        <p:tgtEl>
                                          <p:spTgt spid="3">
                                            <p:txEl>
                                              <p:pRg st="8" end="8"/>
                                            </p:txEl>
                                          </p:spTgt>
                                        </p:tgtEl>
                                      </p:cBhvr>
                                    </p:animEffect>
                                    <p:anim calcmode="lin" valueType="num">
                                      <p:cBhvr>
                                        <p:cTn id="5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this advertisement trying to appeal to you? </a:t>
            </a:r>
            <a:endParaRPr lang="en-US" dirty="0"/>
          </a:p>
        </p:txBody>
      </p:sp>
      <p:pic>
        <p:nvPicPr>
          <p:cNvPr id="4" name="Picture 4" descr="michelin"/>
          <p:cNvPicPr>
            <a:picLocks noGrp="1" noChangeAspect="1" noChangeArrowheads="1"/>
          </p:cNvPicPr>
          <p:nvPr>
            <p:ph idx="1"/>
          </p:nvPr>
        </p:nvPicPr>
        <p:blipFill>
          <a:blip r:embed="rId2" cstate="print"/>
          <a:srcRect/>
          <a:stretch>
            <a:fillRect/>
          </a:stretch>
        </p:blipFill>
        <p:spPr bwMode="auto">
          <a:xfrm>
            <a:off x="1260758" y="1600200"/>
            <a:ext cx="6622483" cy="4525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and this one? </a:t>
            </a:r>
            <a:endParaRPr lang="en-US" dirty="0"/>
          </a:p>
        </p:txBody>
      </p:sp>
      <p:pic>
        <p:nvPicPr>
          <p:cNvPr id="4" name="Picture 4" descr="2004-3-04-f02"/>
          <p:cNvPicPr>
            <a:picLocks noGrp="1" noChangeAspect="1" noChangeArrowheads="1"/>
          </p:cNvPicPr>
          <p:nvPr>
            <p:ph idx="1"/>
          </p:nvPr>
        </p:nvPicPr>
        <p:blipFill>
          <a:blip r:embed="rId2" cstate="print"/>
          <a:srcRect/>
          <a:stretch>
            <a:fillRect/>
          </a:stretch>
        </p:blipFill>
        <p:spPr bwMode="auto">
          <a:xfrm>
            <a:off x="533400" y="1600200"/>
            <a:ext cx="8000999" cy="5257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and this one? </a:t>
            </a:r>
            <a:endParaRPr lang="en-US" dirty="0"/>
          </a:p>
        </p:txBody>
      </p:sp>
      <p:pic>
        <p:nvPicPr>
          <p:cNvPr id="1026" name="Picture 2" descr="C:\Users\JOe\Pictures\jfk.jpg"/>
          <p:cNvPicPr>
            <a:picLocks noGrp="1" noChangeAspect="1" noChangeArrowheads="1"/>
          </p:cNvPicPr>
          <p:nvPr>
            <p:ph idx="1"/>
          </p:nvPr>
        </p:nvPicPr>
        <p:blipFill>
          <a:blip r:embed="rId2" cstate="print"/>
          <a:srcRect/>
          <a:stretch>
            <a:fillRect/>
          </a:stretch>
        </p:blipFill>
        <p:spPr bwMode="auto">
          <a:xfrm>
            <a:off x="533400" y="1295400"/>
            <a:ext cx="8610600" cy="5334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Appeals Application</a:t>
            </a:r>
            <a:endParaRPr lang="en-US" dirty="0"/>
          </a:p>
        </p:txBody>
      </p:sp>
      <p:sp>
        <p:nvSpPr>
          <p:cNvPr id="3" name="Content Placeholder 2"/>
          <p:cNvSpPr>
            <a:spLocks noGrp="1"/>
          </p:cNvSpPr>
          <p:nvPr>
            <p:ph idx="1"/>
          </p:nvPr>
        </p:nvSpPr>
        <p:spPr/>
        <p:txBody>
          <a:bodyPr>
            <a:normAutofit lnSpcReduction="10000"/>
          </a:bodyPr>
          <a:lstStyle/>
          <a:p>
            <a:pPr hangingPunct="0">
              <a:buNone/>
            </a:pPr>
            <a:r>
              <a:rPr lang="en-US" dirty="0" smtClean="0"/>
              <a:t>Ad Assignment Guidelines:</a:t>
            </a:r>
          </a:p>
          <a:p>
            <a:pPr hangingPunct="0"/>
            <a:r>
              <a:rPr lang="en-US" dirty="0" smtClean="0"/>
              <a:t>--Create three separate ads for each different rhetorical appeal—Ethos, Pathos and Logos</a:t>
            </a:r>
          </a:p>
          <a:p>
            <a:pPr hangingPunct="0"/>
            <a:r>
              <a:rPr lang="en-US" dirty="0" smtClean="0"/>
              <a:t>--Do each different appeal on a separate slide in a </a:t>
            </a:r>
            <a:r>
              <a:rPr lang="en-US" dirty="0" err="1" smtClean="0"/>
              <a:t>powerpoint</a:t>
            </a:r>
            <a:r>
              <a:rPr lang="en-US" dirty="0" smtClean="0"/>
              <a:t> </a:t>
            </a:r>
            <a:r>
              <a:rPr lang="en-US" dirty="0" smtClean="0"/>
              <a:t>doc</a:t>
            </a:r>
          </a:p>
          <a:p>
            <a:pPr hangingPunct="0"/>
            <a:r>
              <a:rPr lang="en-US" dirty="0" smtClean="0"/>
              <a:t>--Following each ad you create and on a separate slide, do the accompanying appeal analysis questions (see </a:t>
            </a:r>
            <a:r>
              <a:rPr lang="en-US" dirty="0" smtClean="0"/>
              <a:t>slides 5, 8 and 11 of this </a:t>
            </a:r>
            <a:r>
              <a:rPr lang="en-US" dirty="0" err="1" smtClean="0"/>
              <a:t>ppt</a:t>
            </a:r>
            <a:r>
              <a:rPr lang="en-US" dirty="0" smtClean="0"/>
              <a:t>) </a:t>
            </a:r>
            <a:r>
              <a:rPr lang="en-US" dirty="0" smtClean="0"/>
              <a:t>for that distinctive appeal.</a:t>
            </a:r>
            <a:endParaRPr lang="en-US" dirty="0" smtClean="0"/>
          </a:p>
          <a:p>
            <a:pPr hangingPunc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endParaRPr lang="en-US" dirty="0"/>
          </a:p>
        </p:txBody>
      </p:sp>
      <p:sp>
        <p:nvSpPr>
          <p:cNvPr id="3" name="Content Placeholder 2"/>
          <p:cNvSpPr>
            <a:spLocks noGrp="1"/>
          </p:cNvSpPr>
          <p:nvPr>
            <p:ph idx="1"/>
          </p:nvPr>
        </p:nvSpPr>
        <p:spPr/>
        <p:txBody>
          <a:bodyPr>
            <a:normAutofit/>
          </a:bodyPr>
          <a:lstStyle/>
          <a:p>
            <a:pPr hangingPunct="0"/>
            <a:r>
              <a:rPr lang="en-US" dirty="0" smtClean="0"/>
              <a:t>To get started search for photos on </a:t>
            </a:r>
            <a:r>
              <a:rPr lang="en-US" dirty="0" err="1" smtClean="0"/>
              <a:t>google</a:t>
            </a:r>
            <a:r>
              <a:rPr lang="en-US" dirty="0" smtClean="0"/>
              <a:t> images</a:t>
            </a:r>
          </a:p>
          <a:p>
            <a:pPr hangingPunct="0"/>
            <a:r>
              <a:rPr lang="en-US" dirty="0" smtClean="0"/>
              <a:t>-- create an ad for each different appeal to try to sell something or promote a cause or idea </a:t>
            </a:r>
          </a:p>
          <a:p>
            <a:pPr hangingPunct="0"/>
            <a:r>
              <a:rPr lang="en-US" dirty="0" smtClean="0"/>
              <a:t>--Create your own text to reflect each individual appeal</a:t>
            </a:r>
          </a:p>
          <a:p>
            <a:r>
              <a:rPr lang="en-US" dirty="0" smtClean="0"/>
              <a:t>--Your ads will be due to </a:t>
            </a:r>
            <a:r>
              <a:rPr lang="en-US" dirty="0" err="1" smtClean="0"/>
              <a:t>moodle</a:t>
            </a:r>
            <a:r>
              <a:rPr lang="en-US" dirty="0" smtClean="0"/>
              <a:t> before our next class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FYI:</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Rhetorical Appeals are discussed in depth on the Purdue OWL website: </a:t>
            </a:r>
            <a:r>
              <a:rPr lang="en-US" sz="2600" dirty="0" smtClean="0">
                <a:hlinkClick r:id="rId2"/>
              </a:rPr>
              <a:t>http://owl.english.purdue.edu/owl/resource/588/04/</a:t>
            </a:r>
            <a:r>
              <a:rPr lang="en-US" sz="2600" dirty="0" smtClean="0"/>
              <a:t> </a:t>
            </a:r>
            <a:endParaRPr lang="en-US"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Rhetorical appeals</a:t>
            </a:r>
            <a:endParaRPr lang="en-US" dirty="0"/>
          </a:p>
        </p:txBody>
      </p:sp>
      <p:sp>
        <p:nvSpPr>
          <p:cNvPr id="5" name="Content Placeholder 4"/>
          <p:cNvSpPr>
            <a:spLocks noGrp="1"/>
          </p:cNvSpPr>
          <p:nvPr>
            <p:ph sz="half" idx="2"/>
          </p:nvPr>
        </p:nvSpPr>
        <p:spPr>
          <a:xfrm>
            <a:off x="281444" y="1142999"/>
            <a:ext cx="8252956" cy="4114801"/>
          </a:xfrm>
        </p:spPr>
        <p:txBody>
          <a:bodyPr>
            <a:normAutofit/>
          </a:bodyPr>
          <a:lstStyle/>
          <a:p>
            <a:r>
              <a:rPr lang="en-US" sz="3200" dirty="0" smtClean="0"/>
              <a:t>The aspects of a piece of writing or a visual  that influence the reader because of:</a:t>
            </a:r>
          </a:p>
          <a:p>
            <a:pPr lvl="1"/>
            <a:r>
              <a:rPr lang="en-US" sz="2800" dirty="0" smtClean="0"/>
              <a:t>The credibility of the author (ethos)</a:t>
            </a:r>
          </a:p>
          <a:p>
            <a:pPr lvl="1"/>
            <a:r>
              <a:rPr lang="en-US" sz="2800" dirty="0" smtClean="0"/>
              <a:t>The appeal to a reader’s logic (logos)</a:t>
            </a:r>
          </a:p>
          <a:p>
            <a:pPr lvl="1"/>
            <a:r>
              <a:rPr lang="en-US" sz="2800" dirty="0" smtClean="0"/>
              <a:t>An appeal to the reader’s emotions (pathos)</a:t>
            </a:r>
          </a:p>
          <a:p>
            <a:r>
              <a:rPr lang="en-US" sz="3200" dirty="0" smtClean="0"/>
              <a:t>Rhetorical Appeals are the main tools of persuasion.  </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5410200"/>
            <a:ext cx="7772400" cy="762000"/>
          </a:xfrm>
        </p:spPr>
        <p:txBody>
          <a:bodyPr/>
          <a:lstStyle/>
          <a:p>
            <a:pPr algn="ctr"/>
            <a:r>
              <a:rPr lang="en-US" b="1" dirty="0" smtClean="0"/>
              <a:t>Ethos or Ethical appeals:</a:t>
            </a:r>
            <a:endParaRPr lang="en-US" dirty="0" smtClean="0"/>
          </a:p>
        </p:txBody>
      </p:sp>
      <p:sp>
        <p:nvSpPr>
          <p:cNvPr id="13315" name="Rectangle 3"/>
          <p:cNvSpPr>
            <a:spLocks noGrp="1" noChangeArrowheads="1"/>
          </p:cNvSpPr>
          <p:nvPr>
            <p:ph sz="half" idx="2"/>
          </p:nvPr>
        </p:nvSpPr>
        <p:spPr>
          <a:xfrm>
            <a:off x="457200" y="609600"/>
            <a:ext cx="4040188" cy="4776457"/>
          </a:xfrm>
        </p:spPr>
        <p:txBody>
          <a:bodyPr/>
          <a:lstStyle/>
          <a:p>
            <a:pPr>
              <a:buFont typeface="Wingdings" pitchFamily="2" charset="2"/>
              <a:buChar char="q"/>
            </a:pPr>
            <a:endParaRPr lang="en-US" sz="1800" dirty="0" smtClean="0"/>
          </a:p>
          <a:p>
            <a:pPr>
              <a:buFont typeface="Wingdings" pitchFamily="2" charset="2"/>
              <a:buChar char="q"/>
            </a:pPr>
            <a:r>
              <a:rPr lang="en-US" sz="3200" dirty="0" smtClean="0"/>
              <a:t> Ethos works by  establishing credibility with the audience. </a:t>
            </a:r>
            <a:endParaRPr lang="en-US" sz="1600" dirty="0" smtClean="0"/>
          </a:p>
          <a:p>
            <a:pPr>
              <a:buFont typeface="Wingdings" pitchFamily="2" charset="2"/>
              <a:buChar char="q"/>
            </a:pPr>
            <a:endParaRPr lang="en-US" sz="1800" dirty="0" smtClean="0"/>
          </a:p>
          <a:p>
            <a:pPr>
              <a:buFont typeface="Wingdings" pitchFamily="2" charset="2"/>
              <a:buChar char="q"/>
            </a:pPr>
            <a:r>
              <a:rPr lang="en-US" sz="1800" dirty="0" smtClean="0"/>
              <a:t>“You should believe me because I’m trustworthy.” </a:t>
            </a:r>
          </a:p>
          <a:p>
            <a:pPr>
              <a:buFont typeface="Wingdings" pitchFamily="2" charset="2"/>
              <a:buNone/>
            </a:pPr>
            <a:r>
              <a:rPr lang="en-US" sz="1800" dirty="0" smtClean="0"/>
              <a:t>      --Honest Abe  </a:t>
            </a:r>
          </a:p>
          <a:p>
            <a:pPr>
              <a:buFont typeface="Wingdings" pitchFamily="2" charset="2"/>
              <a:buNone/>
            </a:pPr>
            <a:endParaRPr lang="en-US" sz="1800" dirty="0" smtClean="0"/>
          </a:p>
        </p:txBody>
      </p:sp>
      <p:pic>
        <p:nvPicPr>
          <p:cNvPr id="13316" name="Picture 4" descr="index"/>
          <p:cNvPicPr>
            <a:picLocks noChangeAspect="1" noChangeArrowheads="1"/>
          </p:cNvPicPr>
          <p:nvPr/>
        </p:nvPicPr>
        <p:blipFill>
          <a:blip r:embed="rId2" cstate="print"/>
          <a:srcRect/>
          <a:stretch>
            <a:fillRect/>
          </a:stretch>
        </p:blipFill>
        <p:spPr bwMode="auto">
          <a:xfrm>
            <a:off x="4876800" y="1600200"/>
            <a:ext cx="3352800" cy="31942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fontAlgn="auto">
              <a:spcAft>
                <a:spcPts val="0"/>
              </a:spcAft>
              <a:defRPr/>
            </a:pPr>
            <a:r>
              <a:rPr lang="en-US" sz="3600" b="1" dirty="0" smtClean="0"/>
              <a:t>Ethos </a:t>
            </a:r>
          </a:p>
        </p:txBody>
      </p:sp>
      <p:sp>
        <p:nvSpPr>
          <p:cNvPr id="14339" name="Rectangle 3"/>
          <p:cNvSpPr>
            <a:spLocks noGrp="1" noChangeArrowheads="1"/>
          </p:cNvSpPr>
          <p:nvPr>
            <p:ph sz="half" idx="2"/>
          </p:nvPr>
        </p:nvSpPr>
        <p:spPr>
          <a:xfrm>
            <a:off x="281444" y="1066799"/>
            <a:ext cx="8405356" cy="4191001"/>
          </a:xfrm>
        </p:spPr>
        <p:txBody>
          <a:bodyPr>
            <a:normAutofit fontScale="77500" lnSpcReduction="20000"/>
          </a:bodyPr>
          <a:lstStyle/>
          <a:p>
            <a:r>
              <a:rPr lang="en-US" sz="2800" dirty="0" smtClean="0"/>
              <a:t>Ethos is an ethic appeal</a:t>
            </a:r>
          </a:p>
          <a:p>
            <a:r>
              <a:rPr lang="en-US" sz="2800" dirty="0" smtClean="0"/>
              <a:t>It attempts to convince the audience by the character of the author. We tend to believe people whom we respect. </a:t>
            </a:r>
          </a:p>
          <a:p>
            <a:r>
              <a:rPr lang="en-US" sz="2800" dirty="0" smtClean="0"/>
              <a:t>One of the central problems of argumentation is to project an impression to the reader that you are someone worth listening to, in other words making yourself as author into an authority on the subject of the paper, as well as someone who is likable and worthy of respect.</a:t>
            </a:r>
          </a:p>
          <a:p>
            <a:r>
              <a:rPr lang="en-US" sz="2800" dirty="0" smtClean="0"/>
              <a:t> This can be done by:</a:t>
            </a:r>
          </a:p>
          <a:p>
            <a:pPr lvl="2"/>
            <a:r>
              <a:rPr lang="en-US" sz="2800" dirty="0" smtClean="0"/>
              <a:t>Demonstrating a level of expertise (well researched papers)</a:t>
            </a:r>
          </a:p>
          <a:p>
            <a:pPr lvl="2"/>
            <a:r>
              <a:rPr lang="en-US" sz="2800" dirty="0" smtClean="0"/>
              <a:t>Being an expert (Doctor, Lawyer, Actor etc.) </a:t>
            </a:r>
          </a:p>
          <a:p>
            <a:pPr lvl="2"/>
            <a:r>
              <a:rPr lang="en-US" sz="2800" dirty="0" smtClean="0"/>
              <a:t>Avoiding excessive emotion &amp; being likeable</a:t>
            </a:r>
          </a:p>
          <a:p>
            <a:pPr lvl="2">
              <a:buFont typeface="Wingdings" pitchFamily="2"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anim calcmode="lin" valueType="num">
                                      <p:cBhvr additive="base">
                                        <p:cTn id="7"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5" end="5"/>
                                            </p:txEl>
                                          </p:spTgt>
                                        </p:tgtEl>
                                        <p:attrNameLst>
                                          <p:attrName>style.visibility</p:attrName>
                                        </p:attrNameLst>
                                      </p:cBhvr>
                                      <p:to>
                                        <p:strVal val="visible"/>
                                      </p:to>
                                    </p:set>
                                    <p:anim calcmode="lin" valueType="num">
                                      <p:cBhvr additive="base">
                                        <p:cTn id="13"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pRg st="6" end="6"/>
                                            </p:txEl>
                                          </p:spTgt>
                                        </p:tgtEl>
                                        <p:attrNameLst>
                                          <p:attrName>style.visibility</p:attrName>
                                        </p:attrNameLst>
                                      </p:cBhvr>
                                      <p:to>
                                        <p:strVal val="visible"/>
                                      </p:to>
                                    </p:set>
                                    <p:anim calcmode="lin" valueType="num">
                                      <p:cBhvr additive="base">
                                        <p:cTn id="19"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Ethos Analysis Questions</a:t>
            </a:r>
            <a:endParaRPr lang="en-US" dirty="0"/>
          </a:p>
        </p:txBody>
      </p:sp>
      <p:sp>
        <p:nvSpPr>
          <p:cNvPr id="8" name="Content Placeholder 7"/>
          <p:cNvSpPr>
            <a:spLocks noGrp="1"/>
          </p:cNvSpPr>
          <p:nvPr>
            <p:ph idx="1"/>
          </p:nvPr>
        </p:nvSpPr>
        <p:spPr/>
        <p:txBody>
          <a:bodyPr>
            <a:normAutofit lnSpcReduction="10000"/>
          </a:bodyPr>
          <a:lstStyle/>
          <a:p>
            <a:r>
              <a:rPr lang="en-US" dirty="0" smtClean="0"/>
              <a:t>What implicit or explicit claim is being made?</a:t>
            </a:r>
          </a:p>
          <a:p>
            <a:r>
              <a:rPr lang="en-US" dirty="0" smtClean="0"/>
              <a:t>How does the ad show credibility and trustworthiness to the intended audience?</a:t>
            </a:r>
          </a:p>
          <a:p>
            <a:r>
              <a:rPr lang="en-US" dirty="0" smtClean="0"/>
              <a:t>Does the ad reflect areas of expertise in some form or another? In what ways has this ad/product/author given the impression that we should listen to them?</a:t>
            </a:r>
          </a:p>
          <a:p>
            <a:r>
              <a:rPr lang="en-US" dirty="0" smtClean="0"/>
              <a:t>In what way are we convinced ethically or by the character of the product?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5410200"/>
            <a:ext cx="8229600" cy="762000"/>
          </a:xfrm>
        </p:spPr>
        <p:txBody>
          <a:bodyPr/>
          <a:lstStyle/>
          <a:p>
            <a:r>
              <a:rPr lang="en-US" b="1" dirty="0" smtClean="0"/>
              <a:t>Logos or Logical Appeals </a:t>
            </a:r>
            <a:endParaRPr lang="en-US" dirty="0"/>
          </a:p>
        </p:txBody>
      </p:sp>
      <p:sp>
        <p:nvSpPr>
          <p:cNvPr id="15363" name="Rectangle 3"/>
          <p:cNvSpPr>
            <a:spLocks noGrp="1" noChangeArrowheads="1"/>
          </p:cNvSpPr>
          <p:nvPr>
            <p:ph sz="half" idx="2"/>
          </p:nvPr>
        </p:nvSpPr>
        <p:spPr>
          <a:xfrm>
            <a:off x="457200" y="533401"/>
            <a:ext cx="7772400" cy="4648200"/>
          </a:xfrm>
        </p:spPr>
        <p:txBody>
          <a:bodyPr>
            <a:normAutofit/>
          </a:bodyPr>
          <a:lstStyle/>
          <a:p>
            <a:r>
              <a:rPr lang="en-US" sz="3200" dirty="0" smtClean="0"/>
              <a:t>Logical appeals work by appealing to the reason of your audience. </a:t>
            </a:r>
            <a:endParaRPr lang="en-US" dirty="0" smtClean="0"/>
          </a:p>
          <a:p>
            <a:pPr lvl="1"/>
            <a:r>
              <a:rPr lang="en-US" dirty="0" smtClean="0"/>
              <a:t>“You should agree with me because I’m reasonable.”</a:t>
            </a:r>
          </a:p>
          <a:p>
            <a:pPr lvl="1"/>
            <a:r>
              <a:rPr lang="en-US" dirty="0" smtClean="0"/>
              <a:t>“You should listen to me because I have statistics.”</a:t>
            </a:r>
          </a:p>
          <a:p>
            <a:endParaRPr lang="en-US" sz="1800" dirty="0" smtClean="0"/>
          </a:p>
          <a:p>
            <a:pPr lvl="4">
              <a:buFont typeface="Wingdings" pitchFamily="2" charset="2"/>
              <a:buNone/>
            </a:pPr>
            <a:r>
              <a:rPr lang="en-US" sz="1800" dirty="0" smtClean="0"/>
              <a:t>		</a:t>
            </a:r>
          </a:p>
        </p:txBody>
      </p:sp>
      <p:pic>
        <p:nvPicPr>
          <p:cNvPr id="15364" name="Picture 4" descr="rubikscube"/>
          <p:cNvPicPr>
            <a:picLocks noChangeAspect="1" noChangeArrowheads="1"/>
          </p:cNvPicPr>
          <p:nvPr/>
        </p:nvPicPr>
        <p:blipFill>
          <a:blip r:embed="rId2" cstate="print"/>
          <a:srcRect/>
          <a:stretch>
            <a:fillRect/>
          </a:stretch>
        </p:blipFill>
        <p:spPr bwMode="auto">
          <a:xfrm>
            <a:off x="5562600" y="2667000"/>
            <a:ext cx="32004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 – Logos…</a:t>
            </a:r>
            <a:endParaRPr lang="en-US" dirty="0"/>
          </a:p>
        </p:txBody>
      </p:sp>
      <p:sp>
        <p:nvSpPr>
          <p:cNvPr id="2" name="Content Placeholder 1"/>
          <p:cNvSpPr>
            <a:spLocks noGrp="1"/>
          </p:cNvSpPr>
          <p:nvPr>
            <p:ph sz="half" idx="2"/>
          </p:nvPr>
        </p:nvSpPr>
        <p:spPr>
          <a:xfrm>
            <a:off x="281444" y="1066800"/>
            <a:ext cx="8633956" cy="4571999"/>
          </a:xfrm>
        </p:spPr>
        <p:txBody>
          <a:bodyPr>
            <a:noAutofit/>
          </a:bodyPr>
          <a:lstStyle/>
          <a:p>
            <a:r>
              <a:rPr lang="en-US" sz="2800" dirty="0" smtClean="0"/>
              <a:t> Logos means persuading by the use of reasoning. </a:t>
            </a:r>
          </a:p>
          <a:p>
            <a:r>
              <a:rPr lang="en-US" sz="2800" dirty="0" smtClean="0"/>
              <a:t>Using effective and persuasive reasons to back up your claims.</a:t>
            </a:r>
            <a:endParaRPr lang="en-US" sz="2600" dirty="0" smtClean="0"/>
          </a:p>
          <a:p>
            <a:r>
              <a:rPr lang="en-US" sz="2600" dirty="0" smtClean="0"/>
              <a:t>This can be done by:</a:t>
            </a:r>
          </a:p>
          <a:p>
            <a:pPr lvl="1"/>
            <a:r>
              <a:rPr lang="en-US" sz="2600" dirty="0" smtClean="0"/>
              <a:t>Facts – Numbers, statistics, data, science-stuff, research</a:t>
            </a:r>
          </a:p>
          <a:p>
            <a:pPr lvl="1"/>
            <a:r>
              <a:rPr lang="en-US" sz="2600" dirty="0" smtClean="0"/>
              <a:t>Logic – the text has well-reasoned ideas</a:t>
            </a:r>
          </a:p>
          <a:p>
            <a:r>
              <a:rPr lang="en-US" sz="2600" dirty="0" smtClean="0"/>
              <a:t>Uses sources:</a:t>
            </a:r>
          </a:p>
          <a:p>
            <a:pPr lvl="1"/>
            <a:r>
              <a:rPr lang="en-US" sz="2600" dirty="0" smtClean="0"/>
              <a:t>Surveys, interviews, the stuff that represents groups of people and their opinions</a:t>
            </a:r>
          </a:p>
          <a:p>
            <a:pPr lvl="1"/>
            <a:r>
              <a:rPr lang="en-US" sz="2600" dirty="0" smtClean="0"/>
              <a:t>Acknowledge and refute differing view points</a:t>
            </a:r>
          </a:p>
          <a:p>
            <a:r>
              <a:rPr lang="en-US" sz="2600" dirty="0" smtClean="0"/>
              <a:t>Is the easies of the 3 rhetorical appeals to identify (it sounds like </a:t>
            </a:r>
            <a:r>
              <a:rPr lang="en-US" sz="2600" i="1" dirty="0" smtClean="0"/>
              <a:t>logic</a:t>
            </a:r>
            <a:r>
              <a:rPr lang="en-US" sz="2600" dirty="0" smtClean="0"/>
              <a:t>)</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 calcmode="lin" valueType="num">
                                      <p:cBhvr additive="base">
                                        <p:cTn id="3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 calcmode="lin" valueType="num">
                                      <p:cBhvr additive="base">
                                        <p:cTn id="5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Logos Analysis Questions</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What claim is being made, either explicitly stated or implied? </a:t>
            </a:r>
          </a:p>
          <a:p>
            <a:r>
              <a:rPr lang="en-US" dirty="0" smtClean="0"/>
              <a:t>In what ways does the ad appeal to the logic of its audience? Are there numbers, facts, data? Are the ideas well-reasoned? How? </a:t>
            </a:r>
          </a:p>
          <a:p>
            <a:r>
              <a:rPr lang="en-US" dirty="0" smtClean="0"/>
              <a:t>How do design elements—layout, font sizes and styles, and use of color—influence the effect of the argument?</a:t>
            </a:r>
          </a:p>
          <a:p>
            <a:r>
              <a:rPr lang="en-US" dirty="0" smtClean="0"/>
              <a:t>How do graphics and images contribute to the persuasiveness of the claim/ad?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fontAlgn="auto">
              <a:spcAft>
                <a:spcPts val="0"/>
              </a:spcAft>
              <a:defRPr/>
            </a:pPr>
            <a:r>
              <a:rPr lang="en-US" dirty="0" smtClean="0"/>
              <a:t>Pathos - Emotional Appeals: </a:t>
            </a:r>
          </a:p>
        </p:txBody>
      </p:sp>
      <p:sp>
        <p:nvSpPr>
          <p:cNvPr id="17411" name="Rectangle 3"/>
          <p:cNvSpPr>
            <a:spLocks noGrp="1" noChangeArrowheads="1"/>
          </p:cNvSpPr>
          <p:nvPr>
            <p:ph sz="half" idx="2"/>
          </p:nvPr>
        </p:nvSpPr>
        <p:spPr>
          <a:xfrm>
            <a:off x="281444" y="1295399"/>
            <a:ext cx="7795756" cy="3962401"/>
          </a:xfrm>
        </p:spPr>
        <p:txBody>
          <a:bodyPr>
            <a:normAutofit fontScale="92500" lnSpcReduction="10000"/>
          </a:bodyPr>
          <a:lstStyle/>
          <a:p>
            <a:r>
              <a:rPr lang="en-US" sz="3200" dirty="0" smtClean="0"/>
              <a:t>An emotional appeal works by playing on the feelings of your audience.</a:t>
            </a:r>
            <a:endParaRPr lang="en-US" sz="2800" dirty="0" smtClean="0"/>
          </a:p>
          <a:p>
            <a:pPr>
              <a:buFont typeface="Wingdings" pitchFamily="2" charset="2"/>
              <a:buNone/>
            </a:pPr>
            <a:endParaRPr lang="en-US" sz="2800" dirty="0" smtClean="0"/>
          </a:p>
          <a:p>
            <a:pPr>
              <a:buFont typeface="Wingdings" pitchFamily="2" charset="2"/>
              <a:buNone/>
            </a:pPr>
            <a:r>
              <a:rPr lang="en-US" sz="2800" dirty="0" smtClean="0"/>
              <a:t>	“You should agree with me because of how this 	makes you feel.”</a:t>
            </a:r>
          </a:p>
          <a:p>
            <a:pPr>
              <a:buFont typeface="Wingdings" pitchFamily="2" charset="2"/>
              <a:buNone/>
            </a:pPr>
            <a:endParaRPr lang="en-US" sz="3200" dirty="0" smtClean="0"/>
          </a:p>
          <a:p>
            <a:pPr>
              <a:buFont typeface="Wingdings" pitchFamily="2" charset="2"/>
              <a:buNone/>
            </a:pPr>
            <a:r>
              <a:rPr lang="en-US" dirty="0" smtClean="0"/>
              <a:t>Every time you skip a homework </a:t>
            </a:r>
          </a:p>
          <a:p>
            <a:pPr>
              <a:buFont typeface="Wingdings" pitchFamily="2" charset="2"/>
              <a:buNone/>
            </a:pPr>
            <a:r>
              <a:rPr lang="en-US" dirty="0" smtClean="0"/>
              <a:t>Assignment, you make the </a:t>
            </a:r>
          </a:p>
          <a:p>
            <a:pPr>
              <a:buFont typeface="Wingdings" pitchFamily="2" charset="2"/>
              <a:buNone/>
            </a:pPr>
            <a:r>
              <a:rPr lang="en-US" dirty="0" smtClean="0"/>
              <a:t>Puppies cry. . . </a:t>
            </a:r>
          </a:p>
        </p:txBody>
      </p:sp>
      <p:pic>
        <p:nvPicPr>
          <p:cNvPr id="17412" name="Picture 4" descr="puppy-whining-picture"/>
          <p:cNvPicPr>
            <a:picLocks noChangeAspect="1" noChangeArrowheads="1"/>
          </p:cNvPicPr>
          <p:nvPr/>
        </p:nvPicPr>
        <p:blipFill>
          <a:blip r:embed="rId2" cstate="print"/>
          <a:srcRect/>
          <a:stretch>
            <a:fillRect/>
          </a:stretch>
        </p:blipFill>
        <p:spPr bwMode="auto">
          <a:xfrm>
            <a:off x="5486400" y="3352800"/>
            <a:ext cx="3400425" cy="309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1612</TotalTime>
  <Words>877</Words>
  <Application>Microsoft Office PowerPoint</Application>
  <PresentationFormat>On-screen Show (4:3)</PresentationFormat>
  <Paragraphs>106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Rhetorical Appeals</vt:lpstr>
      <vt:lpstr>Rhetorical appeals</vt:lpstr>
      <vt:lpstr>Slide 3</vt:lpstr>
      <vt:lpstr>Ethos </vt:lpstr>
      <vt:lpstr>Ethos Analysis Questions</vt:lpstr>
      <vt:lpstr>Slide 6</vt:lpstr>
      <vt:lpstr>So – Logos…</vt:lpstr>
      <vt:lpstr>Logos Analysis Questions</vt:lpstr>
      <vt:lpstr>Pathos - Emotional Appeals: </vt:lpstr>
      <vt:lpstr>Pathos</vt:lpstr>
      <vt:lpstr>Pathos Analysis Questions</vt:lpstr>
      <vt:lpstr>Presenting a case:</vt:lpstr>
      <vt:lpstr>Which is which?</vt:lpstr>
      <vt:lpstr>How is this advertisement trying to appeal to you? </vt:lpstr>
      <vt:lpstr>… and this one? </vt:lpstr>
      <vt:lpstr>… and this one? </vt:lpstr>
      <vt:lpstr>Appeals Application</vt:lpstr>
      <vt:lpstr>Getting Started …</vt:lpstr>
      <vt:lpstr>FYI:</vt:lpstr>
    </vt:vector>
  </TitlesOfParts>
  <Company>Northern Michigan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Rhetorical Appeals</dc:title>
  <dc:creator>Registered User</dc:creator>
  <cp:lastModifiedBy>JOe</cp:lastModifiedBy>
  <cp:revision>62</cp:revision>
  <dcterms:created xsi:type="dcterms:W3CDTF">2010-08-04T23:15:56Z</dcterms:created>
  <dcterms:modified xsi:type="dcterms:W3CDTF">2015-01-12T18:00:40Z</dcterms:modified>
</cp:coreProperties>
</file>