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DCAB-7408-4783-9196-E0012EE58563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08E7-0C9F-46F9-AD45-A6663DAF3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Rhetorical Situation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See Pages 8-13 in your </a:t>
            </a:r>
            <a:r>
              <a:rPr lang="en-US" i="1" dirty="0" smtClean="0">
                <a:solidFill>
                  <a:srgbClr val="7030A0"/>
                </a:solidFill>
              </a:rPr>
              <a:t>Allen and Bacon </a:t>
            </a:r>
            <a:r>
              <a:rPr lang="en-US" dirty="0" smtClean="0">
                <a:solidFill>
                  <a:srgbClr val="7030A0"/>
                </a:solidFill>
              </a:rPr>
              <a:t>text for more detail on each of these areas.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Cont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3) Compare/contrast </a:t>
            </a:r>
            <a:r>
              <a:rPr lang="en-US" smtClean="0">
                <a:solidFill>
                  <a:srgbClr val="7030A0"/>
                </a:solidFill>
              </a:rPr>
              <a:t>each </a:t>
            </a:r>
            <a:r>
              <a:rPr lang="en-US" smtClean="0">
                <a:solidFill>
                  <a:srgbClr val="7030A0"/>
                </a:solidFill>
              </a:rPr>
              <a:t>speech/writer by </a:t>
            </a:r>
            <a:r>
              <a:rPr lang="en-US" dirty="0" smtClean="0">
                <a:solidFill>
                  <a:srgbClr val="7030A0"/>
                </a:solidFill>
              </a:rPr>
              <a:t>analyzing their vision and identity.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Who is the writer and what is his or her profession, background, and expertise?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How does the writer’s personal history, education, gender, ethnicity, age, class, sexual orientation, and political leaning influence the angle of vision?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What is emphasized in each text?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How much does the writer’s angle of vision dominate the text?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4) The genre we are looking at in both cases here are speeches. How does the genre  and the arguments place of publication influence its content?</a:t>
            </a:r>
          </a:p>
          <a:p>
            <a:pPr marL="6858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5) Compare/contrast the writing style of the two different authors.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How do the writer’s language choices and sentence length and complexity contribute to the impact of the argument?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How well does the writer’s tone (attitude toward the subject) suit the argument?</a:t>
            </a:r>
          </a:p>
          <a:p>
            <a:pPr marL="6858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What is Rhetoric?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7030A0"/>
                </a:solidFill>
              </a:rPr>
              <a:t>The deliberate use of language to achieve a purpose.</a:t>
            </a: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Crafting a text in order to produce an effect on a reader.</a:t>
            </a: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“Rhetoric is the faculty of observing in any given situation the available means of persuasion.”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914399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The Rhetorical Situation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162800" cy="4648200"/>
          </a:xfrm>
        </p:spPr>
        <p:txBody>
          <a:bodyPr/>
          <a:lstStyle/>
          <a:p>
            <a:pPr algn="l"/>
            <a:r>
              <a:rPr lang="en-US" u="sng" dirty="0" smtClean="0">
                <a:solidFill>
                  <a:srgbClr val="7030A0"/>
                </a:solidFill>
              </a:rPr>
              <a:t>5 Components of the Rhetorical Situation</a:t>
            </a:r>
          </a:p>
          <a:p>
            <a:pPr algn="l"/>
            <a:endParaRPr lang="en-US" u="sng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Kairotic</a:t>
            </a:r>
            <a:r>
              <a:rPr lang="en-US" dirty="0" smtClean="0">
                <a:solidFill>
                  <a:srgbClr val="7030A0"/>
                </a:solidFill>
              </a:rPr>
              <a:t> Moment</a:t>
            </a:r>
          </a:p>
          <a:p>
            <a:r>
              <a:rPr lang="en-US" smtClean="0">
                <a:solidFill>
                  <a:srgbClr val="7030A0"/>
                </a:solidFill>
              </a:rPr>
              <a:t>Writer’s </a:t>
            </a:r>
            <a:r>
              <a:rPr lang="en-US" dirty="0" smtClean="0">
                <a:solidFill>
                  <a:srgbClr val="7030A0"/>
                </a:solidFill>
              </a:rPr>
              <a:t>Audience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Writer’s Identity/Vision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Genre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Writer’s Style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Kairotic</a:t>
            </a:r>
            <a:r>
              <a:rPr lang="en-US" dirty="0" smtClean="0">
                <a:solidFill>
                  <a:srgbClr val="7030A0"/>
                </a:solidFill>
              </a:rPr>
              <a:t> Moment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What is motivating the writer to produce this piece?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What social, cultural, political, legal, or economic conversations does this argument join?</a:t>
            </a:r>
          </a:p>
          <a:p>
            <a:pPr marL="514350" indent="-51435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Context: Writer’s Audience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Who is the intended audience?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What assumptions, values, and beliefs would readers (audience members) have to hold to find this argument persuasive?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How well does the text suit its particular audience and purpose?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Context: Writer’s Identity and Angle of Vision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Who is the writer and what is his or her profession, background, and expertise?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How does the writer’s personal history, education, gender, ethnicity, age, class, sexual orientation, and political leaning influence the angle of vision?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What is emphasized in this text?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How much does the writer’s angle of vision dominate the text?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Context: Genre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What is the argument’s original genre (a Speech? Academic Article? Kind of literary or artistic work? For examples of genre types see page 12 in you’re AB text)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What is the original medium of publication?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How does the genre and the argument’s place of publication influence its content?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Writer’s Style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How do the writer’s language choices and sentence length and complexity contribute to the impact of the argument?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How well does the writer’s tone (attitude toward the subject) suit the argument?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MLK and Malcolm 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r>
              <a:rPr lang="en-US" sz="7200" dirty="0" smtClean="0">
                <a:solidFill>
                  <a:srgbClr val="7030A0"/>
                </a:solidFill>
              </a:rPr>
              <a:t>In a word document, in which you number your questions /answers  from 1-5,  answer and/or compare the following  questions in each speech. Refer back to the speeches of MLK and MX found in </a:t>
            </a:r>
            <a:r>
              <a:rPr lang="en-US" sz="7200" dirty="0" err="1" smtClean="0">
                <a:solidFill>
                  <a:srgbClr val="7030A0"/>
                </a:solidFill>
              </a:rPr>
              <a:t>Moodle</a:t>
            </a:r>
            <a:endParaRPr lang="en-US" sz="7200" dirty="0" smtClean="0">
              <a:solidFill>
                <a:srgbClr val="7030A0"/>
              </a:solidFill>
            </a:endParaRPr>
          </a:p>
          <a:p>
            <a:pPr marL="68580" indent="0">
              <a:buNone/>
            </a:pPr>
            <a:endParaRPr lang="en-US" sz="7200" dirty="0" smtClean="0">
              <a:solidFill>
                <a:srgbClr val="7030A0"/>
              </a:solidFill>
            </a:endParaRPr>
          </a:p>
          <a:p>
            <a:pPr marL="582930" indent="-514350">
              <a:buNone/>
            </a:pPr>
            <a:r>
              <a:rPr lang="en-US" sz="7200" dirty="0" smtClean="0">
                <a:solidFill>
                  <a:srgbClr val="7030A0"/>
                </a:solidFill>
              </a:rPr>
              <a:t>1) What is the </a:t>
            </a:r>
            <a:r>
              <a:rPr lang="en-US" sz="7200" dirty="0" err="1" smtClean="0">
                <a:solidFill>
                  <a:srgbClr val="7030A0"/>
                </a:solidFill>
              </a:rPr>
              <a:t>Kairotic</a:t>
            </a:r>
            <a:r>
              <a:rPr lang="en-US" sz="7200" dirty="0" smtClean="0">
                <a:solidFill>
                  <a:srgbClr val="7030A0"/>
                </a:solidFill>
              </a:rPr>
              <a:t> Moment for each of these speeches?</a:t>
            </a:r>
          </a:p>
          <a:p>
            <a:r>
              <a:rPr lang="en-US" sz="7200" dirty="0" smtClean="0">
                <a:solidFill>
                  <a:srgbClr val="7030A0"/>
                </a:solidFill>
              </a:rPr>
              <a:t>What is motivating the writer to produce this piece?  (Note: you will have to discuss the Civil Rights Movement in the U.S.)</a:t>
            </a:r>
          </a:p>
          <a:p>
            <a:r>
              <a:rPr lang="en-US" sz="7200" dirty="0" smtClean="0">
                <a:solidFill>
                  <a:srgbClr val="7030A0"/>
                </a:solidFill>
              </a:rPr>
              <a:t>What social, cultural, political, legal, or economic conversations does this argument join? – You will be expected to do some background research here.</a:t>
            </a:r>
          </a:p>
          <a:p>
            <a:pPr marL="68580" indent="0">
              <a:buNone/>
            </a:pPr>
            <a:endParaRPr lang="en-US" sz="7200" dirty="0" smtClean="0">
              <a:solidFill>
                <a:srgbClr val="7030A0"/>
              </a:solidFill>
            </a:endParaRPr>
          </a:p>
          <a:p>
            <a:pPr marL="68580" indent="0">
              <a:buNone/>
            </a:pPr>
            <a:r>
              <a:rPr lang="en-US" sz="7200" dirty="0" smtClean="0">
                <a:solidFill>
                  <a:srgbClr val="7030A0"/>
                </a:solidFill>
              </a:rPr>
              <a:t>2) Explain similarities and differences in the audience of each speech?</a:t>
            </a:r>
          </a:p>
          <a:p>
            <a:r>
              <a:rPr lang="en-US" sz="7200" dirty="0" smtClean="0">
                <a:solidFill>
                  <a:srgbClr val="7030A0"/>
                </a:solidFill>
              </a:rPr>
              <a:t>Who is the intended audience?</a:t>
            </a:r>
          </a:p>
          <a:p>
            <a:r>
              <a:rPr lang="en-US" sz="7200" dirty="0" smtClean="0">
                <a:solidFill>
                  <a:srgbClr val="7030A0"/>
                </a:solidFill>
              </a:rPr>
              <a:t>What assumptions, values, and beliefs would readers (audience members) have to hold to find this argument persuasive?</a:t>
            </a:r>
          </a:p>
          <a:p>
            <a:r>
              <a:rPr lang="en-US" sz="7200" dirty="0" smtClean="0">
                <a:solidFill>
                  <a:srgbClr val="7030A0"/>
                </a:solidFill>
              </a:rPr>
              <a:t>How well does the text suit its particular </a:t>
            </a:r>
            <a:r>
              <a:rPr lang="en-US" sz="7200" dirty="0" smtClean="0">
                <a:solidFill>
                  <a:srgbClr val="7030A0"/>
                </a:solidFill>
              </a:rPr>
              <a:t>audience?</a:t>
            </a:r>
            <a:endParaRPr lang="en-US" sz="7200" dirty="0" smtClean="0">
              <a:solidFill>
                <a:srgbClr val="7030A0"/>
              </a:solidFill>
            </a:endParaRPr>
          </a:p>
          <a:p>
            <a:pPr marL="68580" indent="0">
              <a:buNone/>
            </a:pPr>
            <a:endParaRPr lang="en-US" sz="7200" dirty="0" smtClean="0">
              <a:solidFill>
                <a:srgbClr val="7030A0"/>
              </a:solidFill>
            </a:endParaRPr>
          </a:p>
          <a:p>
            <a:endParaRPr lang="en-US" sz="7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7200" b="1" dirty="0" smtClean="0">
                <a:solidFill>
                  <a:srgbClr val="7030A0"/>
                </a:solidFill>
              </a:rPr>
              <a:t>Note -- Continued on next Slide</a:t>
            </a:r>
          </a:p>
          <a:p>
            <a:pPr marL="68580" indent="0">
              <a:buNone/>
            </a:pPr>
            <a:endParaRPr lang="en-US" sz="7200" dirty="0" smtClean="0">
              <a:solidFill>
                <a:srgbClr val="7030A0"/>
              </a:solidFill>
            </a:endParaRPr>
          </a:p>
          <a:p>
            <a:pPr marL="68580" indent="0">
              <a:buNone/>
            </a:pPr>
            <a:endParaRPr lang="en-US" sz="5600" dirty="0" smtClean="0">
              <a:solidFill>
                <a:srgbClr val="7030A0"/>
              </a:solidFill>
            </a:endParaRPr>
          </a:p>
          <a:p>
            <a:pPr marL="68580" indent="0">
              <a:buNone/>
            </a:pPr>
            <a:endParaRPr lang="en-US" sz="5600" dirty="0" smtClean="0">
              <a:solidFill>
                <a:srgbClr val="7030A0"/>
              </a:solidFill>
            </a:endParaRPr>
          </a:p>
          <a:p>
            <a:pPr marL="68580" indent="0">
              <a:buNone/>
            </a:pPr>
            <a:endParaRPr lang="en-US" sz="5600" dirty="0" smtClean="0">
              <a:solidFill>
                <a:srgbClr val="7030A0"/>
              </a:solidFill>
            </a:endParaRPr>
          </a:p>
          <a:p>
            <a:pPr marL="68580" indent="0">
              <a:buNone/>
            </a:pPr>
            <a:endParaRPr lang="en-US" sz="5600" dirty="0" smtClean="0">
              <a:solidFill>
                <a:srgbClr val="7030A0"/>
              </a:solidFill>
            </a:endParaRPr>
          </a:p>
          <a:p>
            <a:pPr marL="6858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647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Rhetorical Situation</vt:lpstr>
      <vt:lpstr>What is Rhetoric?</vt:lpstr>
      <vt:lpstr>The Rhetorical Situation</vt:lpstr>
      <vt:lpstr>Kairotic Moment</vt:lpstr>
      <vt:lpstr>Context: Writer’s Audience</vt:lpstr>
      <vt:lpstr>Context: Writer’s Identity and Angle of Vision </vt:lpstr>
      <vt:lpstr>Context: Genre</vt:lpstr>
      <vt:lpstr>Writer’s Style</vt:lpstr>
      <vt:lpstr>MLK and Malcolm X</vt:lpstr>
      <vt:lpstr>Questions Cont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Rhetorical Situation</dc:title>
  <dc:creator>JOe</dc:creator>
  <cp:lastModifiedBy>JOe</cp:lastModifiedBy>
  <cp:revision>54</cp:revision>
  <dcterms:created xsi:type="dcterms:W3CDTF">2011-09-16T19:21:39Z</dcterms:created>
  <dcterms:modified xsi:type="dcterms:W3CDTF">2020-02-05T17:41:17Z</dcterms:modified>
</cp:coreProperties>
</file>