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1" r:id="rId3"/>
    <p:sldId id="335" r:id="rId4"/>
    <p:sldId id="359" r:id="rId5"/>
    <p:sldId id="303" r:id="rId6"/>
    <p:sldId id="304" r:id="rId7"/>
    <p:sldId id="305" r:id="rId8"/>
    <p:sldId id="306" r:id="rId9"/>
    <p:sldId id="360" r:id="rId10"/>
    <p:sldId id="307" r:id="rId11"/>
    <p:sldId id="336" r:id="rId12"/>
    <p:sldId id="337" r:id="rId13"/>
    <p:sldId id="308" r:id="rId14"/>
    <p:sldId id="309" r:id="rId15"/>
    <p:sldId id="310" r:id="rId16"/>
    <p:sldId id="311" r:id="rId17"/>
    <p:sldId id="338" r:id="rId18"/>
    <p:sldId id="312" r:id="rId19"/>
    <p:sldId id="313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C2BF2D-2842-49DC-9D58-CA4C0D8E34AD}" v="7" dt="2021-02-25T14:49:17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240" autoAdjust="0"/>
  </p:normalViewPr>
  <p:slideViewPr>
    <p:cSldViewPr snapToGrid="0">
      <p:cViewPr varScale="1">
        <p:scale>
          <a:sx n="98" d="100"/>
          <a:sy n="98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75C72-7DA8-46CC-BD09-17E44DB640C3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2D415-595D-4BFC-A2F6-3E31DC0C0D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33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6936"/>
            <a:ext cx="8596668" cy="108685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4421"/>
            <a:ext cx="8596668" cy="4356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KF6017 Software Architecture for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3438" y="4050836"/>
            <a:ext cx="7766936" cy="1096899"/>
          </a:xfrm>
        </p:spPr>
        <p:txBody>
          <a:bodyPr/>
          <a:lstStyle/>
          <a:p>
            <a:r>
              <a:rPr lang="en-GB" dirty="0"/>
              <a:t>Week 6b</a:t>
            </a:r>
          </a:p>
          <a:p>
            <a:r>
              <a:rPr lang="en-GB" dirty="0"/>
              <a:t>Function templates </a:t>
            </a:r>
          </a:p>
        </p:txBody>
      </p:sp>
    </p:spTree>
    <p:extLst>
      <p:ext uri="{BB962C8B-B14F-4D97-AF65-F5344CB8AC3E}">
        <p14:creationId xmlns:p14="http://schemas.microsoft.com/office/powerpoint/2010/main" val="332566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Function templates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template</a:t>
            </a:r>
            <a:r>
              <a:rPr lang="en-GB" altLang="en-US" sz="2000" b="1" dirty="0">
                <a:latin typeface="Courier New" panose="02070309020205020404" pitchFamily="49" charset="0"/>
              </a:rPr>
              <a:t>&lt;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typename</a:t>
            </a:r>
            <a:r>
              <a:rPr lang="en-GB" altLang="en-US" sz="2000" b="1" dirty="0">
                <a:latin typeface="Courier New" panose="02070309020205020404" pitchFamily="49" charset="0"/>
              </a:rPr>
              <a:t> T&gt;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T Average(T array[], 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2000" b="1" dirty="0"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T 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GB" altLang="en-US" sz="2000" b="1" dirty="0">
                <a:latin typeface="Courier New" panose="02070309020205020404" pitchFamily="49" charset="0"/>
              </a:rPr>
              <a:t>(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2000" b="1" dirty="0">
                <a:latin typeface="Courier New" panose="02070309020205020404" pitchFamily="49" charset="0"/>
              </a:rPr>
              <a:t> i=0;i&lt;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size;i</a:t>
            </a:r>
            <a:r>
              <a:rPr lang="en-GB" altLang="en-US" sz="20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	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 += array[i];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GB" altLang="en-US" sz="2000" b="1" dirty="0">
                <a:latin typeface="Courier New" panose="02070309020205020404" pitchFamily="49" charset="0"/>
              </a:rPr>
              <a:t> 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/size;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963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Function templates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template</a:t>
            </a:r>
            <a:r>
              <a:rPr lang="en-GB" altLang="en-US" sz="2000" b="1" dirty="0">
                <a:latin typeface="Courier New" panose="02070309020205020404" pitchFamily="49" charset="0"/>
              </a:rPr>
              <a:t>&lt;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typename</a:t>
            </a:r>
            <a:r>
              <a:rPr lang="en-GB" altLang="en-US" sz="2000" b="1" dirty="0">
                <a:latin typeface="Courier New" panose="02070309020205020404" pitchFamily="49" charset="0"/>
              </a:rPr>
              <a:t> </a:t>
            </a:r>
            <a:r>
              <a:rPr lang="en-GB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T</a:t>
            </a:r>
            <a:r>
              <a:rPr lang="en-GB" altLang="en-US" sz="20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T</a:t>
            </a:r>
            <a:r>
              <a:rPr lang="en-GB" altLang="en-US" sz="2000" b="1" dirty="0">
                <a:latin typeface="Courier New" panose="02070309020205020404" pitchFamily="49" charset="0"/>
              </a:rPr>
              <a:t> Average(</a:t>
            </a:r>
            <a:r>
              <a:rPr lang="en-GB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T</a:t>
            </a:r>
            <a:r>
              <a:rPr lang="en-GB" altLang="en-US" sz="2000" b="1" dirty="0">
                <a:latin typeface="Courier New" panose="02070309020205020404" pitchFamily="49" charset="0"/>
              </a:rPr>
              <a:t> array[], 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2000" b="1" dirty="0"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  <a:r>
              <a:rPr lang="en-GB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T</a:t>
            </a:r>
            <a:r>
              <a:rPr lang="en-GB" altLang="en-US" sz="2000" b="1" dirty="0">
                <a:latin typeface="Courier New" panose="02070309020205020404" pitchFamily="49" charset="0"/>
              </a:rPr>
              <a:t> 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GB" altLang="en-US" sz="2000" b="1" dirty="0">
                <a:latin typeface="Courier New" panose="02070309020205020404" pitchFamily="49" charset="0"/>
              </a:rPr>
              <a:t>(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2000" b="1" dirty="0">
                <a:latin typeface="Courier New" panose="02070309020205020404" pitchFamily="49" charset="0"/>
              </a:rPr>
              <a:t> i=0;i&lt;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size;i</a:t>
            </a:r>
            <a:r>
              <a:rPr lang="en-GB" altLang="en-US" sz="20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	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 += array[i];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GB" altLang="en-US" sz="2000" b="1" dirty="0">
                <a:latin typeface="Courier New" panose="02070309020205020404" pitchFamily="49" charset="0"/>
              </a:rPr>
              <a:t> 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/size;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Oval 1"/>
          <p:cNvSpPr/>
          <p:nvPr/>
        </p:nvSpPr>
        <p:spPr>
          <a:xfrm>
            <a:off x="3368844" y="1617044"/>
            <a:ext cx="462012" cy="404261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74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Function templates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template</a:t>
            </a:r>
            <a:r>
              <a:rPr lang="en-GB" altLang="en-US" sz="2000" b="1" dirty="0">
                <a:latin typeface="Courier New" panose="02070309020205020404" pitchFamily="49" charset="0"/>
              </a:rPr>
              <a:t>&lt;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typename</a:t>
            </a:r>
            <a:r>
              <a:rPr lang="en-GB" altLang="en-US" sz="2000" b="1" dirty="0">
                <a:latin typeface="Courier New" panose="02070309020205020404" pitchFamily="49" charset="0"/>
              </a:rPr>
              <a:t> </a:t>
            </a:r>
            <a:r>
              <a:rPr lang="en-GB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T</a:t>
            </a:r>
            <a:r>
              <a:rPr lang="en-GB" altLang="en-US" sz="20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T</a:t>
            </a:r>
            <a:r>
              <a:rPr lang="en-GB" altLang="en-US" sz="2000" b="1" dirty="0">
                <a:latin typeface="Courier New" panose="02070309020205020404" pitchFamily="49" charset="0"/>
              </a:rPr>
              <a:t> Average(</a:t>
            </a:r>
            <a:r>
              <a:rPr lang="en-GB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T</a:t>
            </a:r>
            <a:r>
              <a:rPr lang="en-GB" altLang="en-US" sz="2000" b="1" dirty="0">
                <a:latin typeface="Courier New" panose="02070309020205020404" pitchFamily="49" charset="0"/>
              </a:rPr>
              <a:t> array[], 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2000" b="1" dirty="0"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  <a:r>
              <a:rPr lang="en-GB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T</a:t>
            </a:r>
            <a:r>
              <a:rPr lang="en-GB" altLang="en-US" sz="2000" b="1" dirty="0">
                <a:latin typeface="Courier New" panose="02070309020205020404" pitchFamily="49" charset="0"/>
              </a:rPr>
              <a:t> 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GB" altLang="en-US" sz="2000" b="1" dirty="0">
                <a:latin typeface="Courier New" panose="02070309020205020404" pitchFamily="49" charset="0"/>
              </a:rPr>
              <a:t>(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2000" b="1" dirty="0">
                <a:latin typeface="Courier New" panose="02070309020205020404" pitchFamily="49" charset="0"/>
              </a:rPr>
              <a:t> i=0;i&lt;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size;i</a:t>
            </a:r>
            <a:r>
              <a:rPr lang="en-GB" altLang="en-US" sz="20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	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 += array[i];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GB" altLang="en-US" sz="2000" b="1" dirty="0">
                <a:latin typeface="Courier New" panose="02070309020205020404" pitchFamily="49" charset="0"/>
              </a:rPr>
              <a:t> 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/size;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Oval 1"/>
          <p:cNvSpPr/>
          <p:nvPr/>
        </p:nvSpPr>
        <p:spPr>
          <a:xfrm>
            <a:off x="3368844" y="1617044"/>
            <a:ext cx="462012" cy="404261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85539" y="2021305"/>
            <a:ext cx="462012" cy="404261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104727" y="2021304"/>
            <a:ext cx="462012" cy="404261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40069" y="2762450"/>
            <a:ext cx="462012" cy="404261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7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Function templates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b="1" dirty="0">
                <a:latin typeface="Courier New" panose="02070309020205020404" pitchFamily="49" charset="0"/>
              </a:rPr>
              <a:t> arr1[5];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b="1" dirty="0">
                <a:latin typeface="Courier New" panose="02070309020205020404" pitchFamily="49" charset="0"/>
              </a:rPr>
              <a:t> arr2[10];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float</a:t>
            </a:r>
            <a:r>
              <a:rPr lang="en-GB" altLang="en-US" b="1" dirty="0">
                <a:latin typeface="Courier New" panose="02070309020205020404" pitchFamily="49" charset="0"/>
              </a:rPr>
              <a:t> arr3[8];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 dirty="0" err="1">
                <a:latin typeface="Courier New" panose="02070309020205020404" pitchFamily="49" charset="0"/>
              </a:rPr>
              <a:t>cout</a:t>
            </a:r>
            <a:r>
              <a:rPr lang="en-GB" altLang="en-US" b="1" dirty="0">
                <a:latin typeface="Courier New" panose="02070309020205020404" pitchFamily="49" charset="0"/>
              </a:rPr>
              <a:t> &lt;&lt; Average(arr1,5);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 dirty="0" err="1">
                <a:latin typeface="Courier New" panose="02070309020205020404" pitchFamily="49" charset="0"/>
              </a:rPr>
              <a:t>cout</a:t>
            </a:r>
            <a:r>
              <a:rPr lang="en-GB" altLang="en-US" b="1" dirty="0">
                <a:latin typeface="Courier New" panose="02070309020205020404" pitchFamily="49" charset="0"/>
              </a:rPr>
              <a:t> &lt;&lt; Average(arr2,10);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 dirty="0" err="1">
                <a:latin typeface="Courier New" panose="02070309020205020404" pitchFamily="49" charset="0"/>
              </a:rPr>
              <a:t>cout</a:t>
            </a:r>
            <a:r>
              <a:rPr lang="en-GB" altLang="en-US" b="1" dirty="0">
                <a:latin typeface="Courier New" panose="02070309020205020404" pitchFamily="49" charset="0"/>
              </a:rPr>
              <a:t> &lt;&lt; Average(arr3,8);</a:t>
            </a:r>
          </a:p>
        </p:txBody>
      </p:sp>
    </p:spTree>
    <p:extLst>
      <p:ext uri="{BB962C8B-B14F-4D97-AF65-F5344CB8AC3E}">
        <p14:creationId xmlns:p14="http://schemas.microsoft.com/office/powerpoint/2010/main" val="244197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Function templates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OK, I could have done this using casts, but I may have got different behaviour for the integer one.</a:t>
            </a:r>
          </a:p>
          <a:p>
            <a:pPr eaLnBrk="1" hangingPunct="1"/>
            <a:r>
              <a:rPr lang="en-GB" altLang="en-US"/>
              <a:t>You get the idea.</a:t>
            </a:r>
          </a:p>
        </p:txBody>
      </p:sp>
    </p:spTree>
    <p:extLst>
      <p:ext uri="{BB962C8B-B14F-4D97-AF65-F5344CB8AC3E}">
        <p14:creationId xmlns:p14="http://schemas.microsoft.com/office/powerpoint/2010/main" val="352330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Templates are not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This does not come free.</a:t>
            </a:r>
          </a:p>
          <a:p>
            <a:pPr eaLnBrk="1" hangingPunct="1"/>
            <a:r>
              <a:rPr lang="en-GB" altLang="en-US"/>
              <a:t>The compiler actually creates different versions of the function, even though you have written only one.</a:t>
            </a:r>
          </a:p>
          <a:p>
            <a:pPr eaLnBrk="1" hangingPunct="1"/>
            <a:r>
              <a:rPr lang="en-GB" altLang="en-US"/>
              <a:t>How does it know which versions of the function are needed?</a:t>
            </a:r>
          </a:p>
          <a:p>
            <a:pPr eaLnBrk="1" hangingPunct="1"/>
            <a:r>
              <a:rPr lang="en-GB" altLang="en-US"/>
              <a:t>Using casts may have taken up less space.</a:t>
            </a:r>
          </a:p>
        </p:txBody>
      </p:sp>
    </p:spTree>
    <p:extLst>
      <p:ext uri="{BB962C8B-B14F-4D97-AF65-F5344CB8AC3E}">
        <p14:creationId xmlns:p14="http://schemas.microsoft.com/office/powerpoint/2010/main" val="17439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Flexibility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The really clever bit – it will work for the Vector2D class.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Because I overloaded the: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/>
              <a:t>Divide by integer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/>
              <a:t>Add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sz="2400" dirty="0"/>
              <a:t>				operators.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Since these are used in the function.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Groovy.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Average(</a:t>
            </a:r>
            <a:r>
              <a:rPr lang="en-GB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myVectorList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20);</a:t>
            </a:r>
          </a:p>
        </p:txBody>
      </p:sp>
    </p:spTree>
    <p:extLst>
      <p:ext uri="{BB962C8B-B14F-4D97-AF65-F5344CB8AC3E}">
        <p14:creationId xmlns:p14="http://schemas.microsoft.com/office/powerpoint/2010/main" val="288601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Flexibility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template</a:t>
            </a:r>
            <a:r>
              <a:rPr lang="en-GB" altLang="en-US" sz="2000" b="1" dirty="0">
                <a:latin typeface="Courier New" panose="02070309020205020404" pitchFamily="49" charset="0"/>
              </a:rPr>
              <a:t>&lt;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typename</a:t>
            </a:r>
            <a:r>
              <a:rPr lang="en-GB" altLang="en-US" sz="2000" b="1" dirty="0">
                <a:latin typeface="Courier New" panose="02070309020205020404" pitchFamily="49" charset="0"/>
              </a:rPr>
              <a:t> T&gt;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T Average(T array[], 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2000" b="1" dirty="0"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T 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GB" altLang="en-US" sz="2000" b="1" dirty="0">
                <a:latin typeface="Courier New" panose="02070309020205020404" pitchFamily="49" charset="0"/>
              </a:rPr>
              <a:t>(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2000" b="1" dirty="0">
                <a:latin typeface="Courier New" panose="02070309020205020404" pitchFamily="49" charset="0"/>
              </a:rPr>
              <a:t> i=0;i&lt;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size;i</a:t>
            </a:r>
            <a:r>
              <a:rPr lang="en-GB" altLang="en-US" sz="20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	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 += array[i];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GB" altLang="en-US" sz="2000" b="1" dirty="0">
                <a:latin typeface="Courier New" panose="02070309020205020404" pitchFamily="49" charset="0"/>
              </a:rPr>
              <a:t> 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/size;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6081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Limits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It won’t work for Rectangle2D (for example).</a:t>
            </a:r>
          </a:p>
          <a:p>
            <a:pPr lvl="1" eaLnBrk="1" hangingPunct="1"/>
            <a:r>
              <a:rPr lang="en-GB" altLang="en-US" dirty="0"/>
              <a:t>The required operators have not been overloaded.</a:t>
            </a:r>
          </a:p>
          <a:p>
            <a:pPr lvl="1" eaLnBrk="1" hangingPunct="1"/>
            <a:endParaRPr lang="en-GB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avgRect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Average(</a:t>
            </a:r>
            <a:r>
              <a:rPr lang="en-GB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myRectList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20);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dirty="0"/>
          </a:p>
          <a:p>
            <a:pPr eaLnBrk="1" hangingPunct="1"/>
            <a:r>
              <a:rPr lang="en-GB" altLang="en-US" dirty="0"/>
              <a:t>Compiler error.</a:t>
            </a:r>
          </a:p>
          <a:p>
            <a:pPr marL="0" indent="0" eaLnBrk="1" hangingPunct="1"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16997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Class templates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On this module, we are not likely to use function templates.</a:t>
            </a:r>
          </a:p>
          <a:p>
            <a:pPr marL="0" indent="0" eaLnBrk="1" hangingPunct="1">
              <a:buNone/>
            </a:pPr>
            <a:endParaRPr lang="en-GB" altLang="en-US" dirty="0"/>
          </a:p>
          <a:p>
            <a:pPr eaLnBrk="1" hangingPunct="1"/>
            <a:r>
              <a:rPr lang="en-GB" altLang="en-US" dirty="0"/>
              <a:t>Usually, we create a template for an entire class, not just a function.</a:t>
            </a:r>
          </a:p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For example, a class that stores an array of “things”.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2612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Templates in C++</a:t>
            </a:r>
          </a:p>
          <a:p>
            <a:pPr lvl="1"/>
            <a:r>
              <a:rPr lang="en-GB" dirty="0"/>
              <a:t>What they are for</a:t>
            </a:r>
          </a:p>
          <a:p>
            <a:pPr lvl="1"/>
            <a:r>
              <a:rPr lang="en-GB" dirty="0"/>
              <a:t>Function templates</a:t>
            </a:r>
          </a:p>
          <a:p>
            <a:pPr lvl="2"/>
            <a:r>
              <a:rPr lang="en-GB" dirty="0"/>
              <a:t>Reason</a:t>
            </a:r>
          </a:p>
          <a:p>
            <a:pPr lvl="2"/>
            <a:r>
              <a:rPr lang="en-GB" dirty="0"/>
              <a:t>Syntax</a:t>
            </a:r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65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Templates are an advanced feature of C++</a:t>
            </a:r>
          </a:p>
          <a:p>
            <a:pPr lvl="1"/>
            <a:r>
              <a:rPr lang="en-GB" dirty="0"/>
              <a:t>Very powerful.</a:t>
            </a:r>
          </a:p>
          <a:p>
            <a:pPr lvl="1"/>
            <a:r>
              <a:rPr lang="en-GB" dirty="0"/>
              <a:t>Separates the men from the boys.</a:t>
            </a:r>
          </a:p>
          <a:p>
            <a:endParaRPr lang="en-GB" dirty="0"/>
          </a:p>
          <a:p>
            <a:r>
              <a:rPr lang="en-GB" dirty="0"/>
              <a:t>Two aspects:</a:t>
            </a:r>
          </a:p>
          <a:p>
            <a:pPr lvl="1"/>
            <a:r>
              <a:rPr lang="en-GB" dirty="0"/>
              <a:t>Using a class that has a template. (Easy)</a:t>
            </a:r>
          </a:p>
          <a:p>
            <a:pPr lvl="1"/>
            <a:r>
              <a:rPr lang="en-GB" dirty="0"/>
              <a:t>Creating templates. (Varies from easy to highly complex.)</a:t>
            </a:r>
          </a:p>
        </p:txBody>
      </p:sp>
    </p:spTree>
    <p:extLst>
      <p:ext uri="{BB962C8B-B14F-4D97-AF65-F5344CB8AC3E}">
        <p14:creationId xmlns:p14="http://schemas.microsoft.com/office/powerpoint/2010/main" val="357839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6DB9-1C45-472C-BC36-D73E446A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6CB7-BE81-4655-9ADF-96F86DC5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am going to teach more than you need </a:t>
            </a:r>
            <a:r>
              <a:rPr lang="en-GB" u="sng" dirty="0"/>
              <a:t>right now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Because incomplete information will not help you in the future.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But if you are starting to panic during this lecture, don’t.</a:t>
            </a:r>
          </a:p>
          <a:p>
            <a:pPr lvl="1"/>
            <a:r>
              <a:rPr lang="en-GB" dirty="0"/>
              <a:t>You can get by for now with a vague and partial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66463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Standard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Consider this function: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2000" b="1" dirty="0">
                <a:latin typeface="Courier New" panose="02070309020205020404" pitchFamily="49" charset="0"/>
              </a:rPr>
              <a:t> Average(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2000" b="1" dirty="0">
                <a:latin typeface="Courier New" panose="02070309020205020404" pitchFamily="49" charset="0"/>
              </a:rPr>
              <a:t> array[], 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2000" b="1" dirty="0"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2000" b="1" dirty="0">
                <a:latin typeface="Courier New" panose="02070309020205020404" pitchFamily="49" charset="0"/>
              </a:rPr>
              <a:t> 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GB" altLang="en-US" sz="2000" b="1" dirty="0">
                <a:latin typeface="Courier New" panose="02070309020205020404" pitchFamily="49" charset="0"/>
              </a:rPr>
              <a:t>(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2000" b="1" dirty="0">
                <a:latin typeface="Courier New" panose="02070309020205020404" pitchFamily="49" charset="0"/>
              </a:rPr>
              <a:t> i=0;i&lt;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size;i</a:t>
            </a:r>
            <a:r>
              <a:rPr lang="en-GB" altLang="en-US" sz="20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	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 += array[i];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GB" altLang="en-US" sz="2000" b="1" dirty="0">
                <a:latin typeface="Courier New" panose="02070309020205020404" pitchFamily="49" charset="0"/>
              </a:rPr>
              <a:t> 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/size;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45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Standard functions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All very well.</a:t>
            </a:r>
          </a:p>
          <a:p>
            <a:pPr eaLnBrk="1" hangingPunct="1"/>
            <a:r>
              <a:rPr lang="en-GB" altLang="en-US"/>
              <a:t>What is you want to take an average of an array of doubles?</a:t>
            </a:r>
          </a:p>
          <a:p>
            <a:pPr lvl="1" eaLnBrk="1" hangingPunct="1"/>
            <a:r>
              <a:rPr lang="en-GB" altLang="en-US"/>
              <a:t>Or floats.</a:t>
            </a:r>
          </a:p>
          <a:p>
            <a:pPr lvl="1" eaLnBrk="1" hangingPunct="1"/>
            <a:r>
              <a:rPr lang="en-GB" altLang="en-US"/>
              <a:t>Or whatever.</a:t>
            </a:r>
          </a:p>
        </p:txBody>
      </p:sp>
    </p:spTree>
    <p:extLst>
      <p:ext uri="{BB962C8B-B14F-4D97-AF65-F5344CB8AC3E}">
        <p14:creationId xmlns:p14="http://schemas.microsoft.com/office/powerpoint/2010/main" val="103688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Overloaded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2000" dirty="0"/>
              <a:t>You write another function, of course.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2000" b="1" dirty="0">
                <a:latin typeface="Courier New" panose="02070309020205020404" pitchFamily="49" charset="0"/>
              </a:rPr>
              <a:t> Average(</a:t>
            </a: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2000" b="1" dirty="0">
                <a:latin typeface="Courier New" panose="02070309020205020404" pitchFamily="49" charset="0"/>
              </a:rPr>
              <a:t> array[], 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2000" b="1" dirty="0"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2000" b="1" dirty="0">
                <a:latin typeface="Courier New" panose="02070309020205020404" pitchFamily="49" charset="0"/>
              </a:rPr>
              <a:t> 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GB" altLang="en-US" sz="2000" b="1" dirty="0">
                <a:latin typeface="Courier New" panose="02070309020205020404" pitchFamily="49" charset="0"/>
              </a:rPr>
              <a:t>(</a:t>
            </a:r>
            <a:r>
              <a:rPr lang="en-GB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2000" b="1" dirty="0">
                <a:latin typeface="Courier New" panose="02070309020205020404" pitchFamily="49" charset="0"/>
              </a:rPr>
              <a:t> i=0;i&lt;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size;i</a:t>
            </a:r>
            <a:r>
              <a:rPr lang="en-GB" altLang="en-US" sz="20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	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 += array[i];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  <a:r>
              <a:rPr lang="en-GB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GB" altLang="en-US" sz="2000" b="1" dirty="0">
                <a:latin typeface="Courier New" panose="02070309020205020404" pitchFamily="49" charset="0"/>
              </a:rPr>
              <a:t> 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2000" b="1" dirty="0">
                <a:latin typeface="Courier New" panose="02070309020205020404" pitchFamily="49" charset="0"/>
              </a:rPr>
              <a:t>/size;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58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Overloaded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But really this is just the same function for a different type of array.</a:t>
            </a:r>
          </a:p>
          <a:p>
            <a:pPr eaLnBrk="1" hangingPunct="1"/>
            <a:r>
              <a:rPr lang="en-GB" altLang="en-US" dirty="0"/>
              <a:t>It would be nice to get the same function to do the job for all types of numbers.</a:t>
            </a:r>
          </a:p>
          <a:p>
            <a:pPr lvl="1"/>
            <a:r>
              <a:rPr lang="en-GB" altLang="en-US" dirty="0"/>
              <a:t>This is what templates are for.</a:t>
            </a:r>
            <a:endParaRPr lang="en-GB" altLang="en-US" b="1" dirty="0"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F214A-B6C7-4682-A8A8-9493A36FDB45}"/>
              </a:ext>
            </a:extLst>
          </p:cNvPr>
          <p:cNvSpPr txBox="1"/>
          <p:nvPr/>
        </p:nvSpPr>
        <p:spPr>
          <a:xfrm>
            <a:off x="5817382" y="3818121"/>
            <a:ext cx="535994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800" b="1" dirty="0">
                <a:latin typeface="Courier New" panose="02070309020205020404" pitchFamily="49" charset="0"/>
              </a:rPr>
              <a:t> Average(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800" b="1" dirty="0">
                <a:latin typeface="Courier New" panose="02070309020205020404" pitchFamily="49" charset="0"/>
              </a:rPr>
              <a:t> array[], 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800" b="1" dirty="0"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800" b="1" dirty="0">
                <a:latin typeface="Courier New" panose="02070309020205020404" pitchFamily="49" charset="0"/>
              </a:rPr>
              <a:t> 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1800" b="1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GB" altLang="en-US" sz="1800" b="1" dirty="0">
                <a:latin typeface="Courier New" panose="02070309020205020404" pitchFamily="49" charset="0"/>
              </a:rPr>
              <a:t>(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800" b="1" dirty="0">
                <a:latin typeface="Courier New" panose="02070309020205020404" pitchFamily="49" charset="0"/>
              </a:rPr>
              <a:t> 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i</a:t>
            </a:r>
            <a:r>
              <a:rPr lang="en-GB" altLang="en-US" sz="1800" b="1" dirty="0">
                <a:latin typeface="Courier New" panose="02070309020205020404" pitchFamily="49" charset="0"/>
              </a:rPr>
              <a:t>=0;i&lt;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size;i</a:t>
            </a:r>
            <a:r>
              <a:rPr lang="en-GB" altLang="en-US" sz="18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	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1800" b="1" dirty="0">
                <a:latin typeface="Courier New" panose="02070309020205020404" pitchFamily="49" charset="0"/>
              </a:rPr>
              <a:t> += array[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i</a:t>
            </a:r>
            <a:r>
              <a:rPr lang="en-GB" altLang="en-US" sz="1800" b="1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GB" altLang="en-US" sz="1800" b="1" dirty="0">
                <a:latin typeface="Courier New" panose="02070309020205020404" pitchFamily="49" charset="0"/>
              </a:rPr>
              <a:t> 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1800" b="1" dirty="0">
                <a:latin typeface="Courier New" panose="02070309020205020404" pitchFamily="49" charset="0"/>
              </a:rPr>
              <a:t>/size;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D2673-BF21-4E5F-BD86-34BDC2FE6FB3}"/>
              </a:ext>
            </a:extLst>
          </p:cNvPr>
          <p:cNvSpPr txBox="1"/>
          <p:nvPr/>
        </p:nvSpPr>
        <p:spPr>
          <a:xfrm>
            <a:off x="602814" y="3787928"/>
            <a:ext cx="511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800" b="1" dirty="0">
                <a:latin typeface="Courier New" panose="02070309020205020404" pitchFamily="49" charset="0"/>
              </a:rPr>
              <a:t> Average(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800" b="1" dirty="0">
                <a:latin typeface="Courier New" panose="02070309020205020404" pitchFamily="49" charset="0"/>
              </a:rPr>
              <a:t> array[], 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800" b="1" dirty="0"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800" b="1" dirty="0">
                <a:latin typeface="Courier New" panose="02070309020205020404" pitchFamily="49" charset="0"/>
              </a:rPr>
              <a:t> 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1800" b="1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GB" altLang="en-US" sz="1800" b="1" dirty="0">
                <a:latin typeface="Courier New" panose="02070309020205020404" pitchFamily="49" charset="0"/>
              </a:rPr>
              <a:t>(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800" b="1" dirty="0">
                <a:latin typeface="Courier New" panose="02070309020205020404" pitchFamily="49" charset="0"/>
              </a:rPr>
              <a:t> 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i</a:t>
            </a:r>
            <a:r>
              <a:rPr lang="en-GB" altLang="en-US" sz="1800" b="1" dirty="0">
                <a:latin typeface="Courier New" panose="02070309020205020404" pitchFamily="49" charset="0"/>
              </a:rPr>
              <a:t>=0;i&lt;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size;i</a:t>
            </a:r>
            <a:r>
              <a:rPr lang="en-GB" altLang="en-US" sz="18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	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1800" b="1" dirty="0">
                <a:latin typeface="Courier New" panose="02070309020205020404" pitchFamily="49" charset="0"/>
              </a:rPr>
              <a:t> += array[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i</a:t>
            </a:r>
            <a:r>
              <a:rPr lang="en-GB" altLang="en-US" sz="1800" b="1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GB" altLang="en-US" sz="1800" b="1" dirty="0">
                <a:latin typeface="Courier New" panose="02070309020205020404" pitchFamily="49" charset="0"/>
              </a:rPr>
              <a:t> 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1800" b="1" dirty="0">
                <a:latin typeface="Courier New" panose="02070309020205020404" pitchFamily="49" charset="0"/>
              </a:rPr>
              <a:t>/size;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79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Overloaded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In this example, the only real difference is the data types:</a:t>
            </a:r>
            <a:endParaRPr lang="en-GB" altLang="en-US" b="1" dirty="0"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F214A-B6C7-4682-A8A8-9493A36FDB45}"/>
              </a:ext>
            </a:extLst>
          </p:cNvPr>
          <p:cNvSpPr txBox="1"/>
          <p:nvPr/>
        </p:nvSpPr>
        <p:spPr>
          <a:xfrm>
            <a:off x="5817382" y="3818121"/>
            <a:ext cx="535994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800" b="1" dirty="0">
                <a:latin typeface="Courier New" panose="02070309020205020404" pitchFamily="49" charset="0"/>
              </a:rPr>
              <a:t> Average(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800" b="1" dirty="0">
                <a:latin typeface="Courier New" panose="02070309020205020404" pitchFamily="49" charset="0"/>
              </a:rPr>
              <a:t> array[], 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800" b="1" dirty="0"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800" b="1" dirty="0">
                <a:latin typeface="Courier New" panose="02070309020205020404" pitchFamily="49" charset="0"/>
              </a:rPr>
              <a:t> 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1800" b="1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GB" altLang="en-US" sz="1800" b="1" dirty="0">
                <a:latin typeface="Courier New" panose="02070309020205020404" pitchFamily="49" charset="0"/>
              </a:rPr>
              <a:t>(int 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i</a:t>
            </a:r>
            <a:r>
              <a:rPr lang="en-GB" altLang="en-US" sz="1800" b="1" dirty="0">
                <a:latin typeface="Courier New" panose="02070309020205020404" pitchFamily="49" charset="0"/>
              </a:rPr>
              <a:t>=0;i&lt;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size;i</a:t>
            </a:r>
            <a:r>
              <a:rPr lang="en-GB" altLang="en-US" sz="18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	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1800" b="1" dirty="0">
                <a:latin typeface="Courier New" panose="02070309020205020404" pitchFamily="49" charset="0"/>
              </a:rPr>
              <a:t> += array[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i</a:t>
            </a:r>
            <a:r>
              <a:rPr lang="en-GB" altLang="en-US" sz="1800" b="1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GB" altLang="en-US" sz="1800" b="1" dirty="0">
                <a:latin typeface="Courier New" panose="02070309020205020404" pitchFamily="49" charset="0"/>
              </a:rPr>
              <a:t> 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1800" b="1" dirty="0">
                <a:latin typeface="Courier New" panose="02070309020205020404" pitchFamily="49" charset="0"/>
              </a:rPr>
              <a:t>/size;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D2673-BF21-4E5F-BD86-34BDC2FE6FB3}"/>
              </a:ext>
            </a:extLst>
          </p:cNvPr>
          <p:cNvSpPr txBox="1"/>
          <p:nvPr/>
        </p:nvSpPr>
        <p:spPr>
          <a:xfrm>
            <a:off x="602814" y="3787928"/>
            <a:ext cx="511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800" b="1" dirty="0">
                <a:latin typeface="Courier New" panose="02070309020205020404" pitchFamily="49" charset="0"/>
              </a:rPr>
              <a:t> Average(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800" b="1" dirty="0">
                <a:latin typeface="Courier New" panose="02070309020205020404" pitchFamily="49" charset="0"/>
              </a:rPr>
              <a:t> array[], 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800" b="1" dirty="0"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800" b="1" dirty="0">
                <a:latin typeface="Courier New" panose="02070309020205020404" pitchFamily="49" charset="0"/>
              </a:rPr>
              <a:t> 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1800" b="1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GB" altLang="en-US" sz="1800" b="1" dirty="0">
                <a:latin typeface="Courier New" panose="02070309020205020404" pitchFamily="49" charset="0"/>
              </a:rPr>
              <a:t>(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800" b="1" dirty="0">
                <a:latin typeface="Courier New" panose="02070309020205020404" pitchFamily="49" charset="0"/>
              </a:rPr>
              <a:t> 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i</a:t>
            </a:r>
            <a:r>
              <a:rPr lang="en-GB" altLang="en-US" sz="1800" b="1" dirty="0">
                <a:latin typeface="Courier New" panose="02070309020205020404" pitchFamily="49" charset="0"/>
              </a:rPr>
              <a:t>=0;i&lt;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size;i</a:t>
            </a:r>
            <a:r>
              <a:rPr lang="en-GB" altLang="en-US" sz="18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	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1800" b="1" dirty="0">
                <a:latin typeface="Courier New" panose="02070309020205020404" pitchFamily="49" charset="0"/>
              </a:rPr>
              <a:t> += array[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i</a:t>
            </a:r>
            <a:r>
              <a:rPr lang="en-GB" altLang="en-US" sz="1800" b="1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	</a:t>
            </a:r>
            <a:r>
              <a:rPr lang="en-GB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GB" altLang="en-US" sz="1800" b="1" dirty="0">
                <a:latin typeface="Courier New" panose="02070309020205020404" pitchFamily="49" charset="0"/>
              </a:rPr>
              <a:t> 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accum</a:t>
            </a:r>
            <a:r>
              <a:rPr lang="en-GB" altLang="en-US" sz="1800" b="1" dirty="0">
                <a:latin typeface="Courier New" panose="02070309020205020404" pitchFamily="49" charset="0"/>
              </a:rPr>
              <a:t>/size;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903A73-6FB9-4591-9755-2E04E9B89572}"/>
              </a:ext>
            </a:extLst>
          </p:cNvPr>
          <p:cNvSpPr/>
          <p:nvPr/>
        </p:nvSpPr>
        <p:spPr>
          <a:xfrm>
            <a:off x="602814" y="3696510"/>
            <a:ext cx="690664" cy="4766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C20126-8ECE-4563-AC72-5368F6DA7CA0}"/>
              </a:ext>
            </a:extLst>
          </p:cNvPr>
          <p:cNvSpPr/>
          <p:nvPr/>
        </p:nvSpPr>
        <p:spPr>
          <a:xfrm>
            <a:off x="5781473" y="3696510"/>
            <a:ext cx="1105709" cy="4766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CF5863-F8FC-4172-BDF5-D699803F12D7}"/>
              </a:ext>
            </a:extLst>
          </p:cNvPr>
          <p:cNvSpPr/>
          <p:nvPr/>
        </p:nvSpPr>
        <p:spPr>
          <a:xfrm>
            <a:off x="2168668" y="3696510"/>
            <a:ext cx="690664" cy="4766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6E74C-3892-44C6-945D-5C9E35AD03A2}"/>
              </a:ext>
            </a:extLst>
          </p:cNvPr>
          <p:cNvSpPr/>
          <p:nvPr/>
        </p:nvSpPr>
        <p:spPr>
          <a:xfrm>
            <a:off x="7821039" y="3736047"/>
            <a:ext cx="1105709" cy="4766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EE8093-EE70-4B93-B17A-730619D2061A}"/>
              </a:ext>
            </a:extLst>
          </p:cNvPr>
          <p:cNvSpPr/>
          <p:nvPr/>
        </p:nvSpPr>
        <p:spPr>
          <a:xfrm>
            <a:off x="6243237" y="4377688"/>
            <a:ext cx="1105709" cy="4766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DD13F8-2CCE-4AE5-B8E0-207118744BA7}"/>
              </a:ext>
            </a:extLst>
          </p:cNvPr>
          <p:cNvSpPr/>
          <p:nvPr/>
        </p:nvSpPr>
        <p:spPr>
          <a:xfrm>
            <a:off x="996905" y="4168312"/>
            <a:ext cx="690664" cy="4766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70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1572</TotalTime>
  <Words>970</Words>
  <Application>Microsoft Office PowerPoint</Application>
  <PresentationFormat>Widescreen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Trebuchet MS</vt:lpstr>
      <vt:lpstr>Calibri</vt:lpstr>
      <vt:lpstr>Arial</vt:lpstr>
      <vt:lpstr>Wingdings 3</vt:lpstr>
      <vt:lpstr>Wingdings</vt:lpstr>
      <vt:lpstr>Courier New</vt:lpstr>
      <vt:lpstr>Facet</vt:lpstr>
      <vt:lpstr>KF6017 Software Architecture for Games</vt:lpstr>
      <vt:lpstr>Introduction</vt:lpstr>
      <vt:lpstr>Templates</vt:lpstr>
      <vt:lpstr>Templates</vt:lpstr>
      <vt:lpstr>Standard functions</vt:lpstr>
      <vt:lpstr>Standard functions</vt:lpstr>
      <vt:lpstr>Overloaded functions</vt:lpstr>
      <vt:lpstr>Overloaded functions</vt:lpstr>
      <vt:lpstr>Overloaded functions</vt:lpstr>
      <vt:lpstr>Function templates</vt:lpstr>
      <vt:lpstr>Function templates</vt:lpstr>
      <vt:lpstr>Function templates</vt:lpstr>
      <vt:lpstr>Function templates</vt:lpstr>
      <vt:lpstr>Function templates</vt:lpstr>
      <vt:lpstr>Templates are not functions</vt:lpstr>
      <vt:lpstr>Flexibility</vt:lpstr>
      <vt:lpstr>Flexibility</vt:lpstr>
      <vt:lpstr>Limits</vt:lpstr>
      <vt:lpstr>Class templates</vt:lpstr>
    </vt:vector>
  </TitlesOfParts>
  <Company>Northumbria University at Newcastle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KF6017 Software Architecture for Games</dc:title>
  <dc:creator>Chris Rook</dc:creator>
  <cp:lastModifiedBy>Chris Rook</cp:lastModifiedBy>
  <cp:revision>84</cp:revision>
  <dcterms:created xsi:type="dcterms:W3CDTF">2018-07-27T14:36:09Z</dcterms:created>
  <dcterms:modified xsi:type="dcterms:W3CDTF">2021-02-26T11:00:54Z</dcterms:modified>
</cp:coreProperties>
</file>