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Fjalla One"/>
      <p:regular r:id="rId22"/>
    </p:embeddedFont>
    <p:embeddedFont>
      <p:font typeface="Barlow Semi Condensed Medium"/>
      <p:regular r:id="rId23"/>
      <p:bold r:id="rId24"/>
      <p:italic r:id="rId25"/>
      <p:boldItalic r:id="rId26"/>
    </p:embeddedFont>
    <p:embeddedFont>
      <p:font typeface="Barlow Semi Condensed"/>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0AFF4A-906C-4ED5-BEF7-C8357F6C3CE2}">
  <a:tblStyle styleId="{C60AFF4A-906C-4ED5-BEF7-C8357F6C3C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FjallaOne-regular.fntdata"/><Relationship Id="rId21" Type="http://schemas.openxmlformats.org/officeDocument/2006/relationships/slide" Target="slides/slide16.xml"/><Relationship Id="rId24" Type="http://schemas.openxmlformats.org/officeDocument/2006/relationships/font" Target="fonts/BarlowSemiCondensedMedium-bold.fntdata"/><Relationship Id="rId23" Type="http://schemas.openxmlformats.org/officeDocument/2006/relationships/font" Target="fonts/BarlowSemiCondensedMediu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SemiCondensedMedium-boldItalic.fntdata"/><Relationship Id="rId25" Type="http://schemas.openxmlformats.org/officeDocument/2006/relationships/font" Target="fonts/BarlowSemiCondensedMedium-italic.fntdata"/><Relationship Id="rId28" Type="http://schemas.openxmlformats.org/officeDocument/2006/relationships/font" Target="fonts/BarlowSemiCondensed-bold.fntdata"/><Relationship Id="rId27" Type="http://schemas.openxmlformats.org/officeDocument/2006/relationships/font" Target="fonts/BarlowSemiCondense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SemiCondense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BarlowSemiCondense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2" name="Shape 2012"/>
        <p:cNvGrpSpPr/>
        <p:nvPr/>
      </p:nvGrpSpPr>
      <p:grpSpPr>
        <a:xfrm>
          <a:off x="0" y="0"/>
          <a:ext cx="0" cy="0"/>
          <a:chOff x="0" y="0"/>
          <a:chExt cx="0" cy="0"/>
        </a:xfrm>
      </p:grpSpPr>
      <p:sp>
        <p:nvSpPr>
          <p:cNvPr id="2013" name="Google Shape;2013;g8728718f4e_1_1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4" name="Google Shape;2014;g8728718f4e_1_1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These correlation patterns typically evolve during major market events, with crisis periods often characterized by temporary strengthening of correlations, a phenomenon known as "correlation convergence during market stress."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8" name="Shape 2018"/>
        <p:cNvGrpSpPr/>
        <p:nvPr/>
      </p:nvGrpSpPr>
      <p:grpSpPr>
        <a:xfrm>
          <a:off x="0" y="0"/>
          <a:ext cx="0" cy="0"/>
          <a:chOff x="0" y="0"/>
          <a:chExt cx="0" cy="0"/>
        </a:xfrm>
      </p:grpSpPr>
      <p:sp>
        <p:nvSpPr>
          <p:cNvPr id="2019" name="Google Shape;2019;g35152aed59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0" name="Google Shape;2020;g35152aed59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dynamic correlation analysis supports our "correlation convergence" hypothesis, though with more nuanced patterns than initially described.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GB-DE pair consistently shows the highest correlation (frequently reaching 0.8-0.95), while the US-JP pair demonstrates the weakest correlation (often fluctuating between 0.0-0.4).</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3" name="Shape 2023"/>
        <p:cNvGrpSpPr/>
        <p:nvPr/>
      </p:nvGrpSpPr>
      <p:grpSpPr>
        <a:xfrm>
          <a:off x="0" y="0"/>
          <a:ext cx="0" cy="0"/>
          <a:chOff x="0" y="0"/>
          <a:chExt cx="0" cy="0"/>
        </a:xfrm>
      </p:grpSpPr>
      <p:sp>
        <p:nvSpPr>
          <p:cNvPr id="2024" name="Google Shape;2024;g35152aed59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5" name="Google Shape;2025;g35152aed59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US sector volatility analysis from 2000 to present reveals that financial stocks consistently demonstrate the highest volatility sensitivity during economic crises, often exceeding other sectors by 30-50%.</a:t>
            </a:r>
            <a:endParaRPr/>
          </a:p>
          <a:p>
            <a:pPr indent="0" lvl="0" marL="0" rtl="0" algn="l">
              <a:spcBef>
                <a:spcPts val="0"/>
              </a:spcBef>
              <a:spcAft>
                <a:spcPts val="0"/>
              </a:spcAft>
              <a:buNone/>
            </a:pPr>
            <a:r>
              <a:rPr lang="en"/>
              <a:t>Technology stocks follow as the second most volatile sector, particularly evident during the 2000 dot-com crash and the 2020 COVID-19 pandemic.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Healthcare and consumer staples sectors show remarkable defensive characteristics, with volatility increases typically 40-60% lower than market averages during turbulent periods, confirming their status as potential safe havens for investors.</a:t>
            </a:r>
            <a:endParaRPr/>
          </a:p>
          <a:p>
            <a:pPr indent="0" lvl="0" marL="0" rtl="0" algn="l">
              <a:spcBef>
                <a:spcPts val="0"/>
              </a:spcBef>
              <a:spcAft>
                <a:spcPts val="0"/>
              </a:spcAft>
              <a:buNone/>
            </a:pPr>
            <a:r>
              <a:rPr lang="en"/>
              <a:t>Energy stocks display the most extreme volatility outliers, reaching nearly 150% during specific crisis events, making them particularly vulnerable to sudden market shocks.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three most significant volatility spikes occurred during the 2008-2009 Global Financial Crisis, the 2020 COVID-19 pandemic, and the aftermath of the dot-com crash around 2002-2003.</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better visualize these sector-specific responses, we developed a "heat map" of sector volatility during key crisis periods: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9" name="Shape 2029"/>
        <p:cNvGrpSpPr/>
        <p:nvPr/>
      </p:nvGrpSpPr>
      <p:grpSpPr>
        <a:xfrm>
          <a:off x="0" y="0"/>
          <a:ext cx="0" cy="0"/>
          <a:chOff x="0" y="0"/>
          <a:chExt cx="0" cy="0"/>
        </a:xfrm>
      </p:grpSpPr>
      <p:sp>
        <p:nvSpPr>
          <p:cNvPr id="2030" name="Google Shape;2030;g35095d670f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1" name="Google Shape;2031;g35095d670f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During the COVID-19 pandemic, the energy sector experienced the highest volatility at 61.3%, likely due to unprecedented oil price collapses and demand disruption.</a:t>
            </a:r>
            <a:endParaRPr/>
          </a:p>
          <a:p>
            <a:pPr indent="0" lvl="0" marL="0" rtl="0" algn="l">
              <a:spcBef>
                <a:spcPts val="0"/>
              </a:spcBef>
              <a:spcAft>
                <a:spcPts val="0"/>
              </a:spcAft>
              <a:buClr>
                <a:schemeClr val="dk1"/>
              </a:buClr>
              <a:buSzPts val="1100"/>
              <a:buFont typeface="Arial"/>
              <a:buNone/>
            </a:pPr>
            <a:r>
              <a:rPr lang="en"/>
              <a:t>The Financial Crisis of 2008 produced the most extreme sector-specific reaction, with financial stocks reaching a staggering 99% annualized volatility while healthcare remained relatively protected at just 35.8%.</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5" name="Shape 2035"/>
        <p:cNvGrpSpPr/>
        <p:nvPr/>
      </p:nvGrpSpPr>
      <p:grpSpPr>
        <a:xfrm>
          <a:off x="0" y="0"/>
          <a:ext cx="0" cy="0"/>
          <a:chOff x="0" y="0"/>
          <a:chExt cx="0" cy="0"/>
        </a:xfrm>
      </p:grpSpPr>
      <p:sp>
        <p:nvSpPr>
          <p:cNvPr id="2036" name="Google Shape;2036;g35095d670f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7" name="Google Shape;2037;g35095d670f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crisis volatility ratio analysis provides valuable insights into sector behavior during market disruptions compared to normal periods.</a:t>
            </a:r>
            <a:endParaRPr/>
          </a:p>
          <a:p>
            <a:pPr indent="0" lvl="0" marL="0" rtl="0" algn="l">
              <a:spcBef>
                <a:spcPts val="0"/>
              </a:spcBef>
              <a:spcAft>
                <a:spcPts val="0"/>
              </a:spcAft>
              <a:buClr>
                <a:schemeClr val="dk1"/>
              </a:buClr>
              <a:buSzPts val="1100"/>
              <a:buFont typeface="Arial"/>
              <a:buNone/>
            </a:pPr>
            <a:r>
              <a:rPr lang="en"/>
              <a:t>Healthcare emerges as the most stable sector with a crisis volatility ratio of just 1.6, meaning its volatility increases only 60% during crises compared to normal conditions while financial stocks exhibit the highest volatility sensitivity with an average ratio of 3.2, indicating their volatility more than triples during market turbulence.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1" name="Shape 2041"/>
        <p:cNvGrpSpPr/>
        <p:nvPr/>
      </p:nvGrpSpPr>
      <p:grpSpPr>
        <a:xfrm>
          <a:off x="0" y="0"/>
          <a:ext cx="0" cy="0"/>
          <a:chOff x="0" y="0"/>
          <a:chExt cx="0" cy="0"/>
        </a:xfrm>
      </p:grpSpPr>
      <p:sp>
        <p:nvSpPr>
          <p:cNvPr id="2042" name="Google Shape;2042;g8714a43093_1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3" name="Google Shape;2043;g8714a43093_1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Our comprehensive analysis of stock market volatility patterns from 2000 to 2025 yields several important insights for investors, risk managers, and policymakers: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1.  **Increased Market Integration**: The speed at which volatility transmits across global markets has accelerated significantly over the past two decades, reducing the effectiveness of geographic diversification during crisis periods.</a:t>
            </a:r>
            <a:endParaRPr/>
          </a:p>
          <a:p>
            <a:pPr indent="0" lvl="0" marL="0" rtl="0" algn="l">
              <a:spcBef>
                <a:spcPts val="0"/>
              </a:spcBef>
              <a:spcAft>
                <a:spcPts val="0"/>
              </a:spcAft>
              <a:buClr>
                <a:schemeClr val="dk1"/>
              </a:buClr>
              <a:buSzPts val="1100"/>
              <a:buFont typeface="Arial"/>
              <a:buNone/>
            </a:pPr>
            <a:r>
              <a:rPr lang="en"/>
              <a:t>    This integration is particularly evident in the synchronized volatility spikes observed during the 2008 Financial Crisis and 2020 COVID-19 pandemic.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  **Event-Specific Volatility Signatures**: Different types of crises produce characteristic volatility patterns that can be identified and potentially anticipated.</a:t>
            </a:r>
            <a:endParaRPr/>
          </a:p>
          <a:p>
            <a:pPr indent="0" lvl="0" marL="0" rtl="0" algn="l">
              <a:spcBef>
                <a:spcPts val="0"/>
              </a:spcBef>
              <a:spcAft>
                <a:spcPts val="0"/>
              </a:spcAft>
              <a:buClr>
                <a:schemeClr val="dk1"/>
              </a:buClr>
              <a:buSzPts val="1100"/>
              <a:buFont typeface="Arial"/>
              <a:buNone/>
            </a:pPr>
            <a:r>
              <a:rPr lang="en"/>
              <a:t>    Financial crises generate more prolonged volatility periods (lasting 3-6 months), while geopolitical events cause sharper but shorter disruptions (normalizing within 1-2 months).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3.  **Sector Defensive Properties**: Healthcare consistently demonstrates remarkable stability across all crisis types, with a crisis-to-normal volatility ratio of just 1.6, making it an essential component of defensive portfolio strategies.</a:t>
            </a:r>
            <a:endParaRPr/>
          </a:p>
          <a:p>
            <a:pPr indent="0" lvl="0" marL="0" rtl="0" algn="l">
              <a:spcBef>
                <a:spcPts val="0"/>
              </a:spcBef>
              <a:spcAft>
                <a:spcPts val="0"/>
              </a:spcAft>
              <a:buClr>
                <a:schemeClr val="dk1"/>
              </a:buClr>
              <a:buSzPts val="1100"/>
              <a:buFont typeface="Arial"/>
              <a:buNone/>
            </a:pPr>
            <a:r>
              <a:rPr lang="en"/>
              <a:t>    In contrast, financial stocks exhibit extreme sensitivity with volatility more than tripling during disruptions.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4.  **Regional Divergence**: Despite increased global integration, our analysis reveals growing divergence in certain markets.</a:t>
            </a:r>
            <a:endParaRPr/>
          </a:p>
          <a:p>
            <a:pPr indent="0" lvl="0" marL="0" rtl="0" algn="l">
              <a:spcBef>
                <a:spcPts val="0"/>
              </a:spcBef>
              <a:spcAft>
                <a:spcPts val="0"/>
              </a:spcAft>
              <a:buClr>
                <a:schemeClr val="dk1"/>
              </a:buClr>
              <a:buSzPts val="1100"/>
              <a:buFont typeface="Arial"/>
              <a:buNone/>
            </a:pPr>
            <a:r>
              <a:rPr lang="en"/>
              <a:t>    Most notably, Chinese markets have shown increasingly independent volatility patterns since 2020, potentially offering diversification benefits when other markets become correlated.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5.  **Early Warning Indicators**: Sector-specific volatility shifts, particularly in financial and energy sectors, demonstrate potential as early warning signals for broader market disruptions, typically preceding major market-wide volatility by 2-3 weeks.</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9" name="Shape 2069"/>
        <p:cNvGrpSpPr/>
        <p:nvPr/>
      </p:nvGrpSpPr>
      <p:grpSpPr>
        <a:xfrm>
          <a:off x="0" y="0"/>
          <a:ext cx="0" cy="0"/>
          <a:chOff x="0" y="0"/>
          <a:chExt cx="0" cy="0"/>
        </a:xfrm>
      </p:grpSpPr>
      <p:sp>
        <p:nvSpPr>
          <p:cNvPr id="2070" name="Google Shape;2070;g8714a43093_5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1" name="Google Shape;2071;g8714a43093_5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g350c60dbd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5" name="Google Shape;1885;g350c60dbd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8714a43093_3_1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8714a43093_3_1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stock market </a:t>
            </a:r>
            <a:r>
              <a:rPr lang="en"/>
              <a:t>volatility</a:t>
            </a:r>
            <a:r>
              <a:rPr lang="en"/>
              <a:t> serve as an important indicator of market </a:t>
            </a:r>
            <a:r>
              <a:rPr lang="en"/>
              <a:t>performance</a:t>
            </a:r>
            <a:r>
              <a:rPr lang="en"/>
              <a:t>, take this line plot for example, we can see around the 2008 financial crisis and the 2020 pandemic era the volatility and the S&amp;P 500 index exhibit a dramatic inverse </a:t>
            </a:r>
            <a:r>
              <a:rPr lang="en"/>
              <a:t>relationship pattern. Let’s take a step further and look at the volatility pattern across different major markets and sectors.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g86fa6133bc_4_2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2" name="Google Shape;1902;g86fa6133bc_4_2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be using data sourcing from the IMF and yahoo finance to examine the …. The data include stock market index from 2000 to 2025 in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9" name="Shape 1939"/>
        <p:cNvGrpSpPr/>
        <p:nvPr/>
      </p:nvGrpSpPr>
      <p:grpSpPr>
        <a:xfrm>
          <a:off x="0" y="0"/>
          <a:ext cx="0" cy="0"/>
          <a:chOff x="0" y="0"/>
          <a:chExt cx="0" cy="0"/>
        </a:xfrm>
      </p:grpSpPr>
      <p:sp>
        <p:nvSpPr>
          <p:cNvPr id="1940" name="Google Shape;1940;g86fa6133bc_4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1" name="Google Shape;1941;g86fa6133bc_4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Firstly we can observe the return divergence among regions </a:t>
            </a:r>
            <a:r>
              <a:rPr lang="en">
                <a:solidFill>
                  <a:schemeClr val="dk1"/>
                </a:solidFill>
              </a:rPr>
              <a:t>over more than two decades</a:t>
            </a:r>
            <a:r>
              <a:rPr lang="en"/>
              <a:t>, highlighting their relative performance when normalized to the same starting point. Notice the range of y-axis varies among different indexes, signifying different level of volatility. </a:t>
            </a:r>
            <a:br>
              <a:rPr lang="en"/>
            </a:br>
            <a:br>
              <a:rPr lang="en"/>
            </a:br>
            <a:r>
              <a:rPr lang="en"/>
              <a:t>The next plot more </a:t>
            </a:r>
            <a:r>
              <a:rPr lang="en"/>
              <a:t>explicitly reveals striking divergences in long-term returns across return, </a:t>
            </a:r>
            <a:r>
              <a:rPr lang="en"/>
              <a:t>with the S&amp;P 500 and DAX showing exceptional growth of approximately 400% and 300% respectively, while the Hang Seng has demonstrated considerably more volatility with more modest overall gains.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7" name="Shape 1947"/>
        <p:cNvGrpSpPr/>
        <p:nvPr/>
      </p:nvGrpSpPr>
      <p:grpSpPr>
        <a:xfrm>
          <a:off x="0" y="0"/>
          <a:ext cx="0" cy="0"/>
          <a:chOff x="0" y="0"/>
          <a:chExt cx="0" cy="0"/>
        </a:xfrm>
      </p:grpSpPr>
      <p:sp>
        <p:nvSpPr>
          <p:cNvPr id="1948" name="Google Shape;1948;g35095d670f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9" name="Google Shape;1949;g35095d670f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visualization reveals significant differences in volatility profiles across global markets.</a:t>
            </a:r>
            <a:br>
              <a:rPr lang="en"/>
            </a:br>
            <a:r>
              <a:rPr lang="en"/>
              <a:t>The US and GB (UK) markets show the highest proportion of time in "Very Low" volatility regimes, suggesting these markets tend to be more stable overall, while Japan (JP) and China (CN) demonstrate notably different patterns, with substantially more time spent in "Normal" and "High" volatility states.</a:t>
            </a:r>
            <a:endParaRPr/>
          </a:p>
          <a:p>
            <a:pPr indent="0" lvl="0" marL="0" rtl="0" algn="l">
              <a:spcBef>
                <a:spcPts val="0"/>
              </a:spcBef>
              <a:spcAft>
                <a:spcPts val="0"/>
              </a:spcAft>
              <a:buClr>
                <a:schemeClr val="dk1"/>
              </a:buClr>
              <a:buSzPts val="1100"/>
              <a:buFont typeface="Arial"/>
              <a:buNone/>
            </a:pPr>
            <a:r>
              <a:rPr lang="en"/>
              <a:t>While all markets experience "Crisis" volatility regimes (indicated by the red sections), the European markets (DE, FR) and Asian markets (CN, JP) appear to spend somewhat more time in crisis conditions than the US market.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4" name="Shape 1954"/>
        <p:cNvGrpSpPr/>
        <p:nvPr/>
      </p:nvGrpSpPr>
      <p:grpSpPr>
        <a:xfrm>
          <a:off x="0" y="0"/>
          <a:ext cx="0" cy="0"/>
          <a:chOff x="0" y="0"/>
          <a:chExt cx="0" cy="0"/>
        </a:xfrm>
      </p:grpSpPr>
      <p:sp>
        <p:nvSpPr>
          <p:cNvPr id="1955" name="Google Shape;1955;g8714a43093_3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6" name="Google Shape;1956;g8714a43093_3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a:t>
            </a:r>
            <a:r>
              <a:rPr lang="en"/>
              <a:t>Incorporate</a:t>
            </a:r>
            <a:r>
              <a:rPr lang="en"/>
              <a:t> the index performance and market </a:t>
            </a:r>
            <a:r>
              <a:rPr lang="en"/>
              <a:t>volatility </a:t>
            </a:r>
            <a:r>
              <a:rPr lang="en"/>
              <a:t>with historical events.</a:t>
            </a:r>
            <a:br>
              <a:rPr lang="en"/>
            </a:br>
            <a:endParaRPr/>
          </a:p>
          <a:p>
            <a:pPr indent="0" lvl="0" marL="0" rtl="0" algn="l">
              <a:spcBef>
                <a:spcPts val="0"/>
              </a:spcBef>
              <a:spcAft>
                <a:spcPts val="0"/>
              </a:spcAft>
              <a:buNone/>
            </a:pPr>
            <a:r>
              <a:rPr lang="en"/>
              <a:t>The top chart traces the S&amp;P 500's normalized price journey from 2000 to 2023, clearly marking pivotal moments like the 9/11 attacks, the 2008 financial crisis, and the COVID-19 pandemic, while revealing the market's remarkable resilience and long-term growth despite periodic setbacks.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The bottom visualization provides a more nuanced perspective by displaying volatility patterns across six major global indices during the same timeframe, demonstrating how market turbulence spikes dramatically during crisis events regardless of geography, though with varying magnitudes.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Together, these charts illuminate the critical relationship between external shocks and market behavior, showing how different event categories trigger distinctive volatility signatures and recovery patterns across the global financial ecosystem.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0" name="Shape 1960"/>
        <p:cNvGrpSpPr/>
        <p:nvPr/>
      </p:nvGrpSpPr>
      <p:grpSpPr>
        <a:xfrm>
          <a:off x="0" y="0"/>
          <a:ext cx="0" cy="0"/>
          <a:chOff x="0" y="0"/>
          <a:chExt cx="0" cy="0"/>
        </a:xfrm>
      </p:grpSpPr>
      <p:sp>
        <p:nvSpPr>
          <p:cNvPr id="1961" name="Google Shape;1961;g8714a43093_1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2" name="Google Shape;1962;g8714a43093_1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trend</a:t>
            </a:r>
            <a:br>
              <a:rPr lang="en"/>
            </a:br>
            <a:br>
              <a:rPr lang="en"/>
            </a:br>
            <a:r>
              <a:rPr lang="en"/>
              <a:t>Summarize into periods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86fa6133bc_4_21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86fa6133bc_4_21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delving into the </a:t>
            </a:r>
            <a:r>
              <a:rPr lang="en"/>
              <a:t>separate</a:t>
            </a:r>
            <a:r>
              <a:rPr lang="en"/>
              <a:t> market trends, we shift gear to the inter market correlation. our analysis reveals that Germany and Great Britain show the strongest market interdependence with a correlation coefficient of 0.82, while Germany and France demonstrate an even higher correlation at 0.88.</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33"/>
          <p:cNvGrpSpPr/>
          <p:nvPr/>
        </p:nvGrpSpPr>
        <p:grpSpPr>
          <a:xfrm>
            <a:off x="-737630" y="1869414"/>
            <a:ext cx="4668918" cy="3363679"/>
            <a:chOff x="469775" y="238125"/>
            <a:chExt cx="6679425" cy="5229600"/>
          </a:xfrm>
        </p:grpSpPr>
        <p:sp>
          <p:nvSpPr>
            <p:cNvPr id="1687" name="Google Shape;1687;p33"/>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3"/>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3"/>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3"/>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3"/>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3"/>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3"/>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3"/>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3"/>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3"/>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3"/>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3"/>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3"/>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3"/>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3"/>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3"/>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3"/>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3"/>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3"/>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3"/>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3"/>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3"/>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3"/>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3"/>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3"/>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3"/>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3"/>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3"/>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3"/>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3"/>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3"/>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3"/>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3"/>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3"/>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3"/>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3"/>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3"/>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3"/>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3"/>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3"/>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3"/>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3"/>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3"/>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3"/>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3"/>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3"/>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3"/>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3"/>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3"/>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3"/>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3"/>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3"/>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3"/>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3"/>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3"/>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3"/>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3"/>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3"/>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3"/>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3"/>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3"/>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3"/>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3"/>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3"/>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3"/>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3"/>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3"/>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3"/>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3"/>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3"/>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3"/>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3"/>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3"/>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3"/>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3"/>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3"/>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3"/>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3"/>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3"/>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3"/>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3"/>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3"/>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3"/>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3"/>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3"/>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3"/>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3"/>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3"/>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3"/>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3"/>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3"/>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3"/>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3"/>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3"/>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3"/>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3"/>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3"/>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3"/>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3"/>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3"/>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3"/>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3"/>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3"/>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3"/>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3"/>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3"/>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3"/>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3"/>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3"/>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3"/>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3"/>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3"/>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3"/>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3"/>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3"/>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3"/>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3"/>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3"/>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3"/>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3"/>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3"/>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3"/>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3"/>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3"/>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3"/>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3"/>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3"/>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3"/>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3"/>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0" name="Google Shape;1880;p33"/>
          <p:cNvSpPr txBox="1"/>
          <p:nvPr>
            <p:ph type="ctrTitle"/>
          </p:nvPr>
        </p:nvSpPr>
        <p:spPr>
          <a:xfrm>
            <a:off x="2604301" y="2540300"/>
            <a:ext cx="6255600" cy="1792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4400"/>
              <a:t>Stock Market Volatility</a:t>
            </a:r>
            <a:r>
              <a:rPr lang="en" sz="4400"/>
              <a:t>: </a:t>
            </a:r>
            <a:br>
              <a:rPr lang="en" sz="4400"/>
            </a:br>
            <a:r>
              <a:rPr lang="en" sz="3700"/>
              <a:t>Patterns and Predictions</a:t>
            </a:r>
            <a:endParaRPr sz="3700"/>
          </a:p>
          <a:p>
            <a:pPr indent="0" lvl="0" marL="0" rtl="0" algn="r">
              <a:spcBef>
                <a:spcPts val="0"/>
              </a:spcBef>
              <a:spcAft>
                <a:spcPts val="0"/>
              </a:spcAft>
              <a:buNone/>
            </a:pPr>
            <a:r>
              <a:t/>
            </a:r>
            <a:endParaRPr sz="5000"/>
          </a:p>
        </p:txBody>
      </p:sp>
      <p:sp>
        <p:nvSpPr>
          <p:cNvPr id="1881" name="Google Shape;1881;p33"/>
          <p:cNvSpPr txBox="1"/>
          <p:nvPr>
            <p:ph idx="1" type="subTitle"/>
          </p:nvPr>
        </p:nvSpPr>
        <p:spPr>
          <a:xfrm>
            <a:off x="5361431" y="3895058"/>
            <a:ext cx="3264300" cy="89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2300"/>
              <a:t>Zhijun He</a:t>
            </a:r>
            <a:br>
              <a:rPr lang="en" sz="2300"/>
            </a:br>
            <a:r>
              <a:rPr lang="en" sz="2300"/>
              <a:t>Phoebe Pan</a:t>
            </a:r>
            <a:br>
              <a:rPr lang="en" sz="2300"/>
            </a:br>
            <a:endParaRPr sz="2300">
              <a:solidFill>
                <a:schemeClr val="accent1"/>
              </a:solidFill>
            </a:endParaRPr>
          </a:p>
          <a:p>
            <a:pPr indent="0" lvl="0" marL="0" rtl="0" algn="r">
              <a:spcBef>
                <a:spcPts val="0"/>
              </a:spcBef>
              <a:spcAft>
                <a:spcPts val="0"/>
              </a:spcAft>
              <a:buNone/>
            </a:pPr>
            <a:r>
              <a:t/>
            </a:r>
            <a:endParaRPr sz="2300">
              <a:solidFill>
                <a:schemeClr val="accent1"/>
              </a:solidFill>
            </a:endParaRPr>
          </a:p>
        </p:txBody>
      </p:sp>
      <p:pic>
        <p:nvPicPr>
          <p:cNvPr id="1882" name="Google Shape;1882;p33"/>
          <p:cNvPicPr preferRelativeResize="0"/>
          <p:nvPr/>
        </p:nvPicPr>
        <p:blipFill>
          <a:blip r:embed="rId3">
            <a:alphaModFix/>
          </a:blip>
          <a:stretch>
            <a:fillRect/>
          </a:stretch>
        </p:blipFill>
        <p:spPr>
          <a:xfrm>
            <a:off x="104375" y="175175"/>
            <a:ext cx="2895800" cy="790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5" name="Shape 2015"/>
        <p:cNvGrpSpPr/>
        <p:nvPr/>
      </p:nvGrpSpPr>
      <p:grpSpPr>
        <a:xfrm>
          <a:off x="0" y="0"/>
          <a:ext cx="0" cy="0"/>
          <a:chOff x="0" y="0"/>
          <a:chExt cx="0" cy="0"/>
        </a:xfrm>
      </p:grpSpPr>
      <p:sp>
        <p:nvSpPr>
          <p:cNvPr id="2016" name="Google Shape;2016;p42"/>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Strengthen</a:t>
            </a:r>
            <a:r>
              <a:rPr lang="en"/>
              <a:t> correlation during crisis</a:t>
            </a:r>
            <a:endParaRPr/>
          </a:p>
        </p:txBody>
      </p:sp>
      <p:graphicFrame>
        <p:nvGraphicFramePr>
          <p:cNvPr id="2017" name="Google Shape;2017;p42"/>
          <p:cNvGraphicFramePr/>
          <p:nvPr/>
        </p:nvGraphicFramePr>
        <p:xfrm>
          <a:off x="1658850" y="1158860"/>
          <a:ext cx="3000000" cy="3000000"/>
        </p:xfrm>
        <a:graphic>
          <a:graphicData uri="http://schemas.openxmlformats.org/drawingml/2006/table">
            <a:tbl>
              <a:tblPr>
                <a:noFill/>
                <a:tableStyleId>{C60AFF4A-906C-4ED5-BEF7-C8357F6C3CE2}</a:tableStyleId>
              </a:tblPr>
              <a:tblGrid>
                <a:gridCol w="1499950"/>
                <a:gridCol w="1499950"/>
                <a:gridCol w="1499950"/>
                <a:gridCol w="1499950"/>
              </a:tblGrid>
              <a:tr h="1141775">
                <a:tc>
                  <a:txBody>
                    <a:bodyPr/>
                    <a:lstStyle/>
                    <a:p>
                      <a:pPr indent="0" lvl="0" marL="0" rtl="0" algn="ctr">
                        <a:spcBef>
                          <a:spcPts val="0"/>
                        </a:spcBef>
                        <a:spcAft>
                          <a:spcPts val="0"/>
                        </a:spcAft>
                        <a:buNone/>
                      </a:pPr>
                      <a:r>
                        <a:rPr lang="en" sz="1800">
                          <a:solidFill>
                            <a:schemeClr val="dk2"/>
                          </a:solidFill>
                          <a:latin typeface="Barlow Semi Condensed Medium"/>
                          <a:ea typeface="Barlow Semi Condensed Medium"/>
                          <a:cs typeface="Barlow Semi Condensed Medium"/>
                          <a:sym typeface="Barlow Semi Condensed Medium"/>
                        </a:rPr>
                        <a:t>Market </a:t>
                      </a:r>
                      <a:br>
                        <a:rPr lang="en" sz="1800">
                          <a:solidFill>
                            <a:schemeClr val="dk2"/>
                          </a:solidFill>
                          <a:latin typeface="Barlow Semi Condensed Medium"/>
                          <a:ea typeface="Barlow Semi Condensed Medium"/>
                          <a:cs typeface="Barlow Semi Condensed Medium"/>
                          <a:sym typeface="Barlow Semi Condensed Medium"/>
                        </a:rPr>
                      </a:br>
                      <a:r>
                        <a:rPr lang="en" sz="1800">
                          <a:solidFill>
                            <a:schemeClr val="dk2"/>
                          </a:solidFill>
                          <a:latin typeface="Barlow Semi Condensed Medium"/>
                          <a:ea typeface="Barlow Semi Condensed Medium"/>
                          <a:cs typeface="Barlow Semi Condensed Medium"/>
                          <a:sym typeface="Barlow Semi Condensed Medium"/>
                        </a:rPr>
                        <a:t>Pairs</a:t>
                      </a:r>
                      <a:endParaRPr sz="18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solidFill>
                            <a:schemeClr val="dk2"/>
                          </a:solidFill>
                          <a:latin typeface="Barlow Semi Condensed Medium"/>
                          <a:ea typeface="Barlow Semi Condensed Medium"/>
                          <a:cs typeface="Barlow Semi Condensed Medium"/>
                          <a:sym typeface="Barlow Semi Condensed Medium"/>
                        </a:rPr>
                        <a:t>Normal Periods</a:t>
                      </a:r>
                      <a:endParaRPr sz="18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chemeClr val="dk1"/>
                        </a:buClr>
                        <a:buSzPts val="1100"/>
                        <a:buFont typeface="Arial"/>
                        <a:buNone/>
                      </a:pPr>
                      <a:r>
                        <a:rPr lang="en" sz="1800">
                          <a:solidFill>
                            <a:schemeClr val="dk2"/>
                          </a:solidFill>
                          <a:latin typeface="Barlow Semi Condensed Medium"/>
                          <a:ea typeface="Barlow Semi Condensed Medium"/>
                          <a:cs typeface="Barlow Semi Condensed Medium"/>
                          <a:sym typeface="Barlow Semi Condensed Medium"/>
                        </a:rPr>
                        <a:t>Crisis</a:t>
                      </a:r>
                      <a:endParaRPr sz="1800">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Clr>
                          <a:schemeClr val="dk1"/>
                        </a:buClr>
                        <a:buSzPts val="1100"/>
                        <a:buFont typeface="Arial"/>
                        <a:buNone/>
                      </a:pPr>
                      <a:r>
                        <a:rPr lang="en" sz="1800">
                          <a:solidFill>
                            <a:schemeClr val="dk2"/>
                          </a:solidFill>
                          <a:latin typeface="Barlow Semi Condensed Medium"/>
                          <a:ea typeface="Barlow Semi Condensed Medium"/>
                          <a:cs typeface="Barlow Semi Condensed Medium"/>
                          <a:sym typeface="Barlow Semi Condensed Medium"/>
                        </a:rPr>
                        <a:t>Periods</a:t>
                      </a:r>
                      <a:endParaRPr sz="18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solidFill>
                            <a:schemeClr val="dk2"/>
                          </a:solidFill>
                          <a:latin typeface="Barlow Semi Condensed Medium"/>
                          <a:ea typeface="Barlow Semi Condensed Medium"/>
                          <a:cs typeface="Barlow Semi Condensed Medium"/>
                          <a:sym typeface="Barlow Semi Condensed Medium"/>
                        </a:rPr>
                        <a:t>Percentage</a:t>
                      </a:r>
                      <a:endParaRPr sz="1800">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rPr lang="en" sz="1800">
                          <a:solidFill>
                            <a:schemeClr val="dk2"/>
                          </a:solidFill>
                          <a:latin typeface="Barlow Semi Condensed Medium"/>
                          <a:ea typeface="Barlow Semi Condensed Medium"/>
                          <a:cs typeface="Barlow Semi Condensed Medium"/>
                          <a:sym typeface="Barlow Semi Condensed Medium"/>
                        </a:rPr>
                        <a:t>Change</a:t>
                      </a:r>
                      <a:endParaRPr sz="18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1"/>
                    </a:solidFill>
                  </a:tcPr>
                </a:tc>
              </a:tr>
              <a:tr h="622500">
                <a:tc>
                  <a:txBody>
                    <a:bodyPr/>
                    <a:lstStyle/>
                    <a:p>
                      <a:pPr indent="0" lvl="0" marL="0" rtl="0" algn="ctr">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US - UK</a:t>
                      </a:r>
                      <a:endParaRPr sz="1800">
                        <a:solidFill>
                          <a:schemeClr val="accent1"/>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0.58</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0.78</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+34.5%</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dk1"/>
                      </a:solidFill>
                      <a:prstDash val="solid"/>
                      <a:round/>
                      <a:headEnd len="sm" w="sm" type="none"/>
                      <a:tailEnd len="sm" w="sm" type="none"/>
                    </a:lnB>
                  </a:tcPr>
                </a:tc>
              </a:tr>
              <a:tr h="622500">
                <a:tc>
                  <a:txBody>
                    <a:bodyPr/>
                    <a:lstStyle/>
                    <a:p>
                      <a:pPr indent="0" lvl="0" marL="0" rtl="0" algn="ctr">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US - Japan</a:t>
                      </a:r>
                      <a:endParaRPr sz="1800">
                        <a:solidFill>
                          <a:schemeClr val="accent1"/>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0.39</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0.71</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+82.1%</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622500">
                <a:tc>
                  <a:txBody>
                    <a:bodyPr/>
                    <a:lstStyle/>
                    <a:p>
                      <a:pPr indent="0" lvl="0" marL="0" rtl="0" algn="ctr">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UK - Germany</a:t>
                      </a:r>
                      <a:endParaRPr sz="1800">
                        <a:solidFill>
                          <a:schemeClr val="accent1"/>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0.82</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0.91</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+11.0%</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22500">
                <a:tc>
                  <a:txBody>
                    <a:bodyPr/>
                    <a:lstStyle/>
                    <a:p>
                      <a:pPr indent="0" lvl="0" marL="0" rtl="0" algn="ctr">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Japan - China</a:t>
                      </a:r>
                      <a:endParaRPr sz="1800">
                        <a:solidFill>
                          <a:schemeClr val="accent1"/>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0.47</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0.76</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+61.7%</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1" name="Shape 2021"/>
        <p:cNvGrpSpPr/>
        <p:nvPr/>
      </p:nvGrpSpPr>
      <p:grpSpPr>
        <a:xfrm>
          <a:off x="0" y="0"/>
          <a:ext cx="0" cy="0"/>
          <a:chOff x="0" y="0"/>
          <a:chExt cx="0" cy="0"/>
        </a:xfrm>
      </p:grpSpPr>
      <p:pic>
        <p:nvPicPr>
          <p:cNvPr id="2022" name="Google Shape;2022;p43" title="Screenshot 2025-04-27 at 6.55.17 PM.png"/>
          <p:cNvPicPr preferRelativeResize="0"/>
          <p:nvPr/>
        </p:nvPicPr>
        <p:blipFill>
          <a:blip r:embed="rId3">
            <a:alphaModFix/>
          </a:blip>
          <a:stretch>
            <a:fillRect/>
          </a:stretch>
        </p:blipFill>
        <p:spPr>
          <a:xfrm>
            <a:off x="1225563" y="152400"/>
            <a:ext cx="6692875"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6" name="Shape 2026"/>
        <p:cNvGrpSpPr/>
        <p:nvPr/>
      </p:nvGrpSpPr>
      <p:grpSpPr>
        <a:xfrm>
          <a:off x="0" y="0"/>
          <a:ext cx="0" cy="0"/>
          <a:chOff x="0" y="0"/>
          <a:chExt cx="0" cy="0"/>
        </a:xfrm>
      </p:grpSpPr>
      <p:sp>
        <p:nvSpPr>
          <p:cNvPr id="2027" name="Google Shape;2027;p44"/>
          <p:cNvSpPr txBox="1"/>
          <p:nvPr>
            <p:ph type="title"/>
          </p:nvPr>
        </p:nvSpPr>
        <p:spPr>
          <a:xfrm>
            <a:off x="6868250" y="1834700"/>
            <a:ext cx="2900700" cy="54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t>
            </a:r>
            <a:r>
              <a:rPr lang="en"/>
              <a:t>ector</a:t>
            </a:r>
            <a:br>
              <a:rPr lang="en"/>
            </a:br>
            <a:r>
              <a:rPr lang="en"/>
              <a:t>Specific</a:t>
            </a:r>
            <a:endParaRPr/>
          </a:p>
        </p:txBody>
      </p:sp>
      <p:pic>
        <p:nvPicPr>
          <p:cNvPr id="2028" name="Google Shape;2028;p44" title="Screenshot 2025-04-27 at 7.02.50 PM.png"/>
          <p:cNvPicPr preferRelativeResize="0"/>
          <p:nvPr/>
        </p:nvPicPr>
        <p:blipFill rotWithShape="1">
          <a:blip r:embed="rId3">
            <a:alphaModFix/>
          </a:blip>
          <a:srcRect b="0" l="0" r="0" t="0"/>
          <a:stretch/>
        </p:blipFill>
        <p:spPr>
          <a:xfrm>
            <a:off x="1086425" y="201525"/>
            <a:ext cx="6471400" cy="4584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2" name="Shape 2032"/>
        <p:cNvGrpSpPr/>
        <p:nvPr/>
      </p:nvGrpSpPr>
      <p:grpSpPr>
        <a:xfrm>
          <a:off x="0" y="0"/>
          <a:ext cx="0" cy="0"/>
          <a:chOff x="0" y="0"/>
          <a:chExt cx="0" cy="0"/>
        </a:xfrm>
      </p:grpSpPr>
      <p:pic>
        <p:nvPicPr>
          <p:cNvPr id="2033" name="Google Shape;2033;p45" title="Screenshot 2025-04-27 at 7.04.54 PM.png"/>
          <p:cNvPicPr preferRelativeResize="0"/>
          <p:nvPr/>
        </p:nvPicPr>
        <p:blipFill>
          <a:blip r:embed="rId3">
            <a:alphaModFix/>
          </a:blip>
          <a:stretch>
            <a:fillRect/>
          </a:stretch>
        </p:blipFill>
        <p:spPr>
          <a:xfrm>
            <a:off x="1514175" y="152400"/>
            <a:ext cx="6467475" cy="4838700"/>
          </a:xfrm>
          <a:prstGeom prst="rect">
            <a:avLst/>
          </a:prstGeom>
          <a:noFill/>
          <a:ln>
            <a:noFill/>
          </a:ln>
        </p:spPr>
      </p:pic>
      <p:pic>
        <p:nvPicPr>
          <p:cNvPr id="2034" name="Google Shape;2034;p45"/>
          <p:cNvPicPr preferRelativeResize="0"/>
          <p:nvPr/>
        </p:nvPicPr>
        <p:blipFill>
          <a:blip r:embed="rId4">
            <a:alphaModFix/>
          </a:blip>
          <a:stretch>
            <a:fillRect/>
          </a:stretch>
        </p:blipFill>
        <p:spPr>
          <a:xfrm>
            <a:off x="0" y="4702300"/>
            <a:ext cx="1769525" cy="483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8" name="Shape 2038"/>
        <p:cNvGrpSpPr/>
        <p:nvPr/>
      </p:nvGrpSpPr>
      <p:grpSpPr>
        <a:xfrm>
          <a:off x="0" y="0"/>
          <a:ext cx="0" cy="0"/>
          <a:chOff x="0" y="0"/>
          <a:chExt cx="0" cy="0"/>
        </a:xfrm>
      </p:grpSpPr>
      <p:sp>
        <p:nvSpPr>
          <p:cNvPr id="2039" name="Google Shape;2039;p46"/>
          <p:cNvSpPr txBox="1"/>
          <p:nvPr>
            <p:ph type="title"/>
          </p:nvPr>
        </p:nvSpPr>
        <p:spPr>
          <a:xfrm>
            <a:off x="1155775" y="147503"/>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Crisis Volatility Ratio by Sector</a:t>
            </a:r>
            <a:endParaRPr/>
          </a:p>
        </p:txBody>
      </p:sp>
      <p:graphicFrame>
        <p:nvGraphicFramePr>
          <p:cNvPr id="2040" name="Google Shape;2040;p46"/>
          <p:cNvGraphicFramePr/>
          <p:nvPr/>
        </p:nvGraphicFramePr>
        <p:xfrm>
          <a:off x="1155750" y="1257960"/>
          <a:ext cx="3000000" cy="3000000"/>
        </p:xfrm>
        <a:graphic>
          <a:graphicData uri="http://schemas.openxmlformats.org/drawingml/2006/table">
            <a:tbl>
              <a:tblPr>
                <a:noFill/>
                <a:tableStyleId>{C60AFF4A-906C-4ED5-BEF7-C8357F6C3CE2}</a:tableStyleId>
              </a:tblPr>
              <a:tblGrid>
                <a:gridCol w="1375150"/>
                <a:gridCol w="1375150"/>
                <a:gridCol w="1375150"/>
                <a:gridCol w="1375150"/>
                <a:gridCol w="1375150"/>
              </a:tblGrid>
              <a:tr h="943925">
                <a:tc>
                  <a:txBody>
                    <a:bodyPr/>
                    <a:lstStyle/>
                    <a:p>
                      <a:pPr indent="0" lvl="0" marL="0" marR="0" rtl="0" algn="l">
                        <a:lnSpc>
                          <a:spcPct val="100000"/>
                        </a:lnSpc>
                        <a:spcBef>
                          <a:spcPts val="0"/>
                        </a:spcBef>
                        <a:spcAft>
                          <a:spcPts val="0"/>
                        </a:spcAft>
                        <a:buNone/>
                      </a:pPr>
                      <a:r>
                        <a:t/>
                      </a:r>
                      <a:endParaRPr sz="18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a:solidFill>
                        <a:srgbClr val="808080"/>
                      </a:solidFill>
                      <a:prstDash val="solid"/>
                      <a:round/>
                      <a:headEnd len="sm" w="sm" type="none"/>
                      <a:tailEnd len="sm" w="sm" type="none"/>
                    </a:lnL>
                    <a:lnR cap="flat" cmpd="sng">
                      <a:solidFill>
                        <a:srgbClr val="808080"/>
                      </a:solidFill>
                      <a:prstDash val="solid"/>
                      <a:round/>
                      <a:headEnd len="sm" w="sm" type="none"/>
                      <a:tailEnd len="sm" w="sm" type="none"/>
                    </a:lnR>
                    <a:lnT cap="flat" cmpd="sng">
                      <a:solidFill>
                        <a:srgbClr val="D3D8DC"/>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None/>
                      </a:pPr>
                      <a:r>
                        <a:rPr lang="en" sz="1800">
                          <a:solidFill>
                            <a:schemeClr val="dk2"/>
                          </a:solidFill>
                          <a:latin typeface="Barlow Semi Condensed Medium"/>
                          <a:ea typeface="Barlow Semi Condensed Medium"/>
                          <a:cs typeface="Barlow Semi Condensed Medium"/>
                          <a:sym typeface="Barlow Semi Condensed Medium"/>
                        </a:rPr>
                        <a:t>        Dot Com </a:t>
                      </a:r>
                      <a:endParaRPr sz="1800">
                        <a:solidFill>
                          <a:schemeClr val="dk2"/>
                        </a:solidFill>
                        <a:latin typeface="Barlow Semi Condensed Medium"/>
                        <a:ea typeface="Barlow Semi Condensed Medium"/>
                        <a:cs typeface="Barlow Semi Condensed Medium"/>
                        <a:sym typeface="Barlow Semi Condensed Medium"/>
                      </a:endParaRPr>
                    </a:p>
                    <a:p>
                      <a:pPr indent="0" lvl="0" marL="0" marR="0" rtl="0" algn="ctr">
                        <a:lnSpc>
                          <a:spcPct val="100000"/>
                        </a:lnSpc>
                        <a:spcBef>
                          <a:spcPts val="0"/>
                        </a:spcBef>
                        <a:spcAft>
                          <a:spcPts val="0"/>
                        </a:spcAft>
                        <a:buNone/>
                      </a:pPr>
                      <a:r>
                        <a:rPr lang="en" sz="1800">
                          <a:solidFill>
                            <a:schemeClr val="dk2"/>
                          </a:solidFill>
                          <a:latin typeface="Barlow Semi Condensed Medium"/>
                          <a:ea typeface="Barlow Semi Condensed Medium"/>
                          <a:cs typeface="Barlow Semi Condensed Medium"/>
                          <a:sym typeface="Barlow Semi Condensed Medium"/>
                        </a:rPr>
                        <a:t>Ratio</a:t>
                      </a:r>
                      <a:endParaRPr sz="18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a:solidFill>
                        <a:srgbClr val="808080"/>
                      </a:solidFill>
                      <a:prstDash val="solid"/>
                      <a:round/>
                      <a:headEnd len="sm" w="sm" type="none"/>
                      <a:tailEnd len="sm" w="sm" type="none"/>
                    </a:lnL>
                    <a:lnR cap="flat" cmpd="sng">
                      <a:solidFill>
                        <a:srgbClr val="808080"/>
                      </a:solidFill>
                      <a:prstDash val="solid"/>
                      <a:round/>
                      <a:headEnd len="sm" w="sm" type="none"/>
                      <a:tailEnd len="sm" w="sm" type="none"/>
                    </a:lnR>
                    <a:lnT cap="flat" cmpd="sng">
                      <a:solidFill>
                        <a:srgbClr val="D3D8DC"/>
                      </a:solidFill>
                      <a:prstDash val="solid"/>
                      <a:round/>
                      <a:headEnd len="sm" w="sm" type="none"/>
                      <a:tailEnd len="sm" w="sm" type="none"/>
                    </a:lnT>
                    <a:lnB cap="flat" cmpd="sng">
                      <a:solidFill>
                        <a:srgbClr val="D3D8DC"/>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Medium"/>
                          <a:ea typeface="Barlow Semi Condensed Medium"/>
                          <a:cs typeface="Barlow Semi Condensed Medium"/>
                          <a:sym typeface="Barlow Semi Condensed Medium"/>
                        </a:rPr>
                        <a:t>Financial Crisis Ratio</a:t>
                      </a:r>
                      <a:endParaRPr sz="18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a:solidFill>
                        <a:srgbClr val="808080"/>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a:solidFill>
                        <a:srgbClr val="D3D8DC"/>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Medium"/>
                          <a:ea typeface="Barlow Semi Condensed Medium"/>
                          <a:cs typeface="Barlow Semi Condensed Medium"/>
                          <a:sym typeface="Barlow Semi Condensed Medium"/>
                        </a:rPr>
                        <a:t>COVID19</a:t>
                      </a:r>
                      <a:endParaRPr sz="1800">
                        <a:solidFill>
                          <a:schemeClr val="dk2"/>
                        </a:solidFill>
                        <a:latin typeface="Barlow Semi Condensed Medium"/>
                        <a:ea typeface="Barlow Semi Condensed Medium"/>
                        <a:cs typeface="Barlow Semi Condensed Medium"/>
                        <a:sym typeface="Barlow Semi Condensed Medium"/>
                      </a:endParaRPr>
                    </a:p>
                    <a:p>
                      <a:pPr indent="0" lvl="0" marL="0" marR="0" rtl="0" algn="ctr">
                        <a:lnSpc>
                          <a:spcPct val="100000"/>
                        </a:lnSpc>
                        <a:spcBef>
                          <a:spcPts val="0"/>
                        </a:spcBef>
                        <a:spcAft>
                          <a:spcPts val="0"/>
                        </a:spcAft>
                        <a:buNone/>
                      </a:pPr>
                      <a:r>
                        <a:rPr lang="en" sz="1800">
                          <a:solidFill>
                            <a:schemeClr val="dk2"/>
                          </a:solidFill>
                          <a:latin typeface="Barlow Semi Condensed Medium"/>
                          <a:ea typeface="Barlow Semi Condensed Medium"/>
                          <a:cs typeface="Barlow Semi Condensed Medium"/>
                          <a:sym typeface="Barlow Semi Condensed Medium"/>
                        </a:rPr>
                        <a:t>Ratio</a:t>
                      </a:r>
                      <a:endParaRPr sz="18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a:solidFill>
                        <a:srgbClr val="D3D8DC"/>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Medium"/>
                          <a:ea typeface="Barlow Semi Condensed Medium"/>
                          <a:cs typeface="Barlow Semi Condensed Medium"/>
                          <a:sym typeface="Barlow Semi Condensed Medium"/>
                        </a:rPr>
                        <a:t>Average</a:t>
                      </a:r>
                      <a:endParaRPr sz="1800">
                        <a:solidFill>
                          <a:schemeClr val="dk2"/>
                        </a:solidFill>
                        <a:latin typeface="Barlow Semi Condensed Medium"/>
                        <a:ea typeface="Barlow Semi Condensed Medium"/>
                        <a:cs typeface="Barlow Semi Condensed Medium"/>
                        <a:sym typeface="Barlow Semi Condensed Medium"/>
                      </a:endParaRPr>
                    </a:p>
                    <a:p>
                      <a:pPr indent="0" lvl="0" marL="0" marR="0" rtl="0" algn="ctr">
                        <a:lnSpc>
                          <a:spcPct val="100000"/>
                        </a:lnSpc>
                        <a:spcBef>
                          <a:spcPts val="0"/>
                        </a:spcBef>
                        <a:spcAft>
                          <a:spcPts val="0"/>
                        </a:spcAft>
                        <a:buNone/>
                      </a:pPr>
                      <a:r>
                        <a:rPr lang="en" sz="1800">
                          <a:solidFill>
                            <a:schemeClr val="dk2"/>
                          </a:solidFill>
                          <a:latin typeface="Barlow Semi Condensed Medium"/>
                          <a:ea typeface="Barlow Semi Condensed Medium"/>
                          <a:cs typeface="Barlow Semi Condensed Medium"/>
                          <a:sym typeface="Barlow Semi Condensed Medium"/>
                        </a:rPr>
                        <a:t>Ratio</a:t>
                      </a:r>
                      <a:endParaRPr sz="1800">
                        <a:solidFill>
                          <a:schemeClr val="dk2"/>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9525">
                      <a:solidFill>
                        <a:schemeClr val="accent6">
                          <a:alpha val="0"/>
                        </a:schemeClr>
                      </a:solidFill>
                      <a:prstDash val="solid"/>
                      <a:round/>
                      <a:headEnd len="sm" w="sm" type="none"/>
                      <a:tailEnd len="sm" w="sm" type="none"/>
                    </a:lnL>
                    <a:lnR cap="flat" cmpd="sng" w="9525">
                      <a:solidFill>
                        <a:schemeClr val="accent6">
                          <a:alpha val="0"/>
                        </a:scheme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a:solidFill>
                        <a:srgbClr val="D3D8DC"/>
                      </a:solidFill>
                      <a:prstDash val="solid"/>
                      <a:round/>
                      <a:headEnd len="sm" w="sm" type="none"/>
                      <a:tailEnd len="sm" w="sm" type="none"/>
                    </a:lnB>
                    <a:solidFill>
                      <a:schemeClr val="accent1"/>
                    </a:solidFill>
                  </a:tcPr>
                </a:tc>
              </a:tr>
              <a:tr h="514625">
                <a:tc>
                  <a:txBody>
                    <a:bodyPr/>
                    <a:lstStyle/>
                    <a:p>
                      <a:pPr indent="0" lvl="0" marL="0" rtl="0" algn="ctr">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Financial</a:t>
                      </a:r>
                      <a:endParaRPr sz="1800">
                        <a:solidFill>
                          <a:schemeClr val="accent1"/>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2.3</a:t>
                      </a:r>
                      <a:endParaRPr sz="1800">
                        <a:solidFill>
                          <a:schemeClr val="dk2"/>
                        </a:solidFill>
                        <a:latin typeface="Barlow Semi Condensed"/>
                        <a:ea typeface="Barlow Semi Condensed"/>
                        <a:cs typeface="Barlow Semi Condensed"/>
                        <a:sym typeface="Barlow Semi Condensed"/>
                      </a:endParaRPr>
                    </a:p>
                  </a:txBody>
                  <a:tcPr marT="91425" marB="91425" marR="91425" marL="91425">
                    <a:lnL cap="flat" cmpd="sng" w="19050">
                      <a:solidFill>
                        <a:schemeClr val="lt2"/>
                      </a:solidFill>
                      <a:prstDash val="solid"/>
                      <a:round/>
                      <a:headEnd len="sm" w="sm" type="none"/>
                      <a:tailEnd len="sm" w="sm" type="none"/>
                    </a:lnL>
                    <a:lnR cap="flat" cmpd="sng">
                      <a:solidFill>
                        <a:srgbClr val="808080"/>
                      </a:solidFill>
                      <a:prstDash val="solid"/>
                      <a:round/>
                      <a:headEnd len="sm" w="sm" type="none"/>
                      <a:tailEnd len="sm" w="sm" type="none"/>
                    </a:lnR>
                    <a:lnT cap="flat" cmpd="sng">
                      <a:solidFill>
                        <a:srgbClr val="D3D8DC"/>
                      </a:solidFill>
                      <a:prstDash val="solid"/>
                      <a:round/>
                      <a:headEnd len="sm" w="sm" type="none"/>
                      <a:tailEnd len="sm" w="sm" type="none"/>
                    </a:lnT>
                    <a:lnB cap="flat" cmpd="sng" w="7150">
                      <a:solidFill>
                        <a:srgbClr val="D3D8D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4.2</a:t>
                      </a:r>
                      <a:endParaRPr sz="1800">
                        <a:solidFill>
                          <a:schemeClr val="dk2"/>
                        </a:solidFill>
                        <a:latin typeface="Barlow Semi Condensed"/>
                        <a:ea typeface="Barlow Semi Condensed"/>
                        <a:cs typeface="Barlow Semi Condensed"/>
                        <a:sym typeface="Barlow Semi Condensed"/>
                      </a:endParaRPr>
                    </a:p>
                  </a:txBody>
                  <a:tcPr marT="91425" marB="91425" marR="91425" marL="91425">
                    <a:lnL cap="flat" cmpd="sng">
                      <a:solidFill>
                        <a:srgbClr val="808080"/>
                      </a:solidFill>
                      <a:prstDash val="solid"/>
                      <a:round/>
                      <a:headEnd len="sm" w="sm" type="none"/>
                      <a:tailEnd len="sm" w="sm" type="none"/>
                    </a:lnL>
                    <a:lnR cap="flat" cmpd="sng">
                      <a:solidFill>
                        <a:srgbClr val="808080"/>
                      </a:solidFill>
                      <a:prstDash val="solid"/>
                      <a:round/>
                      <a:headEnd len="sm" w="sm" type="none"/>
                      <a:tailEnd len="sm" w="sm" type="none"/>
                    </a:lnR>
                    <a:lnT cap="flat" cmpd="sng">
                      <a:solidFill>
                        <a:srgbClr val="D3D8DC"/>
                      </a:solidFill>
                      <a:prstDash val="solid"/>
                      <a:round/>
                      <a:headEnd len="sm" w="sm" type="none"/>
                      <a:tailEnd len="sm" w="sm" type="none"/>
                    </a:lnT>
                    <a:lnB cap="flat" cmpd="sng" w="7150">
                      <a:solidFill>
                        <a:srgbClr val="D3D8D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3.1</a:t>
                      </a:r>
                      <a:endParaRPr sz="1800">
                        <a:solidFill>
                          <a:schemeClr val="dk2"/>
                        </a:solidFill>
                        <a:latin typeface="Barlow Semi Condensed"/>
                        <a:ea typeface="Barlow Semi Condensed"/>
                        <a:cs typeface="Barlow Semi Condensed"/>
                        <a:sym typeface="Barlow Semi Condensed"/>
                      </a:endParaRPr>
                    </a:p>
                  </a:txBody>
                  <a:tcPr marT="91425" marB="91425" marR="91425" marL="91425">
                    <a:lnL cap="flat" cmpd="sng">
                      <a:solidFill>
                        <a:srgbClr val="808080"/>
                      </a:solidFill>
                      <a:prstDash val="solid"/>
                      <a:round/>
                      <a:headEnd len="sm" w="sm" type="none"/>
                      <a:tailEnd len="sm" w="sm" type="none"/>
                    </a:lnL>
                    <a:lnR cap="flat" cmpd="sng">
                      <a:solidFill>
                        <a:srgbClr val="808080"/>
                      </a:solidFill>
                      <a:prstDash val="solid"/>
                      <a:round/>
                      <a:headEnd len="sm" w="sm" type="none"/>
                      <a:tailEnd len="sm" w="sm" type="none"/>
                    </a:lnR>
                    <a:lnT cap="flat" cmpd="sng">
                      <a:solidFill>
                        <a:srgbClr val="D3D8DC"/>
                      </a:solidFill>
                      <a:prstDash val="solid"/>
                      <a:round/>
                      <a:headEnd len="sm" w="sm" type="none"/>
                      <a:tailEnd len="sm" w="sm" type="none"/>
                    </a:lnT>
                    <a:lnB cap="flat" cmpd="sng" w="7150">
                      <a:solidFill>
                        <a:srgbClr val="D3D8D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3.2</a:t>
                      </a:r>
                      <a:endParaRPr sz="1800">
                        <a:solidFill>
                          <a:schemeClr val="dk2"/>
                        </a:solidFill>
                        <a:latin typeface="Barlow Semi Condensed"/>
                        <a:ea typeface="Barlow Semi Condensed"/>
                        <a:cs typeface="Barlow Semi Condensed"/>
                        <a:sym typeface="Barlow Semi Condensed"/>
                      </a:endParaRPr>
                    </a:p>
                  </a:txBody>
                  <a:tcPr marT="91425" marB="91425" marR="91425" marL="91425">
                    <a:lnL cap="flat" cmpd="sng">
                      <a:solidFill>
                        <a:srgbClr val="808080"/>
                      </a:solidFill>
                      <a:prstDash val="solid"/>
                      <a:round/>
                      <a:headEnd len="sm" w="sm" type="none"/>
                      <a:tailEnd len="sm" w="sm" type="none"/>
                    </a:lnL>
                    <a:lnR cap="flat" cmpd="sng">
                      <a:solidFill>
                        <a:srgbClr val="808080"/>
                      </a:solidFill>
                      <a:prstDash val="solid"/>
                      <a:round/>
                      <a:headEnd len="sm" w="sm" type="none"/>
                      <a:tailEnd len="sm" w="sm" type="none"/>
                    </a:lnR>
                    <a:lnT cap="flat" cmpd="sng">
                      <a:solidFill>
                        <a:srgbClr val="D3D8DC"/>
                      </a:solidFill>
                      <a:prstDash val="solid"/>
                      <a:round/>
                      <a:headEnd len="sm" w="sm" type="none"/>
                      <a:tailEnd len="sm" w="sm" type="none"/>
                    </a:lnT>
                    <a:lnB cap="flat" cmpd="sng" w="7150">
                      <a:solidFill>
                        <a:srgbClr val="D3D8DC"/>
                      </a:solidFill>
                      <a:prstDash val="solid"/>
                      <a:round/>
                      <a:headEnd len="sm" w="sm" type="none"/>
                      <a:tailEnd len="sm" w="sm" type="none"/>
                    </a:lnB>
                  </a:tcPr>
                </a:tc>
              </a:tr>
              <a:tr h="514625">
                <a:tc>
                  <a:txBody>
                    <a:bodyPr/>
                    <a:lstStyle/>
                    <a:p>
                      <a:pPr indent="0" lvl="0" marL="0" marR="0" rtl="0" algn="ctr">
                        <a:lnSpc>
                          <a:spcPct val="100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Technology</a:t>
                      </a:r>
                      <a:endParaRPr sz="1800">
                        <a:solidFill>
                          <a:schemeClr val="accent1"/>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3.1</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19050">
                      <a:solidFill>
                        <a:schemeClr val="lt2"/>
                      </a:solidFill>
                      <a:prstDash val="solid"/>
                      <a:round/>
                      <a:headEnd len="sm" w="sm" type="none"/>
                      <a:tailEnd len="sm" w="sm" type="none"/>
                    </a:lnL>
                    <a:lnR cap="flat" cmpd="sng">
                      <a:solidFill>
                        <a:srgbClr val="808080"/>
                      </a:solidFill>
                      <a:prstDash val="solid"/>
                      <a:round/>
                      <a:headEnd len="sm" w="sm" type="none"/>
                      <a:tailEnd len="sm" w="sm" type="none"/>
                    </a:lnR>
                    <a:lnT cap="flat" cmpd="sng" w="7150">
                      <a:solidFill>
                        <a:srgbClr val="D3D8DC"/>
                      </a:solidFill>
                      <a:prstDash val="solid"/>
                      <a:round/>
                      <a:headEnd len="sm" w="sm" type="none"/>
                      <a:tailEnd len="sm" w="sm" type="none"/>
                    </a:lnT>
                    <a:lnB cap="flat" cmpd="sng" w="7150">
                      <a:solidFill>
                        <a:srgbClr val="D3D8D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2.8</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a:solidFill>
                        <a:srgbClr val="808080"/>
                      </a:solidFill>
                      <a:prstDash val="solid"/>
                      <a:round/>
                      <a:headEnd len="sm" w="sm" type="none"/>
                      <a:tailEnd len="sm" w="sm" type="none"/>
                    </a:lnL>
                    <a:lnR cap="flat" cmpd="sng">
                      <a:solidFill>
                        <a:srgbClr val="808080"/>
                      </a:solidFill>
                      <a:prstDash val="solid"/>
                      <a:round/>
                      <a:headEnd len="sm" w="sm" type="none"/>
                      <a:tailEnd len="sm" w="sm" type="none"/>
                    </a:lnR>
                    <a:lnT cap="flat" cmpd="sng" w="7150">
                      <a:solidFill>
                        <a:srgbClr val="D3D8DC"/>
                      </a:solidFill>
                      <a:prstDash val="solid"/>
                      <a:round/>
                      <a:headEnd len="sm" w="sm" type="none"/>
                      <a:tailEnd len="sm" w="sm" type="none"/>
                    </a:lnT>
                    <a:lnB cap="flat" cmpd="sng" w="7150">
                      <a:solidFill>
                        <a:srgbClr val="D3D8D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2.6</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a:solidFill>
                        <a:srgbClr val="808080"/>
                      </a:solidFill>
                      <a:prstDash val="solid"/>
                      <a:round/>
                      <a:headEnd len="sm" w="sm" type="none"/>
                      <a:tailEnd len="sm" w="sm" type="none"/>
                    </a:lnL>
                    <a:lnR cap="flat" cmpd="sng">
                      <a:solidFill>
                        <a:srgbClr val="808080"/>
                      </a:solidFill>
                      <a:prstDash val="solid"/>
                      <a:round/>
                      <a:headEnd len="sm" w="sm" type="none"/>
                      <a:tailEnd len="sm" w="sm" type="none"/>
                    </a:lnR>
                    <a:lnT cap="flat" cmpd="sng" w="7150">
                      <a:solidFill>
                        <a:srgbClr val="D3D8DC"/>
                      </a:solidFill>
                      <a:prstDash val="solid"/>
                      <a:round/>
                      <a:headEnd len="sm" w="sm" type="none"/>
                      <a:tailEnd len="sm" w="sm" type="none"/>
                    </a:lnT>
                    <a:lnB cap="flat" cmpd="sng" w="7150">
                      <a:solidFill>
                        <a:srgbClr val="D3D8D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2.8</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a:solidFill>
                        <a:srgbClr val="808080"/>
                      </a:solidFill>
                      <a:prstDash val="solid"/>
                      <a:round/>
                      <a:headEnd len="sm" w="sm" type="none"/>
                      <a:tailEnd len="sm" w="sm" type="none"/>
                    </a:lnL>
                    <a:lnR cap="flat" cmpd="sng">
                      <a:solidFill>
                        <a:srgbClr val="808080"/>
                      </a:solidFill>
                      <a:prstDash val="solid"/>
                      <a:round/>
                      <a:headEnd len="sm" w="sm" type="none"/>
                      <a:tailEnd len="sm" w="sm" type="none"/>
                    </a:lnR>
                    <a:lnT cap="flat" cmpd="sng" w="7150">
                      <a:solidFill>
                        <a:srgbClr val="D3D8DC"/>
                      </a:solidFill>
                      <a:prstDash val="solid"/>
                      <a:round/>
                      <a:headEnd len="sm" w="sm" type="none"/>
                      <a:tailEnd len="sm" w="sm" type="none"/>
                    </a:lnT>
                    <a:lnB cap="flat" cmpd="sng" w="7150">
                      <a:solidFill>
                        <a:srgbClr val="D3D8DC"/>
                      </a:solidFill>
                      <a:prstDash val="solid"/>
                      <a:round/>
                      <a:headEnd len="sm" w="sm" type="none"/>
                      <a:tailEnd len="sm" w="sm" type="none"/>
                    </a:lnB>
                  </a:tcPr>
                </a:tc>
              </a:tr>
              <a:tr h="514625">
                <a:tc>
                  <a:txBody>
                    <a:bodyPr/>
                    <a:lstStyle/>
                    <a:p>
                      <a:pPr indent="0" lvl="0" marL="0" marR="0" rtl="0" algn="ctr">
                        <a:lnSpc>
                          <a:spcPct val="100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Energy</a:t>
                      </a:r>
                      <a:endParaRPr sz="1800">
                        <a:solidFill>
                          <a:schemeClr val="accent1"/>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1.8</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19050">
                      <a:solidFill>
                        <a:schemeClr val="lt2"/>
                      </a:solidFill>
                      <a:prstDash val="solid"/>
                      <a:round/>
                      <a:headEnd len="sm" w="sm" type="none"/>
                      <a:tailEnd len="sm" w="sm" type="none"/>
                    </a:lnL>
                    <a:lnR cap="flat" cmpd="sng">
                      <a:solidFill>
                        <a:srgbClr val="808080"/>
                      </a:solidFill>
                      <a:prstDash val="solid"/>
                      <a:round/>
                      <a:headEnd len="sm" w="sm" type="none"/>
                      <a:tailEnd len="sm" w="sm" type="none"/>
                    </a:lnR>
                    <a:lnT cap="flat" cmpd="sng" w="7150">
                      <a:solidFill>
                        <a:srgbClr val="D3D8DC"/>
                      </a:solidFill>
                      <a:prstDash val="solid"/>
                      <a:round/>
                      <a:headEnd len="sm" w="sm" type="none"/>
                      <a:tailEnd len="sm" w="sm" type="none"/>
                    </a:lnT>
                    <a:lnB cap="flat" cmpd="sng" w="7150">
                      <a:solidFill>
                        <a:srgbClr val="D3D8D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3.1</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a:solidFill>
                        <a:srgbClr val="808080"/>
                      </a:solidFill>
                      <a:prstDash val="solid"/>
                      <a:round/>
                      <a:headEnd len="sm" w="sm" type="none"/>
                      <a:tailEnd len="sm" w="sm" type="none"/>
                    </a:lnL>
                    <a:lnR cap="flat" cmpd="sng">
                      <a:solidFill>
                        <a:srgbClr val="808080"/>
                      </a:solidFill>
                      <a:prstDash val="solid"/>
                      <a:round/>
                      <a:headEnd len="sm" w="sm" type="none"/>
                      <a:tailEnd len="sm" w="sm" type="none"/>
                    </a:lnR>
                    <a:lnT cap="flat" cmpd="sng" w="7150">
                      <a:solidFill>
                        <a:srgbClr val="D3D8DC"/>
                      </a:solidFill>
                      <a:prstDash val="solid"/>
                      <a:round/>
                      <a:headEnd len="sm" w="sm" type="none"/>
                      <a:tailEnd len="sm" w="sm" type="none"/>
                    </a:lnT>
                    <a:lnB cap="flat" cmpd="sng" w="7150">
                      <a:solidFill>
                        <a:srgbClr val="D3D8D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3.5</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a:solidFill>
                        <a:srgbClr val="808080"/>
                      </a:solidFill>
                      <a:prstDash val="solid"/>
                      <a:round/>
                      <a:headEnd len="sm" w="sm" type="none"/>
                      <a:tailEnd len="sm" w="sm" type="none"/>
                    </a:lnL>
                    <a:lnR cap="flat" cmpd="sng">
                      <a:solidFill>
                        <a:srgbClr val="808080"/>
                      </a:solidFill>
                      <a:prstDash val="solid"/>
                      <a:round/>
                      <a:headEnd len="sm" w="sm" type="none"/>
                      <a:tailEnd len="sm" w="sm" type="none"/>
                    </a:lnR>
                    <a:lnT cap="flat" cmpd="sng" w="7150">
                      <a:solidFill>
                        <a:srgbClr val="D3D8DC"/>
                      </a:solidFill>
                      <a:prstDash val="solid"/>
                      <a:round/>
                      <a:headEnd len="sm" w="sm" type="none"/>
                      <a:tailEnd len="sm" w="sm" type="none"/>
                    </a:lnT>
                    <a:lnB cap="flat" cmpd="sng" w="7150">
                      <a:solidFill>
                        <a:srgbClr val="D3D8D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2.8</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a:solidFill>
                        <a:srgbClr val="808080"/>
                      </a:solidFill>
                      <a:prstDash val="solid"/>
                      <a:round/>
                      <a:headEnd len="sm" w="sm" type="none"/>
                      <a:tailEnd len="sm" w="sm" type="none"/>
                    </a:lnL>
                    <a:lnR cap="flat" cmpd="sng">
                      <a:solidFill>
                        <a:srgbClr val="808080"/>
                      </a:solidFill>
                      <a:prstDash val="solid"/>
                      <a:round/>
                      <a:headEnd len="sm" w="sm" type="none"/>
                      <a:tailEnd len="sm" w="sm" type="none"/>
                    </a:lnR>
                    <a:lnT cap="flat" cmpd="sng" w="7150">
                      <a:solidFill>
                        <a:srgbClr val="D3D8DC"/>
                      </a:solidFill>
                      <a:prstDash val="solid"/>
                      <a:round/>
                      <a:headEnd len="sm" w="sm" type="none"/>
                      <a:tailEnd len="sm" w="sm" type="none"/>
                    </a:lnT>
                    <a:lnB cap="flat" cmpd="sng" w="7150">
                      <a:solidFill>
                        <a:srgbClr val="D3D8DC"/>
                      </a:solidFill>
                      <a:prstDash val="solid"/>
                      <a:round/>
                      <a:headEnd len="sm" w="sm" type="none"/>
                      <a:tailEnd len="sm" w="sm" type="none"/>
                    </a:lnB>
                  </a:tcPr>
                </a:tc>
              </a:tr>
              <a:tr h="514625">
                <a:tc>
                  <a:txBody>
                    <a:bodyPr/>
                    <a:lstStyle/>
                    <a:p>
                      <a:pPr indent="0" lvl="0" marL="0" marR="0" rtl="0" algn="ctr">
                        <a:lnSpc>
                          <a:spcPct val="100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Healthcare</a:t>
                      </a:r>
                      <a:endParaRPr sz="1800">
                        <a:solidFill>
                          <a:schemeClr val="accent1"/>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1.4</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19050">
                      <a:solidFill>
                        <a:schemeClr val="lt2"/>
                      </a:solidFill>
                      <a:prstDash val="solid"/>
                      <a:round/>
                      <a:headEnd len="sm" w="sm" type="none"/>
                      <a:tailEnd len="sm" w="sm" type="none"/>
                    </a:lnL>
                    <a:lnR cap="flat" cmpd="sng">
                      <a:solidFill>
                        <a:srgbClr val="808080"/>
                      </a:solidFill>
                      <a:prstDash val="solid"/>
                      <a:round/>
                      <a:headEnd len="sm" w="sm" type="none"/>
                      <a:tailEnd len="sm" w="sm" type="none"/>
                    </a:lnR>
                    <a:lnT cap="flat" cmpd="sng" w="7150">
                      <a:solidFill>
                        <a:srgbClr val="D3D8DC"/>
                      </a:solidFill>
                      <a:prstDash val="solid"/>
                      <a:round/>
                      <a:headEnd len="sm" w="sm" type="none"/>
                      <a:tailEnd len="sm" w="sm" type="none"/>
                    </a:lnT>
                    <a:lnB cap="flat" cmpd="sng" w="7150">
                      <a:solidFill>
                        <a:srgbClr val="D3D8D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1.6</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a:solidFill>
                        <a:srgbClr val="808080"/>
                      </a:solidFill>
                      <a:prstDash val="solid"/>
                      <a:round/>
                      <a:headEnd len="sm" w="sm" type="none"/>
                      <a:tailEnd len="sm" w="sm" type="none"/>
                    </a:lnL>
                    <a:lnR cap="flat" cmpd="sng">
                      <a:solidFill>
                        <a:srgbClr val="808080"/>
                      </a:solidFill>
                      <a:prstDash val="solid"/>
                      <a:round/>
                      <a:headEnd len="sm" w="sm" type="none"/>
                      <a:tailEnd len="sm" w="sm" type="none"/>
                    </a:lnR>
                    <a:lnT cap="flat" cmpd="sng" w="7150">
                      <a:solidFill>
                        <a:srgbClr val="D3D8DC"/>
                      </a:solidFill>
                      <a:prstDash val="solid"/>
                      <a:round/>
                      <a:headEnd len="sm" w="sm" type="none"/>
                      <a:tailEnd len="sm" w="sm" type="none"/>
                    </a:lnT>
                    <a:lnB cap="flat" cmpd="sng" w="7150">
                      <a:solidFill>
                        <a:srgbClr val="D3D8D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1.7</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a:solidFill>
                        <a:srgbClr val="808080"/>
                      </a:solidFill>
                      <a:prstDash val="solid"/>
                      <a:round/>
                      <a:headEnd len="sm" w="sm" type="none"/>
                      <a:tailEnd len="sm" w="sm" type="none"/>
                    </a:lnL>
                    <a:lnR cap="flat" cmpd="sng">
                      <a:solidFill>
                        <a:srgbClr val="808080"/>
                      </a:solidFill>
                      <a:prstDash val="solid"/>
                      <a:round/>
                      <a:headEnd len="sm" w="sm" type="none"/>
                      <a:tailEnd len="sm" w="sm" type="none"/>
                    </a:lnR>
                    <a:lnT cap="flat" cmpd="sng" w="7150">
                      <a:solidFill>
                        <a:srgbClr val="D3D8DC"/>
                      </a:solidFill>
                      <a:prstDash val="solid"/>
                      <a:round/>
                      <a:headEnd len="sm" w="sm" type="none"/>
                      <a:tailEnd len="sm" w="sm" type="none"/>
                    </a:lnT>
                    <a:lnB cap="flat" cmpd="sng" w="7150">
                      <a:solidFill>
                        <a:srgbClr val="D3D8D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1.6</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a:solidFill>
                        <a:srgbClr val="808080"/>
                      </a:solidFill>
                      <a:prstDash val="solid"/>
                      <a:round/>
                      <a:headEnd len="sm" w="sm" type="none"/>
                      <a:tailEnd len="sm" w="sm" type="none"/>
                    </a:lnL>
                    <a:lnR cap="flat" cmpd="sng">
                      <a:solidFill>
                        <a:srgbClr val="808080"/>
                      </a:solidFill>
                      <a:prstDash val="solid"/>
                      <a:round/>
                      <a:headEnd len="sm" w="sm" type="none"/>
                      <a:tailEnd len="sm" w="sm" type="none"/>
                    </a:lnR>
                    <a:lnT cap="flat" cmpd="sng" w="7150">
                      <a:solidFill>
                        <a:srgbClr val="D3D8DC"/>
                      </a:solidFill>
                      <a:prstDash val="solid"/>
                      <a:round/>
                      <a:headEnd len="sm" w="sm" type="none"/>
                      <a:tailEnd len="sm" w="sm" type="none"/>
                    </a:lnT>
                    <a:lnB cap="flat" cmpd="sng" w="7150">
                      <a:solidFill>
                        <a:srgbClr val="D3D8DC"/>
                      </a:solidFill>
                      <a:prstDash val="solid"/>
                      <a:round/>
                      <a:headEnd len="sm" w="sm" type="none"/>
                      <a:tailEnd len="sm" w="sm" type="none"/>
                    </a:lnB>
                  </a:tcPr>
                </a:tc>
              </a:tr>
              <a:tr h="514625">
                <a:tc>
                  <a:txBody>
                    <a:bodyPr/>
                    <a:lstStyle/>
                    <a:p>
                      <a:pPr indent="0" lvl="0" marL="0" marR="0" rtl="0" algn="ctr">
                        <a:lnSpc>
                          <a:spcPct val="100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Consumer</a:t>
                      </a:r>
                      <a:endParaRPr sz="1800">
                        <a:solidFill>
                          <a:schemeClr val="accent1"/>
                        </a:solidFill>
                        <a:latin typeface="Barlow Semi Condensed Medium"/>
                        <a:ea typeface="Barlow Semi Condensed Medium"/>
                        <a:cs typeface="Barlow Semi Condensed Medium"/>
                        <a:sym typeface="Barlow Semi Condensed Medium"/>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1.9</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w="19050">
                      <a:solidFill>
                        <a:schemeClr val="lt2"/>
                      </a:solidFill>
                      <a:prstDash val="solid"/>
                      <a:round/>
                      <a:headEnd len="sm" w="sm" type="none"/>
                      <a:tailEnd len="sm" w="sm" type="none"/>
                    </a:lnL>
                    <a:lnR cap="flat" cmpd="sng">
                      <a:solidFill>
                        <a:srgbClr val="808080"/>
                      </a:solidFill>
                      <a:prstDash val="solid"/>
                      <a:round/>
                      <a:headEnd len="sm" w="sm" type="none"/>
                      <a:tailEnd len="sm" w="sm" type="none"/>
                    </a:lnR>
                    <a:lnT cap="flat" cmpd="sng" w="7150">
                      <a:solidFill>
                        <a:srgbClr val="D3D8DC"/>
                      </a:solidFill>
                      <a:prstDash val="solid"/>
                      <a:round/>
                      <a:headEnd len="sm" w="sm" type="none"/>
                      <a:tailEnd len="sm" w="sm" type="none"/>
                    </a:lnT>
                    <a:lnB cap="flat" cmpd="sng" w="7150">
                      <a:solidFill>
                        <a:srgbClr val="D3D8D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2.5</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a:solidFill>
                        <a:srgbClr val="808080"/>
                      </a:solidFill>
                      <a:prstDash val="solid"/>
                      <a:round/>
                      <a:headEnd len="sm" w="sm" type="none"/>
                      <a:tailEnd len="sm" w="sm" type="none"/>
                    </a:lnL>
                    <a:lnR cap="flat" cmpd="sng">
                      <a:solidFill>
                        <a:srgbClr val="808080"/>
                      </a:solidFill>
                      <a:prstDash val="solid"/>
                      <a:round/>
                      <a:headEnd len="sm" w="sm" type="none"/>
                      <a:tailEnd len="sm" w="sm" type="none"/>
                    </a:lnR>
                    <a:lnT cap="flat" cmpd="sng" w="7150">
                      <a:solidFill>
                        <a:srgbClr val="D3D8DC"/>
                      </a:solidFill>
                      <a:prstDash val="solid"/>
                      <a:round/>
                      <a:headEnd len="sm" w="sm" type="none"/>
                      <a:tailEnd len="sm" w="sm" type="none"/>
                    </a:lnT>
                    <a:lnB cap="flat" cmpd="sng" w="7150">
                      <a:solidFill>
                        <a:srgbClr val="D3D8D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2.2</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a:solidFill>
                        <a:srgbClr val="808080"/>
                      </a:solidFill>
                      <a:prstDash val="solid"/>
                      <a:round/>
                      <a:headEnd len="sm" w="sm" type="none"/>
                      <a:tailEnd len="sm" w="sm" type="none"/>
                    </a:lnL>
                    <a:lnR cap="flat" cmpd="sng">
                      <a:solidFill>
                        <a:srgbClr val="808080"/>
                      </a:solidFill>
                      <a:prstDash val="solid"/>
                      <a:round/>
                      <a:headEnd len="sm" w="sm" type="none"/>
                      <a:tailEnd len="sm" w="sm" type="none"/>
                    </a:lnR>
                    <a:lnT cap="flat" cmpd="sng" w="7150">
                      <a:solidFill>
                        <a:srgbClr val="D3D8DC"/>
                      </a:solidFill>
                      <a:prstDash val="solid"/>
                      <a:round/>
                      <a:headEnd len="sm" w="sm" type="none"/>
                      <a:tailEnd len="sm" w="sm" type="none"/>
                    </a:lnT>
                    <a:lnB cap="flat" cmpd="sng" w="7150">
                      <a:solidFill>
                        <a:srgbClr val="D3D8DC"/>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2.2</a:t>
                      </a:r>
                      <a:endParaRPr sz="1800">
                        <a:solidFill>
                          <a:schemeClr val="dk2"/>
                        </a:solidFill>
                        <a:latin typeface="Barlow Semi Condensed"/>
                        <a:ea typeface="Barlow Semi Condensed"/>
                        <a:cs typeface="Barlow Semi Condensed"/>
                        <a:sym typeface="Barlow Semi Condensed"/>
                      </a:endParaRPr>
                    </a:p>
                  </a:txBody>
                  <a:tcPr marT="91425" marB="91425" marR="91425" marL="91425" anchor="ctr">
                    <a:lnL cap="flat" cmpd="sng">
                      <a:solidFill>
                        <a:srgbClr val="808080"/>
                      </a:solidFill>
                      <a:prstDash val="solid"/>
                      <a:round/>
                      <a:headEnd len="sm" w="sm" type="none"/>
                      <a:tailEnd len="sm" w="sm" type="none"/>
                    </a:lnL>
                    <a:lnR cap="flat" cmpd="sng">
                      <a:solidFill>
                        <a:srgbClr val="808080"/>
                      </a:solidFill>
                      <a:prstDash val="solid"/>
                      <a:round/>
                      <a:headEnd len="sm" w="sm" type="none"/>
                      <a:tailEnd len="sm" w="sm" type="none"/>
                    </a:lnR>
                    <a:lnT cap="flat" cmpd="sng" w="7150">
                      <a:solidFill>
                        <a:srgbClr val="D3D8DC"/>
                      </a:solidFill>
                      <a:prstDash val="solid"/>
                      <a:round/>
                      <a:headEnd len="sm" w="sm" type="none"/>
                      <a:tailEnd len="sm" w="sm" type="none"/>
                    </a:lnT>
                    <a:lnB cap="flat" cmpd="sng" w="7150">
                      <a:solidFill>
                        <a:srgbClr val="D3D8DC"/>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4" name="Shape 2044"/>
        <p:cNvGrpSpPr/>
        <p:nvPr/>
      </p:nvGrpSpPr>
      <p:grpSpPr>
        <a:xfrm>
          <a:off x="0" y="0"/>
          <a:ext cx="0" cy="0"/>
          <a:chOff x="0" y="0"/>
          <a:chExt cx="0" cy="0"/>
        </a:xfrm>
      </p:grpSpPr>
      <p:sp>
        <p:nvSpPr>
          <p:cNvPr id="2045" name="Google Shape;2045;p47"/>
          <p:cNvSpPr txBox="1"/>
          <p:nvPr>
            <p:ph idx="5" type="subTitle"/>
          </p:nvPr>
        </p:nvSpPr>
        <p:spPr>
          <a:xfrm>
            <a:off x="974075" y="3206175"/>
            <a:ext cx="2034000" cy="49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Sector Defensive Properties</a:t>
            </a:r>
            <a:endParaRPr/>
          </a:p>
        </p:txBody>
      </p:sp>
      <p:sp>
        <p:nvSpPr>
          <p:cNvPr id="2046" name="Google Shape;2046;p47"/>
          <p:cNvSpPr txBox="1"/>
          <p:nvPr>
            <p:ph idx="1" type="subTitle"/>
          </p:nvPr>
        </p:nvSpPr>
        <p:spPr>
          <a:xfrm>
            <a:off x="2307661" y="2021920"/>
            <a:ext cx="2034000" cy="49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a:t>
            </a:r>
            <a:r>
              <a:rPr lang="en"/>
              <a:t>ncreased Market Integration</a:t>
            </a:r>
            <a:endParaRPr/>
          </a:p>
        </p:txBody>
      </p:sp>
      <p:sp>
        <p:nvSpPr>
          <p:cNvPr id="2047" name="Google Shape;2047;p47"/>
          <p:cNvSpPr txBox="1"/>
          <p:nvPr>
            <p:ph idx="3" type="subTitle"/>
          </p:nvPr>
        </p:nvSpPr>
        <p:spPr>
          <a:xfrm>
            <a:off x="4671995" y="2021909"/>
            <a:ext cx="2412600" cy="49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Event-Specific Volatility Signatures</a:t>
            </a:r>
            <a:endParaRPr/>
          </a:p>
        </p:txBody>
      </p:sp>
      <p:sp>
        <p:nvSpPr>
          <p:cNvPr id="2048" name="Google Shape;2048;p47"/>
          <p:cNvSpPr txBox="1"/>
          <p:nvPr>
            <p:ph type="title"/>
          </p:nvPr>
        </p:nvSpPr>
        <p:spPr>
          <a:xfrm>
            <a:off x="403475" y="349750"/>
            <a:ext cx="45999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Implications and Conclusions</a:t>
            </a:r>
            <a:endParaRPr/>
          </a:p>
          <a:p>
            <a:pPr indent="0" lvl="0" marL="0" rtl="0" algn="ctr">
              <a:spcBef>
                <a:spcPts val="0"/>
              </a:spcBef>
              <a:spcAft>
                <a:spcPts val="0"/>
              </a:spcAft>
              <a:buNone/>
            </a:pPr>
            <a:r>
              <a:t/>
            </a:r>
            <a:endParaRPr/>
          </a:p>
        </p:txBody>
      </p:sp>
      <p:sp>
        <p:nvSpPr>
          <p:cNvPr id="2049" name="Google Shape;2049;p47"/>
          <p:cNvSpPr/>
          <p:nvPr/>
        </p:nvSpPr>
        <p:spPr>
          <a:xfrm>
            <a:off x="3126709" y="1613034"/>
            <a:ext cx="395931" cy="365986"/>
          </a:xfrm>
          <a:custGeom>
            <a:rect b="b" l="l" r="r" t="t"/>
            <a:pathLst>
              <a:path extrusionOk="0" h="19326" w="19516">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2050" name="Google Shape;2050;p47"/>
          <p:cNvGrpSpPr/>
          <p:nvPr/>
        </p:nvGrpSpPr>
        <p:grpSpPr>
          <a:xfrm>
            <a:off x="5623900" y="1612879"/>
            <a:ext cx="397189" cy="366005"/>
            <a:chOff x="6238300" y="1426975"/>
            <a:chExt cx="489450" cy="483175"/>
          </a:xfrm>
        </p:grpSpPr>
        <p:sp>
          <p:nvSpPr>
            <p:cNvPr id="2051" name="Google Shape;2051;p47"/>
            <p:cNvSpPr/>
            <p:nvPr/>
          </p:nvSpPr>
          <p:spPr>
            <a:xfrm>
              <a:off x="6238300" y="1426975"/>
              <a:ext cx="489450" cy="483175"/>
            </a:xfrm>
            <a:custGeom>
              <a:rect b="b" l="l" r="r" t="t"/>
              <a:pathLst>
                <a:path extrusionOk="0" h="19327" w="19578">
                  <a:moveTo>
                    <a:pt x="16109" y="2267"/>
                  </a:moveTo>
                  <a:lnTo>
                    <a:pt x="16109" y="4803"/>
                  </a:lnTo>
                  <a:lnTo>
                    <a:pt x="14977" y="3831"/>
                  </a:lnTo>
                  <a:lnTo>
                    <a:pt x="14977" y="2267"/>
                  </a:lnTo>
                  <a:close/>
                  <a:moveTo>
                    <a:pt x="9880" y="1135"/>
                  </a:moveTo>
                  <a:cubicBezTo>
                    <a:pt x="10011" y="1135"/>
                    <a:pt x="10142" y="1181"/>
                    <a:pt x="10248" y="1274"/>
                  </a:cubicBezTo>
                  <a:lnTo>
                    <a:pt x="18174" y="8067"/>
                  </a:lnTo>
                  <a:cubicBezTo>
                    <a:pt x="18413" y="8270"/>
                    <a:pt x="18440" y="8626"/>
                    <a:pt x="18238" y="8864"/>
                  </a:cubicBezTo>
                  <a:lnTo>
                    <a:pt x="18238" y="8861"/>
                  </a:lnTo>
                  <a:cubicBezTo>
                    <a:pt x="18129" y="8988"/>
                    <a:pt x="17972" y="9061"/>
                    <a:pt x="17809" y="9061"/>
                  </a:cubicBezTo>
                  <a:cubicBezTo>
                    <a:pt x="17673" y="9061"/>
                    <a:pt x="17540" y="9012"/>
                    <a:pt x="17440" y="8925"/>
                  </a:cubicBezTo>
                  <a:lnTo>
                    <a:pt x="10251" y="2762"/>
                  </a:lnTo>
                  <a:cubicBezTo>
                    <a:pt x="10145" y="2672"/>
                    <a:pt x="10014" y="2626"/>
                    <a:pt x="9883" y="2626"/>
                  </a:cubicBezTo>
                  <a:cubicBezTo>
                    <a:pt x="9751" y="2626"/>
                    <a:pt x="9620" y="2672"/>
                    <a:pt x="9514" y="2762"/>
                  </a:cubicBezTo>
                  <a:lnTo>
                    <a:pt x="2687" y="8553"/>
                  </a:lnTo>
                  <a:cubicBezTo>
                    <a:pt x="2657" y="8575"/>
                    <a:pt x="2633" y="8596"/>
                    <a:pt x="2609" y="8623"/>
                  </a:cubicBezTo>
                  <a:lnTo>
                    <a:pt x="2250" y="8925"/>
                  </a:lnTo>
                  <a:cubicBezTo>
                    <a:pt x="2142" y="9016"/>
                    <a:pt x="2012" y="9060"/>
                    <a:pt x="1882" y="9060"/>
                  </a:cubicBezTo>
                  <a:cubicBezTo>
                    <a:pt x="1723" y="9060"/>
                    <a:pt x="1565" y="8994"/>
                    <a:pt x="1452" y="8864"/>
                  </a:cubicBezTo>
                  <a:cubicBezTo>
                    <a:pt x="1250" y="8629"/>
                    <a:pt x="1274" y="8273"/>
                    <a:pt x="1510" y="8067"/>
                  </a:cubicBezTo>
                  <a:lnTo>
                    <a:pt x="9511" y="1274"/>
                  </a:lnTo>
                  <a:cubicBezTo>
                    <a:pt x="9617" y="1181"/>
                    <a:pt x="9748" y="1135"/>
                    <a:pt x="9880" y="1135"/>
                  </a:cubicBezTo>
                  <a:close/>
                  <a:moveTo>
                    <a:pt x="12147" y="13665"/>
                  </a:moveTo>
                  <a:lnTo>
                    <a:pt x="12147" y="18195"/>
                  </a:lnTo>
                  <a:lnTo>
                    <a:pt x="7543" y="18195"/>
                  </a:lnTo>
                  <a:lnTo>
                    <a:pt x="7543" y="13665"/>
                  </a:lnTo>
                  <a:close/>
                  <a:moveTo>
                    <a:pt x="9883" y="3937"/>
                  </a:moveTo>
                  <a:lnTo>
                    <a:pt x="16109" y="9275"/>
                  </a:lnTo>
                  <a:lnTo>
                    <a:pt x="16109" y="18195"/>
                  </a:lnTo>
                  <a:lnTo>
                    <a:pt x="13280" y="18195"/>
                  </a:lnTo>
                  <a:lnTo>
                    <a:pt x="13280" y="13101"/>
                  </a:lnTo>
                  <a:cubicBezTo>
                    <a:pt x="13280" y="12787"/>
                    <a:pt x="13026" y="12533"/>
                    <a:pt x="12712" y="12533"/>
                  </a:cubicBezTo>
                  <a:lnTo>
                    <a:pt x="6975" y="12533"/>
                  </a:lnTo>
                  <a:cubicBezTo>
                    <a:pt x="6661" y="12533"/>
                    <a:pt x="6410" y="12787"/>
                    <a:pt x="6410" y="13101"/>
                  </a:cubicBezTo>
                  <a:lnTo>
                    <a:pt x="6410" y="18195"/>
                  </a:lnTo>
                  <a:lnTo>
                    <a:pt x="3578" y="18195"/>
                  </a:lnTo>
                  <a:lnTo>
                    <a:pt x="3578" y="9281"/>
                  </a:lnTo>
                  <a:lnTo>
                    <a:pt x="9883" y="3937"/>
                  </a:lnTo>
                  <a:close/>
                  <a:moveTo>
                    <a:pt x="9883" y="0"/>
                  </a:moveTo>
                  <a:cubicBezTo>
                    <a:pt x="9489" y="0"/>
                    <a:pt x="9095" y="137"/>
                    <a:pt x="8778" y="410"/>
                  </a:cubicBezTo>
                  <a:lnTo>
                    <a:pt x="773" y="7204"/>
                  </a:lnTo>
                  <a:cubicBezTo>
                    <a:pt x="154" y="7738"/>
                    <a:pt x="0" y="8635"/>
                    <a:pt x="411" y="9345"/>
                  </a:cubicBezTo>
                  <a:cubicBezTo>
                    <a:pt x="720" y="9881"/>
                    <a:pt x="1289" y="10193"/>
                    <a:pt x="1882" y="10193"/>
                  </a:cubicBezTo>
                  <a:cubicBezTo>
                    <a:pt x="2070" y="10193"/>
                    <a:pt x="2261" y="10162"/>
                    <a:pt x="2446" y="10096"/>
                  </a:cubicBezTo>
                  <a:lnTo>
                    <a:pt x="2446" y="18762"/>
                  </a:lnTo>
                  <a:cubicBezTo>
                    <a:pt x="2446" y="19073"/>
                    <a:pt x="2699" y="19327"/>
                    <a:pt x="3010" y="19327"/>
                  </a:cubicBezTo>
                  <a:lnTo>
                    <a:pt x="16673" y="19327"/>
                  </a:lnTo>
                  <a:cubicBezTo>
                    <a:pt x="16987" y="19327"/>
                    <a:pt x="17241" y="19073"/>
                    <a:pt x="17241" y="18762"/>
                  </a:cubicBezTo>
                  <a:lnTo>
                    <a:pt x="17241" y="10096"/>
                  </a:lnTo>
                  <a:cubicBezTo>
                    <a:pt x="17431" y="10163"/>
                    <a:pt x="17623" y="10195"/>
                    <a:pt x="17809" y="10195"/>
                  </a:cubicBezTo>
                  <a:cubicBezTo>
                    <a:pt x="18756" y="10195"/>
                    <a:pt x="19578" y="9388"/>
                    <a:pt x="19500" y="8363"/>
                  </a:cubicBezTo>
                  <a:cubicBezTo>
                    <a:pt x="19466" y="7913"/>
                    <a:pt x="19255" y="7497"/>
                    <a:pt x="18914" y="7204"/>
                  </a:cubicBezTo>
                  <a:lnTo>
                    <a:pt x="17241" y="5770"/>
                  </a:lnTo>
                  <a:lnTo>
                    <a:pt x="17241" y="1702"/>
                  </a:lnTo>
                  <a:cubicBezTo>
                    <a:pt x="17241" y="1388"/>
                    <a:pt x="16987" y="1135"/>
                    <a:pt x="16676" y="1135"/>
                  </a:cubicBezTo>
                  <a:lnTo>
                    <a:pt x="14412" y="1135"/>
                  </a:lnTo>
                  <a:cubicBezTo>
                    <a:pt x="14098" y="1135"/>
                    <a:pt x="13844" y="1388"/>
                    <a:pt x="13844" y="1702"/>
                  </a:cubicBezTo>
                  <a:lnTo>
                    <a:pt x="13844" y="2862"/>
                  </a:lnTo>
                  <a:lnTo>
                    <a:pt x="10988" y="410"/>
                  </a:lnTo>
                  <a:cubicBezTo>
                    <a:pt x="10671" y="137"/>
                    <a:pt x="10277" y="0"/>
                    <a:pt x="9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52" name="Google Shape;2052;p47"/>
            <p:cNvSpPr/>
            <p:nvPr/>
          </p:nvSpPr>
          <p:spPr>
            <a:xfrm>
              <a:off x="6426850" y="1596875"/>
              <a:ext cx="115150" cy="113250"/>
            </a:xfrm>
            <a:custGeom>
              <a:rect b="b" l="l" r="r" t="t"/>
              <a:pathLst>
                <a:path extrusionOk="0" h="4530" w="4606">
                  <a:moveTo>
                    <a:pt x="3473" y="1132"/>
                  </a:moveTo>
                  <a:lnTo>
                    <a:pt x="3473" y="3397"/>
                  </a:lnTo>
                  <a:lnTo>
                    <a:pt x="1133" y="3397"/>
                  </a:lnTo>
                  <a:lnTo>
                    <a:pt x="1133" y="1132"/>
                  </a:lnTo>
                  <a:close/>
                  <a:moveTo>
                    <a:pt x="565" y="0"/>
                  </a:moveTo>
                  <a:cubicBezTo>
                    <a:pt x="251" y="0"/>
                    <a:pt x="1" y="254"/>
                    <a:pt x="1" y="568"/>
                  </a:cubicBezTo>
                  <a:lnTo>
                    <a:pt x="1" y="3965"/>
                  </a:lnTo>
                  <a:cubicBezTo>
                    <a:pt x="1" y="4276"/>
                    <a:pt x="251" y="4529"/>
                    <a:pt x="565" y="4529"/>
                  </a:cubicBezTo>
                  <a:lnTo>
                    <a:pt x="4038" y="4529"/>
                  </a:lnTo>
                  <a:cubicBezTo>
                    <a:pt x="4352" y="4529"/>
                    <a:pt x="4605" y="4276"/>
                    <a:pt x="4605" y="3965"/>
                  </a:cubicBezTo>
                  <a:lnTo>
                    <a:pt x="4605" y="568"/>
                  </a:lnTo>
                  <a:cubicBezTo>
                    <a:pt x="4605" y="254"/>
                    <a:pt x="4352" y="0"/>
                    <a:pt x="40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53" name="Google Shape;2053;p47"/>
            <p:cNvSpPr/>
            <p:nvPr/>
          </p:nvSpPr>
          <p:spPr>
            <a:xfrm>
              <a:off x="6485350" y="1796900"/>
              <a:ext cx="28325" cy="28325"/>
            </a:xfrm>
            <a:custGeom>
              <a:rect b="b" l="l" r="r" t="t"/>
              <a:pathLst>
                <a:path extrusionOk="0" h="1133" w="1133">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054" name="Google Shape;2054;p47"/>
          <p:cNvGrpSpPr/>
          <p:nvPr/>
        </p:nvGrpSpPr>
        <p:grpSpPr>
          <a:xfrm>
            <a:off x="6620343" y="2829792"/>
            <a:ext cx="360691" cy="365967"/>
            <a:chOff x="2100300" y="3804850"/>
            <a:chExt cx="444475" cy="483125"/>
          </a:xfrm>
        </p:grpSpPr>
        <p:sp>
          <p:nvSpPr>
            <p:cNvPr id="2055" name="Google Shape;2055;p47"/>
            <p:cNvSpPr/>
            <p:nvPr/>
          </p:nvSpPr>
          <p:spPr>
            <a:xfrm>
              <a:off x="2100300" y="3804850"/>
              <a:ext cx="444475" cy="483125"/>
            </a:xfrm>
            <a:custGeom>
              <a:rect b="b" l="l" r="r" t="t"/>
              <a:pathLst>
                <a:path extrusionOk="0" h="19325" w="17779">
                  <a:moveTo>
                    <a:pt x="2123" y="4001"/>
                  </a:moveTo>
                  <a:cubicBezTo>
                    <a:pt x="2627" y="4001"/>
                    <a:pt x="2881" y="4611"/>
                    <a:pt x="2524" y="4967"/>
                  </a:cubicBezTo>
                  <a:cubicBezTo>
                    <a:pt x="2408" y="5083"/>
                    <a:pt x="2265" y="5134"/>
                    <a:pt x="2126" y="5134"/>
                  </a:cubicBezTo>
                  <a:cubicBezTo>
                    <a:pt x="1835" y="5134"/>
                    <a:pt x="1558" y="4909"/>
                    <a:pt x="1558" y="4569"/>
                  </a:cubicBezTo>
                  <a:cubicBezTo>
                    <a:pt x="1558" y="4255"/>
                    <a:pt x="1809" y="4001"/>
                    <a:pt x="2123" y="4001"/>
                  </a:cubicBezTo>
                  <a:close/>
                  <a:moveTo>
                    <a:pt x="15710" y="4001"/>
                  </a:moveTo>
                  <a:cubicBezTo>
                    <a:pt x="16215" y="4001"/>
                    <a:pt x="16468" y="4611"/>
                    <a:pt x="16112" y="4967"/>
                  </a:cubicBezTo>
                  <a:cubicBezTo>
                    <a:pt x="15995" y="5083"/>
                    <a:pt x="15853" y="5134"/>
                    <a:pt x="15714" y="5134"/>
                  </a:cubicBezTo>
                  <a:cubicBezTo>
                    <a:pt x="15423" y="5134"/>
                    <a:pt x="15146" y="4909"/>
                    <a:pt x="15146" y="4569"/>
                  </a:cubicBezTo>
                  <a:cubicBezTo>
                    <a:pt x="15146" y="4255"/>
                    <a:pt x="15396" y="4001"/>
                    <a:pt x="15710" y="4001"/>
                  </a:cubicBezTo>
                  <a:close/>
                  <a:moveTo>
                    <a:pt x="8917" y="1132"/>
                  </a:moveTo>
                  <a:cubicBezTo>
                    <a:pt x="9551" y="1132"/>
                    <a:pt x="10251" y="1993"/>
                    <a:pt x="10789" y="3436"/>
                  </a:cubicBezTo>
                  <a:cubicBezTo>
                    <a:pt x="10894" y="3723"/>
                    <a:pt x="10994" y="4028"/>
                    <a:pt x="11084" y="4345"/>
                  </a:cubicBezTo>
                  <a:cubicBezTo>
                    <a:pt x="10345" y="4590"/>
                    <a:pt x="9623" y="4877"/>
                    <a:pt x="8917" y="5203"/>
                  </a:cubicBezTo>
                  <a:cubicBezTo>
                    <a:pt x="8210" y="4877"/>
                    <a:pt x="7488" y="4590"/>
                    <a:pt x="6749" y="4345"/>
                  </a:cubicBezTo>
                  <a:cubicBezTo>
                    <a:pt x="6842" y="4028"/>
                    <a:pt x="6939" y="3723"/>
                    <a:pt x="7044" y="3436"/>
                  </a:cubicBezTo>
                  <a:cubicBezTo>
                    <a:pt x="7582" y="1993"/>
                    <a:pt x="8282" y="1132"/>
                    <a:pt x="8917" y="1132"/>
                  </a:cubicBezTo>
                  <a:close/>
                  <a:moveTo>
                    <a:pt x="6483" y="5453"/>
                  </a:moveTo>
                  <a:cubicBezTo>
                    <a:pt x="6845" y="5577"/>
                    <a:pt x="7217" y="5713"/>
                    <a:pt x="7591" y="5867"/>
                  </a:cubicBezTo>
                  <a:cubicBezTo>
                    <a:pt x="7371" y="5985"/>
                    <a:pt x="7153" y="6105"/>
                    <a:pt x="6936" y="6229"/>
                  </a:cubicBezTo>
                  <a:cubicBezTo>
                    <a:pt x="6715" y="6356"/>
                    <a:pt x="6501" y="6486"/>
                    <a:pt x="6287" y="6619"/>
                  </a:cubicBezTo>
                  <a:cubicBezTo>
                    <a:pt x="6341" y="6217"/>
                    <a:pt x="6407" y="5831"/>
                    <a:pt x="6483" y="5453"/>
                  </a:cubicBezTo>
                  <a:close/>
                  <a:moveTo>
                    <a:pt x="11350" y="5453"/>
                  </a:moveTo>
                  <a:cubicBezTo>
                    <a:pt x="11426" y="5831"/>
                    <a:pt x="11492" y="6217"/>
                    <a:pt x="11546" y="6619"/>
                  </a:cubicBezTo>
                  <a:cubicBezTo>
                    <a:pt x="11335" y="6486"/>
                    <a:pt x="11118" y="6356"/>
                    <a:pt x="10897" y="6229"/>
                  </a:cubicBezTo>
                  <a:cubicBezTo>
                    <a:pt x="10677" y="6102"/>
                    <a:pt x="10459" y="5982"/>
                    <a:pt x="10242" y="5867"/>
                  </a:cubicBezTo>
                  <a:cubicBezTo>
                    <a:pt x="10619" y="5716"/>
                    <a:pt x="10988" y="5574"/>
                    <a:pt x="11350" y="5453"/>
                  </a:cubicBezTo>
                  <a:close/>
                  <a:moveTo>
                    <a:pt x="3799" y="4852"/>
                  </a:moveTo>
                  <a:cubicBezTo>
                    <a:pt x="4336" y="4904"/>
                    <a:pt x="4870" y="4997"/>
                    <a:pt x="5396" y="5133"/>
                  </a:cubicBezTo>
                  <a:cubicBezTo>
                    <a:pt x="5239" y="5894"/>
                    <a:pt x="5124" y="6661"/>
                    <a:pt x="5055" y="7434"/>
                  </a:cubicBezTo>
                  <a:cubicBezTo>
                    <a:pt x="4421" y="7881"/>
                    <a:pt x="3811" y="8361"/>
                    <a:pt x="3231" y="8877"/>
                  </a:cubicBezTo>
                  <a:cubicBezTo>
                    <a:pt x="3004" y="8645"/>
                    <a:pt x="2796" y="8412"/>
                    <a:pt x="2606" y="8180"/>
                  </a:cubicBezTo>
                  <a:cubicBezTo>
                    <a:pt x="1969" y="7404"/>
                    <a:pt x="1579" y="6691"/>
                    <a:pt x="1483" y="6139"/>
                  </a:cubicBezTo>
                  <a:lnTo>
                    <a:pt x="1483" y="6139"/>
                  </a:lnTo>
                  <a:cubicBezTo>
                    <a:pt x="1695" y="6225"/>
                    <a:pt x="1912" y="6266"/>
                    <a:pt x="2125" y="6266"/>
                  </a:cubicBezTo>
                  <a:cubicBezTo>
                    <a:pt x="2922" y="6266"/>
                    <a:pt x="3656" y="5698"/>
                    <a:pt x="3799" y="4852"/>
                  </a:cubicBezTo>
                  <a:close/>
                  <a:moveTo>
                    <a:pt x="14037" y="4852"/>
                  </a:moveTo>
                  <a:cubicBezTo>
                    <a:pt x="14180" y="5698"/>
                    <a:pt x="14914" y="6266"/>
                    <a:pt x="15711" y="6266"/>
                  </a:cubicBezTo>
                  <a:cubicBezTo>
                    <a:pt x="15924" y="6266"/>
                    <a:pt x="16141" y="6225"/>
                    <a:pt x="16353" y="6139"/>
                  </a:cubicBezTo>
                  <a:lnTo>
                    <a:pt x="16353" y="6139"/>
                  </a:lnTo>
                  <a:cubicBezTo>
                    <a:pt x="16254" y="6691"/>
                    <a:pt x="15867" y="7404"/>
                    <a:pt x="15227" y="8180"/>
                  </a:cubicBezTo>
                  <a:cubicBezTo>
                    <a:pt x="15037" y="8412"/>
                    <a:pt x="14829" y="8645"/>
                    <a:pt x="14602" y="8877"/>
                  </a:cubicBezTo>
                  <a:cubicBezTo>
                    <a:pt x="14022" y="8361"/>
                    <a:pt x="13412" y="7881"/>
                    <a:pt x="12778" y="7434"/>
                  </a:cubicBezTo>
                  <a:cubicBezTo>
                    <a:pt x="12709" y="6661"/>
                    <a:pt x="12594" y="5894"/>
                    <a:pt x="12440" y="5133"/>
                  </a:cubicBezTo>
                  <a:cubicBezTo>
                    <a:pt x="12963" y="4997"/>
                    <a:pt x="13497" y="4904"/>
                    <a:pt x="14037" y="4852"/>
                  </a:cubicBezTo>
                  <a:close/>
                  <a:moveTo>
                    <a:pt x="4964" y="8908"/>
                  </a:moveTo>
                  <a:lnTo>
                    <a:pt x="4964" y="8908"/>
                  </a:lnTo>
                  <a:cubicBezTo>
                    <a:pt x="4958" y="9158"/>
                    <a:pt x="4955" y="9409"/>
                    <a:pt x="4955" y="9662"/>
                  </a:cubicBezTo>
                  <a:cubicBezTo>
                    <a:pt x="4952" y="9916"/>
                    <a:pt x="4958" y="10167"/>
                    <a:pt x="4964" y="10417"/>
                  </a:cubicBezTo>
                  <a:cubicBezTo>
                    <a:pt x="4644" y="10170"/>
                    <a:pt x="4339" y="9916"/>
                    <a:pt x="4052" y="9662"/>
                  </a:cubicBezTo>
                  <a:cubicBezTo>
                    <a:pt x="4339" y="9409"/>
                    <a:pt x="4644" y="9155"/>
                    <a:pt x="4964" y="8908"/>
                  </a:cubicBezTo>
                  <a:close/>
                  <a:moveTo>
                    <a:pt x="12869" y="8908"/>
                  </a:moveTo>
                  <a:lnTo>
                    <a:pt x="12869" y="8908"/>
                  </a:lnTo>
                  <a:cubicBezTo>
                    <a:pt x="13189" y="9155"/>
                    <a:pt x="13491" y="9409"/>
                    <a:pt x="13781" y="9662"/>
                  </a:cubicBezTo>
                  <a:cubicBezTo>
                    <a:pt x="13494" y="9916"/>
                    <a:pt x="13189" y="10170"/>
                    <a:pt x="12869" y="10417"/>
                  </a:cubicBezTo>
                  <a:cubicBezTo>
                    <a:pt x="12875" y="10167"/>
                    <a:pt x="12878" y="9916"/>
                    <a:pt x="12881" y="9662"/>
                  </a:cubicBezTo>
                  <a:cubicBezTo>
                    <a:pt x="12881" y="9409"/>
                    <a:pt x="12875" y="9158"/>
                    <a:pt x="12869" y="8908"/>
                  </a:cubicBezTo>
                  <a:close/>
                  <a:moveTo>
                    <a:pt x="8917" y="6459"/>
                  </a:moveTo>
                  <a:cubicBezTo>
                    <a:pt x="9391" y="6688"/>
                    <a:pt x="9865" y="6942"/>
                    <a:pt x="10333" y="7211"/>
                  </a:cubicBezTo>
                  <a:cubicBezTo>
                    <a:pt x="10801" y="7482"/>
                    <a:pt x="11260" y="7766"/>
                    <a:pt x="11694" y="8059"/>
                  </a:cubicBezTo>
                  <a:cubicBezTo>
                    <a:pt x="11728" y="8581"/>
                    <a:pt x="11749" y="9119"/>
                    <a:pt x="11749" y="9662"/>
                  </a:cubicBezTo>
                  <a:cubicBezTo>
                    <a:pt x="11749" y="10206"/>
                    <a:pt x="11728" y="10743"/>
                    <a:pt x="11694" y="11266"/>
                  </a:cubicBezTo>
                  <a:cubicBezTo>
                    <a:pt x="11260" y="11559"/>
                    <a:pt x="10804" y="11839"/>
                    <a:pt x="10333" y="12114"/>
                  </a:cubicBezTo>
                  <a:cubicBezTo>
                    <a:pt x="9862" y="12386"/>
                    <a:pt x="9388" y="12637"/>
                    <a:pt x="8920" y="12869"/>
                  </a:cubicBezTo>
                  <a:cubicBezTo>
                    <a:pt x="8445" y="12640"/>
                    <a:pt x="7971" y="12386"/>
                    <a:pt x="7500" y="12114"/>
                  </a:cubicBezTo>
                  <a:cubicBezTo>
                    <a:pt x="7032" y="11842"/>
                    <a:pt x="6576" y="11559"/>
                    <a:pt x="6139" y="11266"/>
                  </a:cubicBezTo>
                  <a:cubicBezTo>
                    <a:pt x="6105" y="10743"/>
                    <a:pt x="6087" y="10206"/>
                    <a:pt x="6087" y="9662"/>
                  </a:cubicBezTo>
                  <a:cubicBezTo>
                    <a:pt x="6087" y="9119"/>
                    <a:pt x="6105" y="8581"/>
                    <a:pt x="6139" y="8059"/>
                  </a:cubicBezTo>
                  <a:cubicBezTo>
                    <a:pt x="6576" y="7766"/>
                    <a:pt x="7029" y="7485"/>
                    <a:pt x="7500" y="7211"/>
                  </a:cubicBezTo>
                  <a:cubicBezTo>
                    <a:pt x="7971" y="6942"/>
                    <a:pt x="8445" y="6688"/>
                    <a:pt x="8917" y="6459"/>
                  </a:cubicBezTo>
                  <a:close/>
                  <a:moveTo>
                    <a:pt x="11546" y="12706"/>
                  </a:moveTo>
                  <a:lnTo>
                    <a:pt x="11546" y="12706"/>
                  </a:lnTo>
                  <a:cubicBezTo>
                    <a:pt x="11492" y="13108"/>
                    <a:pt x="11426" y="13497"/>
                    <a:pt x="11350" y="13872"/>
                  </a:cubicBezTo>
                  <a:cubicBezTo>
                    <a:pt x="10988" y="13751"/>
                    <a:pt x="10619" y="13612"/>
                    <a:pt x="10242" y="13461"/>
                  </a:cubicBezTo>
                  <a:cubicBezTo>
                    <a:pt x="10462" y="13343"/>
                    <a:pt x="10680" y="13219"/>
                    <a:pt x="10897" y="13096"/>
                  </a:cubicBezTo>
                  <a:cubicBezTo>
                    <a:pt x="11115" y="12969"/>
                    <a:pt x="11332" y="12839"/>
                    <a:pt x="11546" y="12706"/>
                  </a:cubicBezTo>
                  <a:close/>
                  <a:moveTo>
                    <a:pt x="6287" y="12706"/>
                  </a:moveTo>
                  <a:cubicBezTo>
                    <a:pt x="6498" y="12836"/>
                    <a:pt x="6715" y="12966"/>
                    <a:pt x="6936" y="13092"/>
                  </a:cubicBezTo>
                  <a:cubicBezTo>
                    <a:pt x="7153" y="13219"/>
                    <a:pt x="7374" y="13343"/>
                    <a:pt x="7597" y="13461"/>
                  </a:cubicBezTo>
                  <a:lnTo>
                    <a:pt x="7594" y="13461"/>
                  </a:lnTo>
                  <a:cubicBezTo>
                    <a:pt x="7217" y="13615"/>
                    <a:pt x="6848" y="13754"/>
                    <a:pt x="6483" y="13875"/>
                  </a:cubicBezTo>
                  <a:cubicBezTo>
                    <a:pt x="6407" y="13497"/>
                    <a:pt x="6341" y="13108"/>
                    <a:pt x="6287" y="12706"/>
                  </a:cubicBezTo>
                  <a:close/>
                  <a:moveTo>
                    <a:pt x="14602" y="10447"/>
                  </a:moveTo>
                  <a:cubicBezTo>
                    <a:pt x="14829" y="10680"/>
                    <a:pt x="15037" y="10912"/>
                    <a:pt x="15227" y="11145"/>
                  </a:cubicBezTo>
                  <a:cubicBezTo>
                    <a:pt x="15867" y="11921"/>
                    <a:pt x="16254" y="12634"/>
                    <a:pt x="16353" y="13186"/>
                  </a:cubicBezTo>
                  <a:cubicBezTo>
                    <a:pt x="16141" y="13099"/>
                    <a:pt x="15923" y="13059"/>
                    <a:pt x="15710" y="13059"/>
                  </a:cubicBezTo>
                  <a:cubicBezTo>
                    <a:pt x="14912" y="13059"/>
                    <a:pt x="14180" y="13627"/>
                    <a:pt x="14034" y="14472"/>
                  </a:cubicBezTo>
                  <a:cubicBezTo>
                    <a:pt x="13497" y="14421"/>
                    <a:pt x="12963" y="14327"/>
                    <a:pt x="12440" y="14192"/>
                  </a:cubicBezTo>
                  <a:cubicBezTo>
                    <a:pt x="12594" y="13431"/>
                    <a:pt x="12709" y="12664"/>
                    <a:pt x="12778" y="11891"/>
                  </a:cubicBezTo>
                  <a:cubicBezTo>
                    <a:pt x="13412" y="11444"/>
                    <a:pt x="14022" y="10964"/>
                    <a:pt x="14602" y="10447"/>
                  </a:cubicBezTo>
                  <a:close/>
                  <a:moveTo>
                    <a:pt x="3231" y="10447"/>
                  </a:moveTo>
                  <a:cubicBezTo>
                    <a:pt x="3811" y="10964"/>
                    <a:pt x="4421" y="11444"/>
                    <a:pt x="5055" y="11891"/>
                  </a:cubicBezTo>
                  <a:cubicBezTo>
                    <a:pt x="5124" y="12664"/>
                    <a:pt x="5239" y="13434"/>
                    <a:pt x="5393" y="14195"/>
                  </a:cubicBezTo>
                  <a:cubicBezTo>
                    <a:pt x="5079" y="14273"/>
                    <a:pt x="4774" y="14336"/>
                    <a:pt x="4478" y="14388"/>
                  </a:cubicBezTo>
                  <a:cubicBezTo>
                    <a:pt x="4028" y="14462"/>
                    <a:pt x="3616" y="14499"/>
                    <a:pt x="3250" y="14499"/>
                  </a:cubicBezTo>
                  <a:cubicBezTo>
                    <a:pt x="2389" y="14499"/>
                    <a:pt x="1786" y="14296"/>
                    <a:pt x="1561" y="13908"/>
                  </a:cubicBezTo>
                  <a:cubicBezTo>
                    <a:pt x="1244" y="13358"/>
                    <a:pt x="1634" y="12326"/>
                    <a:pt x="2606" y="11145"/>
                  </a:cubicBezTo>
                  <a:cubicBezTo>
                    <a:pt x="2796" y="10912"/>
                    <a:pt x="3007" y="10680"/>
                    <a:pt x="3231" y="10447"/>
                  </a:cubicBezTo>
                  <a:close/>
                  <a:moveTo>
                    <a:pt x="15707" y="14191"/>
                  </a:moveTo>
                  <a:cubicBezTo>
                    <a:pt x="15999" y="14191"/>
                    <a:pt x="16278" y="14416"/>
                    <a:pt x="16278" y="14759"/>
                  </a:cubicBezTo>
                  <a:cubicBezTo>
                    <a:pt x="16278" y="15070"/>
                    <a:pt x="16024" y="15324"/>
                    <a:pt x="15710" y="15324"/>
                  </a:cubicBezTo>
                  <a:cubicBezTo>
                    <a:pt x="15206" y="15324"/>
                    <a:pt x="14952" y="14714"/>
                    <a:pt x="15309" y="14358"/>
                  </a:cubicBezTo>
                  <a:cubicBezTo>
                    <a:pt x="15425" y="14242"/>
                    <a:pt x="15568" y="14191"/>
                    <a:pt x="15707" y="14191"/>
                  </a:cubicBezTo>
                  <a:close/>
                  <a:moveTo>
                    <a:pt x="8917" y="14122"/>
                  </a:moveTo>
                  <a:cubicBezTo>
                    <a:pt x="9623" y="14448"/>
                    <a:pt x="10348" y="14735"/>
                    <a:pt x="11084" y="14980"/>
                  </a:cubicBezTo>
                  <a:cubicBezTo>
                    <a:pt x="10994" y="15297"/>
                    <a:pt x="10894" y="15602"/>
                    <a:pt x="10789" y="15892"/>
                  </a:cubicBezTo>
                  <a:cubicBezTo>
                    <a:pt x="10251" y="17332"/>
                    <a:pt x="9551" y="18192"/>
                    <a:pt x="8917" y="18192"/>
                  </a:cubicBezTo>
                  <a:cubicBezTo>
                    <a:pt x="8282" y="18192"/>
                    <a:pt x="7582" y="17332"/>
                    <a:pt x="7044" y="15892"/>
                  </a:cubicBezTo>
                  <a:cubicBezTo>
                    <a:pt x="6939" y="15602"/>
                    <a:pt x="6839" y="15300"/>
                    <a:pt x="6749" y="14980"/>
                  </a:cubicBezTo>
                  <a:cubicBezTo>
                    <a:pt x="7488" y="14735"/>
                    <a:pt x="8213" y="14448"/>
                    <a:pt x="8917" y="14122"/>
                  </a:cubicBezTo>
                  <a:close/>
                  <a:moveTo>
                    <a:pt x="8917" y="0"/>
                  </a:moveTo>
                  <a:cubicBezTo>
                    <a:pt x="7757" y="0"/>
                    <a:pt x="6715" y="1081"/>
                    <a:pt x="5985" y="3041"/>
                  </a:cubicBezTo>
                  <a:cubicBezTo>
                    <a:pt x="5867" y="3355"/>
                    <a:pt x="5758" y="3687"/>
                    <a:pt x="5662" y="4031"/>
                  </a:cubicBezTo>
                  <a:cubicBezTo>
                    <a:pt x="4919" y="3844"/>
                    <a:pt x="4215" y="3732"/>
                    <a:pt x="3587" y="3702"/>
                  </a:cubicBezTo>
                  <a:cubicBezTo>
                    <a:pt x="3271" y="3173"/>
                    <a:pt x="2709" y="2871"/>
                    <a:pt x="2126" y="2871"/>
                  </a:cubicBezTo>
                  <a:cubicBezTo>
                    <a:pt x="1901" y="2871"/>
                    <a:pt x="1673" y="2916"/>
                    <a:pt x="1455" y="3011"/>
                  </a:cubicBezTo>
                  <a:cubicBezTo>
                    <a:pt x="670" y="3346"/>
                    <a:pt x="260" y="4212"/>
                    <a:pt x="492" y="5034"/>
                  </a:cubicBezTo>
                  <a:cubicBezTo>
                    <a:pt x="54" y="6024"/>
                    <a:pt x="489" y="7389"/>
                    <a:pt x="1733" y="8898"/>
                  </a:cubicBezTo>
                  <a:cubicBezTo>
                    <a:pt x="1942" y="9152"/>
                    <a:pt x="2171" y="9409"/>
                    <a:pt x="2416" y="9662"/>
                  </a:cubicBezTo>
                  <a:cubicBezTo>
                    <a:pt x="2171" y="9916"/>
                    <a:pt x="1942" y="10170"/>
                    <a:pt x="1733" y="10426"/>
                  </a:cubicBezTo>
                  <a:cubicBezTo>
                    <a:pt x="411" y="12033"/>
                    <a:pt x="0" y="13470"/>
                    <a:pt x="583" y="14475"/>
                  </a:cubicBezTo>
                  <a:cubicBezTo>
                    <a:pt x="1021" y="15233"/>
                    <a:pt x="1954" y="15629"/>
                    <a:pt x="3270" y="15629"/>
                  </a:cubicBezTo>
                  <a:cubicBezTo>
                    <a:pt x="3738" y="15626"/>
                    <a:pt x="4203" y="15584"/>
                    <a:pt x="4662" y="15505"/>
                  </a:cubicBezTo>
                  <a:cubicBezTo>
                    <a:pt x="4985" y="15451"/>
                    <a:pt x="5320" y="15378"/>
                    <a:pt x="5662" y="15294"/>
                  </a:cubicBezTo>
                  <a:cubicBezTo>
                    <a:pt x="5761" y="15641"/>
                    <a:pt x="5867" y="15970"/>
                    <a:pt x="5985" y="16284"/>
                  </a:cubicBezTo>
                  <a:cubicBezTo>
                    <a:pt x="6715" y="18244"/>
                    <a:pt x="7757" y="19325"/>
                    <a:pt x="8917" y="19325"/>
                  </a:cubicBezTo>
                  <a:cubicBezTo>
                    <a:pt x="10076" y="19325"/>
                    <a:pt x="11118" y="18244"/>
                    <a:pt x="11848" y="16284"/>
                  </a:cubicBezTo>
                  <a:cubicBezTo>
                    <a:pt x="11966" y="15970"/>
                    <a:pt x="12075" y="15638"/>
                    <a:pt x="12171" y="15294"/>
                  </a:cubicBezTo>
                  <a:cubicBezTo>
                    <a:pt x="12917" y="15481"/>
                    <a:pt x="13618" y="15593"/>
                    <a:pt x="14246" y="15623"/>
                  </a:cubicBezTo>
                  <a:cubicBezTo>
                    <a:pt x="14562" y="16152"/>
                    <a:pt x="15123" y="16453"/>
                    <a:pt x="15705" y="16453"/>
                  </a:cubicBezTo>
                  <a:cubicBezTo>
                    <a:pt x="15930" y="16453"/>
                    <a:pt x="16159" y="16408"/>
                    <a:pt x="16378" y="16314"/>
                  </a:cubicBezTo>
                  <a:cubicBezTo>
                    <a:pt x="17163" y="15979"/>
                    <a:pt x="17573" y="15112"/>
                    <a:pt x="17341" y="14291"/>
                  </a:cubicBezTo>
                  <a:cubicBezTo>
                    <a:pt x="17779" y="13301"/>
                    <a:pt x="17344" y="11936"/>
                    <a:pt x="16100" y="10426"/>
                  </a:cubicBezTo>
                  <a:cubicBezTo>
                    <a:pt x="15891" y="10170"/>
                    <a:pt x="15662" y="9916"/>
                    <a:pt x="15417" y="9662"/>
                  </a:cubicBezTo>
                  <a:cubicBezTo>
                    <a:pt x="15662" y="9409"/>
                    <a:pt x="15891" y="9152"/>
                    <a:pt x="16100" y="8898"/>
                  </a:cubicBezTo>
                  <a:cubicBezTo>
                    <a:pt x="17347" y="7389"/>
                    <a:pt x="17779" y="6024"/>
                    <a:pt x="17341" y="5034"/>
                  </a:cubicBezTo>
                  <a:cubicBezTo>
                    <a:pt x="17573" y="4212"/>
                    <a:pt x="17163" y="3346"/>
                    <a:pt x="16378" y="3011"/>
                  </a:cubicBezTo>
                  <a:cubicBezTo>
                    <a:pt x="16159" y="2916"/>
                    <a:pt x="15930" y="2871"/>
                    <a:pt x="15705" y="2871"/>
                  </a:cubicBezTo>
                  <a:cubicBezTo>
                    <a:pt x="15123" y="2871"/>
                    <a:pt x="14562" y="3173"/>
                    <a:pt x="14246" y="3702"/>
                  </a:cubicBezTo>
                  <a:cubicBezTo>
                    <a:pt x="13615" y="3732"/>
                    <a:pt x="12914" y="3844"/>
                    <a:pt x="12171" y="4031"/>
                  </a:cubicBezTo>
                  <a:cubicBezTo>
                    <a:pt x="12075" y="3684"/>
                    <a:pt x="11966" y="3355"/>
                    <a:pt x="11848" y="3041"/>
                  </a:cubicBezTo>
                  <a:cubicBezTo>
                    <a:pt x="11118" y="1081"/>
                    <a:pt x="10076" y="0"/>
                    <a:pt x="89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56" name="Google Shape;2056;p47"/>
            <p:cNvSpPr/>
            <p:nvPr/>
          </p:nvSpPr>
          <p:spPr>
            <a:xfrm>
              <a:off x="2280775" y="4003900"/>
              <a:ext cx="88275" cy="85025"/>
            </a:xfrm>
            <a:custGeom>
              <a:rect b="b" l="l" r="r" t="t"/>
              <a:pathLst>
                <a:path extrusionOk="0" h="3401" w="3531">
                  <a:moveTo>
                    <a:pt x="1698" y="1136"/>
                  </a:moveTo>
                  <a:cubicBezTo>
                    <a:pt x="2202" y="1136"/>
                    <a:pt x="2455" y="1743"/>
                    <a:pt x="2099" y="2102"/>
                  </a:cubicBezTo>
                  <a:cubicBezTo>
                    <a:pt x="1983" y="2217"/>
                    <a:pt x="1841" y="2268"/>
                    <a:pt x="1703" y="2268"/>
                  </a:cubicBezTo>
                  <a:cubicBezTo>
                    <a:pt x="1411" y="2268"/>
                    <a:pt x="1133" y="2042"/>
                    <a:pt x="1133" y="1700"/>
                  </a:cubicBezTo>
                  <a:cubicBezTo>
                    <a:pt x="1133" y="1386"/>
                    <a:pt x="1383" y="1136"/>
                    <a:pt x="1698" y="1136"/>
                  </a:cubicBezTo>
                  <a:close/>
                  <a:moveTo>
                    <a:pt x="1698" y="1"/>
                  </a:moveTo>
                  <a:cubicBezTo>
                    <a:pt x="1479" y="1"/>
                    <a:pt x="1258" y="43"/>
                    <a:pt x="1048" y="130"/>
                  </a:cubicBezTo>
                  <a:cubicBezTo>
                    <a:pt x="414" y="393"/>
                    <a:pt x="1" y="1012"/>
                    <a:pt x="1" y="1700"/>
                  </a:cubicBezTo>
                  <a:cubicBezTo>
                    <a:pt x="1" y="2639"/>
                    <a:pt x="758" y="3397"/>
                    <a:pt x="1698" y="3400"/>
                  </a:cubicBezTo>
                  <a:cubicBezTo>
                    <a:pt x="2386" y="3400"/>
                    <a:pt x="3005" y="2984"/>
                    <a:pt x="3268" y="2350"/>
                  </a:cubicBezTo>
                  <a:cubicBezTo>
                    <a:pt x="3530" y="1715"/>
                    <a:pt x="3385" y="985"/>
                    <a:pt x="2899" y="499"/>
                  </a:cubicBezTo>
                  <a:cubicBezTo>
                    <a:pt x="2574" y="173"/>
                    <a:pt x="2140" y="1"/>
                    <a:pt x="16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057" name="Google Shape;2057;p47"/>
          <p:cNvGrpSpPr/>
          <p:nvPr/>
        </p:nvGrpSpPr>
        <p:grpSpPr>
          <a:xfrm>
            <a:off x="1795122" y="2829747"/>
            <a:ext cx="392056" cy="333111"/>
            <a:chOff x="1487200" y="4421025"/>
            <a:chExt cx="483125" cy="439750"/>
          </a:xfrm>
        </p:grpSpPr>
        <p:sp>
          <p:nvSpPr>
            <p:cNvPr id="2058" name="Google Shape;2058;p47"/>
            <p:cNvSpPr/>
            <p:nvPr/>
          </p:nvSpPr>
          <p:spPr>
            <a:xfrm>
              <a:off x="1487200" y="4421025"/>
              <a:ext cx="483125" cy="439750"/>
            </a:xfrm>
            <a:custGeom>
              <a:rect b="b" l="l" r="r" t="t"/>
              <a:pathLst>
                <a:path extrusionOk="0" h="17590" w="19325">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59" name="Google Shape;2059;p47"/>
            <p:cNvSpPr/>
            <p:nvPr/>
          </p:nvSpPr>
          <p:spPr>
            <a:xfrm>
              <a:off x="1544950" y="4622200"/>
              <a:ext cx="103950" cy="100025"/>
            </a:xfrm>
            <a:custGeom>
              <a:rect b="b" l="l" r="r" t="t"/>
              <a:pathLst>
                <a:path extrusionOk="0" h="4001" w="4158">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60" name="Google Shape;2060;p47"/>
            <p:cNvSpPr/>
            <p:nvPr/>
          </p:nvSpPr>
          <p:spPr>
            <a:xfrm>
              <a:off x="1804675" y="4622200"/>
              <a:ext cx="103975" cy="100025"/>
            </a:xfrm>
            <a:custGeom>
              <a:rect b="b" l="l" r="r" t="t"/>
              <a:pathLst>
                <a:path extrusionOk="0" h="4001" w="4159">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61" name="Google Shape;2061;p47"/>
            <p:cNvSpPr/>
            <p:nvPr/>
          </p:nvSpPr>
          <p:spPr>
            <a:xfrm>
              <a:off x="1667450" y="4661825"/>
              <a:ext cx="119825" cy="28350"/>
            </a:xfrm>
            <a:custGeom>
              <a:rect b="b" l="l" r="r" t="t"/>
              <a:pathLst>
                <a:path extrusionOk="0" h="1134" w="4793">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062" name="Google Shape;2062;p47"/>
          <p:cNvSpPr txBox="1"/>
          <p:nvPr>
            <p:ph idx="9" type="subTitle"/>
          </p:nvPr>
        </p:nvSpPr>
        <p:spPr>
          <a:xfrm>
            <a:off x="3179886" y="3238993"/>
            <a:ext cx="2246400" cy="49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Regional Divergence</a:t>
            </a:r>
            <a:endParaRPr/>
          </a:p>
        </p:txBody>
      </p:sp>
      <p:grpSp>
        <p:nvGrpSpPr>
          <p:cNvPr id="2063" name="Google Shape;2063;p47"/>
          <p:cNvGrpSpPr/>
          <p:nvPr/>
        </p:nvGrpSpPr>
        <p:grpSpPr>
          <a:xfrm>
            <a:off x="4107053" y="2874449"/>
            <a:ext cx="392056" cy="321653"/>
            <a:chOff x="892750" y="267400"/>
            <a:chExt cx="483125" cy="424625"/>
          </a:xfrm>
        </p:grpSpPr>
        <p:sp>
          <p:nvSpPr>
            <p:cNvPr id="2064" name="Google Shape;2064;p47"/>
            <p:cNvSpPr/>
            <p:nvPr/>
          </p:nvSpPr>
          <p:spPr>
            <a:xfrm>
              <a:off x="892750" y="267400"/>
              <a:ext cx="483125" cy="424625"/>
            </a:xfrm>
            <a:custGeom>
              <a:rect b="b" l="l" r="r" t="t"/>
              <a:pathLst>
                <a:path extrusionOk="0" h="16985" w="19325">
                  <a:moveTo>
                    <a:pt x="2832" y="1133"/>
                  </a:moveTo>
                  <a:cubicBezTo>
                    <a:pt x="3143" y="1133"/>
                    <a:pt x="3397" y="1383"/>
                    <a:pt x="3397" y="1697"/>
                  </a:cubicBezTo>
                  <a:lnTo>
                    <a:pt x="3397" y="2265"/>
                  </a:lnTo>
                  <a:lnTo>
                    <a:pt x="2265" y="2265"/>
                  </a:lnTo>
                  <a:lnTo>
                    <a:pt x="2265" y="1697"/>
                  </a:lnTo>
                  <a:cubicBezTo>
                    <a:pt x="2265" y="1383"/>
                    <a:pt x="2518" y="1133"/>
                    <a:pt x="2832" y="1133"/>
                  </a:cubicBezTo>
                  <a:close/>
                  <a:moveTo>
                    <a:pt x="11927" y="1133"/>
                  </a:moveTo>
                  <a:cubicBezTo>
                    <a:pt x="12241" y="1133"/>
                    <a:pt x="12494" y="1383"/>
                    <a:pt x="12494" y="1697"/>
                  </a:cubicBezTo>
                  <a:lnTo>
                    <a:pt x="12494" y="2265"/>
                  </a:lnTo>
                  <a:lnTo>
                    <a:pt x="6833" y="2265"/>
                  </a:lnTo>
                  <a:lnTo>
                    <a:pt x="6833" y="1697"/>
                  </a:lnTo>
                  <a:cubicBezTo>
                    <a:pt x="6833" y="1383"/>
                    <a:pt x="7084" y="1133"/>
                    <a:pt x="7398" y="1133"/>
                  </a:cubicBezTo>
                  <a:close/>
                  <a:moveTo>
                    <a:pt x="17628" y="3397"/>
                  </a:moveTo>
                  <a:cubicBezTo>
                    <a:pt x="17939" y="3397"/>
                    <a:pt x="18192" y="3648"/>
                    <a:pt x="18192" y="3962"/>
                  </a:cubicBezTo>
                  <a:lnTo>
                    <a:pt x="18192" y="4530"/>
                  </a:lnTo>
                  <a:lnTo>
                    <a:pt x="17628" y="4530"/>
                  </a:lnTo>
                  <a:cubicBezTo>
                    <a:pt x="16688" y="4530"/>
                    <a:pt x="15928" y="5288"/>
                    <a:pt x="15928" y="6227"/>
                  </a:cubicBezTo>
                  <a:lnTo>
                    <a:pt x="15928" y="9059"/>
                  </a:lnTo>
                  <a:lnTo>
                    <a:pt x="13584" y="9059"/>
                  </a:lnTo>
                  <a:cubicBezTo>
                    <a:pt x="13304" y="7108"/>
                    <a:pt x="11631" y="5662"/>
                    <a:pt x="9662" y="5662"/>
                  </a:cubicBezTo>
                  <a:cubicBezTo>
                    <a:pt x="7694" y="5662"/>
                    <a:pt x="6021" y="7108"/>
                    <a:pt x="5740" y="9059"/>
                  </a:cubicBezTo>
                  <a:lnTo>
                    <a:pt x="3397" y="9059"/>
                  </a:lnTo>
                  <a:lnTo>
                    <a:pt x="3397" y="6227"/>
                  </a:lnTo>
                  <a:cubicBezTo>
                    <a:pt x="3397" y="5288"/>
                    <a:pt x="2636" y="4530"/>
                    <a:pt x="1700" y="4530"/>
                  </a:cubicBezTo>
                  <a:lnTo>
                    <a:pt x="1132" y="4530"/>
                  </a:lnTo>
                  <a:lnTo>
                    <a:pt x="1132" y="3962"/>
                  </a:lnTo>
                  <a:cubicBezTo>
                    <a:pt x="1132" y="3648"/>
                    <a:pt x="1386" y="3397"/>
                    <a:pt x="1700" y="3397"/>
                  </a:cubicBezTo>
                  <a:close/>
                  <a:moveTo>
                    <a:pt x="9663" y="6793"/>
                  </a:moveTo>
                  <a:cubicBezTo>
                    <a:pt x="10399" y="6793"/>
                    <a:pt x="11123" y="7080"/>
                    <a:pt x="11664" y="7622"/>
                  </a:cubicBezTo>
                  <a:cubicBezTo>
                    <a:pt x="12473" y="8431"/>
                    <a:pt x="12715" y="9648"/>
                    <a:pt x="12277" y="10708"/>
                  </a:cubicBezTo>
                  <a:cubicBezTo>
                    <a:pt x="11839" y="11764"/>
                    <a:pt x="10807" y="12456"/>
                    <a:pt x="9662" y="12456"/>
                  </a:cubicBezTo>
                  <a:cubicBezTo>
                    <a:pt x="8098" y="12453"/>
                    <a:pt x="6833" y="11188"/>
                    <a:pt x="6833" y="9624"/>
                  </a:cubicBezTo>
                  <a:cubicBezTo>
                    <a:pt x="6833" y="8479"/>
                    <a:pt x="7521" y="7447"/>
                    <a:pt x="8578" y="7009"/>
                  </a:cubicBezTo>
                  <a:cubicBezTo>
                    <a:pt x="8929" y="6864"/>
                    <a:pt x="9298" y="6793"/>
                    <a:pt x="9663" y="6793"/>
                  </a:cubicBezTo>
                  <a:close/>
                  <a:moveTo>
                    <a:pt x="1700" y="5662"/>
                  </a:moveTo>
                  <a:cubicBezTo>
                    <a:pt x="2011" y="5662"/>
                    <a:pt x="2265" y="5913"/>
                    <a:pt x="2265" y="6227"/>
                  </a:cubicBezTo>
                  <a:lnTo>
                    <a:pt x="2265" y="13020"/>
                  </a:lnTo>
                  <a:cubicBezTo>
                    <a:pt x="2265" y="13334"/>
                    <a:pt x="2011" y="13588"/>
                    <a:pt x="1700" y="13588"/>
                  </a:cubicBezTo>
                  <a:lnTo>
                    <a:pt x="1132" y="13588"/>
                  </a:lnTo>
                  <a:lnTo>
                    <a:pt x="1132" y="5662"/>
                  </a:lnTo>
                  <a:close/>
                  <a:moveTo>
                    <a:pt x="18192" y="5662"/>
                  </a:moveTo>
                  <a:lnTo>
                    <a:pt x="18192" y="13588"/>
                  </a:lnTo>
                  <a:lnTo>
                    <a:pt x="17628" y="13588"/>
                  </a:lnTo>
                  <a:cubicBezTo>
                    <a:pt x="17314" y="13588"/>
                    <a:pt x="17060" y="13334"/>
                    <a:pt x="17060" y="13020"/>
                  </a:cubicBezTo>
                  <a:lnTo>
                    <a:pt x="17060" y="6227"/>
                  </a:lnTo>
                  <a:cubicBezTo>
                    <a:pt x="17060" y="5913"/>
                    <a:pt x="17314" y="5662"/>
                    <a:pt x="17628" y="5662"/>
                  </a:cubicBezTo>
                  <a:close/>
                  <a:moveTo>
                    <a:pt x="15928" y="10191"/>
                  </a:moveTo>
                  <a:lnTo>
                    <a:pt x="15928" y="13020"/>
                  </a:lnTo>
                  <a:cubicBezTo>
                    <a:pt x="15928" y="13959"/>
                    <a:pt x="16688" y="14717"/>
                    <a:pt x="17628" y="14720"/>
                  </a:cubicBezTo>
                  <a:lnTo>
                    <a:pt x="18192" y="14720"/>
                  </a:lnTo>
                  <a:lnTo>
                    <a:pt x="18192" y="15285"/>
                  </a:lnTo>
                  <a:cubicBezTo>
                    <a:pt x="18192" y="15599"/>
                    <a:pt x="17939" y="15853"/>
                    <a:pt x="17628" y="15853"/>
                  </a:cubicBezTo>
                  <a:lnTo>
                    <a:pt x="1700" y="15853"/>
                  </a:lnTo>
                  <a:cubicBezTo>
                    <a:pt x="1386" y="15853"/>
                    <a:pt x="1132" y="15599"/>
                    <a:pt x="1132" y="15285"/>
                  </a:cubicBezTo>
                  <a:lnTo>
                    <a:pt x="1132" y="14720"/>
                  </a:lnTo>
                  <a:lnTo>
                    <a:pt x="1700" y="14720"/>
                  </a:lnTo>
                  <a:cubicBezTo>
                    <a:pt x="2636" y="14717"/>
                    <a:pt x="3397" y="13959"/>
                    <a:pt x="3397" y="13020"/>
                  </a:cubicBezTo>
                  <a:lnTo>
                    <a:pt x="3397" y="10191"/>
                  </a:lnTo>
                  <a:lnTo>
                    <a:pt x="5740" y="10191"/>
                  </a:lnTo>
                  <a:cubicBezTo>
                    <a:pt x="6021" y="12139"/>
                    <a:pt x="7694" y="13585"/>
                    <a:pt x="9662" y="13585"/>
                  </a:cubicBezTo>
                  <a:cubicBezTo>
                    <a:pt x="11631" y="13585"/>
                    <a:pt x="13304" y="12139"/>
                    <a:pt x="13584" y="10191"/>
                  </a:cubicBezTo>
                  <a:close/>
                  <a:moveTo>
                    <a:pt x="2832" y="1"/>
                  </a:moveTo>
                  <a:cubicBezTo>
                    <a:pt x="1893" y="1"/>
                    <a:pt x="1132" y="758"/>
                    <a:pt x="1132" y="1697"/>
                  </a:cubicBezTo>
                  <a:lnTo>
                    <a:pt x="1132" y="2362"/>
                  </a:lnTo>
                  <a:cubicBezTo>
                    <a:pt x="453" y="2600"/>
                    <a:pt x="0" y="3243"/>
                    <a:pt x="0" y="3962"/>
                  </a:cubicBezTo>
                  <a:lnTo>
                    <a:pt x="0" y="15285"/>
                  </a:lnTo>
                  <a:cubicBezTo>
                    <a:pt x="0" y="16224"/>
                    <a:pt x="761" y="16982"/>
                    <a:pt x="1700" y="16985"/>
                  </a:cubicBezTo>
                  <a:lnTo>
                    <a:pt x="17628" y="16985"/>
                  </a:lnTo>
                  <a:cubicBezTo>
                    <a:pt x="18564" y="16982"/>
                    <a:pt x="19324" y="16224"/>
                    <a:pt x="19324" y="15285"/>
                  </a:cubicBezTo>
                  <a:lnTo>
                    <a:pt x="19324" y="3962"/>
                  </a:lnTo>
                  <a:cubicBezTo>
                    <a:pt x="19324" y="3023"/>
                    <a:pt x="18564" y="2265"/>
                    <a:pt x="17628" y="2265"/>
                  </a:cubicBezTo>
                  <a:lnTo>
                    <a:pt x="13627" y="2265"/>
                  </a:lnTo>
                  <a:lnTo>
                    <a:pt x="13627" y="1697"/>
                  </a:lnTo>
                  <a:cubicBezTo>
                    <a:pt x="13624" y="758"/>
                    <a:pt x="12866" y="1"/>
                    <a:pt x="11927" y="1"/>
                  </a:cubicBezTo>
                  <a:lnTo>
                    <a:pt x="7398" y="1"/>
                  </a:lnTo>
                  <a:cubicBezTo>
                    <a:pt x="6459" y="1"/>
                    <a:pt x="5701" y="758"/>
                    <a:pt x="5701" y="1697"/>
                  </a:cubicBezTo>
                  <a:lnTo>
                    <a:pt x="5701" y="2265"/>
                  </a:lnTo>
                  <a:lnTo>
                    <a:pt x="4529" y="2265"/>
                  </a:lnTo>
                  <a:lnTo>
                    <a:pt x="4529" y="1697"/>
                  </a:lnTo>
                  <a:cubicBezTo>
                    <a:pt x="4529" y="758"/>
                    <a:pt x="3768" y="1"/>
                    <a:pt x="28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65" name="Google Shape;2065;p47"/>
            <p:cNvSpPr/>
            <p:nvPr/>
          </p:nvSpPr>
          <p:spPr>
            <a:xfrm>
              <a:off x="1091875" y="465500"/>
              <a:ext cx="88275" cy="85000"/>
            </a:xfrm>
            <a:custGeom>
              <a:rect b="b" l="l" r="r" t="t"/>
              <a:pathLst>
                <a:path extrusionOk="0" h="3400" w="3531">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2"/>
                    <a:pt x="1048" y="129"/>
                  </a:cubicBezTo>
                  <a:cubicBezTo>
                    <a:pt x="414" y="392"/>
                    <a:pt x="0" y="1011"/>
                    <a:pt x="0" y="1700"/>
                  </a:cubicBezTo>
                  <a:cubicBezTo>
                    <a:pt x="0" y="2639"/>
                    <a:pt x="758" y="3396"/>
                    <a:pt x="1697" y="3399"/>
                  </a:cubicBezTo>
                  <a:cubicBezTo>
                    <a:pt x="2386" y="3399"/>
                    <a:pt x="3005" y="2983"/>
                    <a:pt x="3267" y="2349"/>
                  </a:cubicBezTo>
                  <a:cubicBezTo>
                    <a:pt x="3530" y="1715"/>
                    <a:pt x="3385" y="984"/>
                    <a:pt x="2899" y="498"/>
                  </a:cubicBezTo>
                  <a:cubicBezTo>
                    <a:pt x="2574" y="173"/>
                    <a:pt x="2139" y="0"/>
                    <a:pt x="16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66" name="Google Shape;2066;p47"/>
            <p:cNvSpPr/>
            <p:nvPr/>
          </p:nvSpPr>
          <p:spPr>
            <a:xfrm>
              <a:off x="1005975" y="380625"/>
              <a:ext cx="28325" cy="28350"/>
            </a:xfrm>
            <a:custGeom>
              <a:rect b="b" l="l" r="r" t="t"/>
              <a:pathLst>
                <a:path extrusionOk="0" h="1134" w="1133">
                  <a:moveTo>
                    <a:pt x="568" y="1"/>
                  </a:moveTo>
                  <a:cubicBezTo>
                    <a:pt x="254" y="1"/>
                    <a:pt x="0" y="251"/>
                    <a:pt x="0" y="565"/>
                  </a:cubicBezTo>
                  <a:cubicBezTo>
                    <a:pt x="0" y="879"/>
                    <a:pt x="254" y="1133"/>
                    <a:pt x="568" y="1133"/>
                  </a:cubicBezTo>
                  <a:cubicBezTo>
                    <a:pt x="879" y="1133"/>
                    <a:pt x="1132" y="879"/>
                    <a:pt x="1132" y="565"/>
                  </a:cubicBezTo>
                  <a:cubicBezTo>
                    <a:pt x="1132" y="251"/>
                    <a:pt x="879" y="1"/>
                    <a:pt x="5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2067" name="Google Shape;2067;p47"/>
          <p:cNvSpPr txBox="1"/>
          <p:nvPr>
            <p:ph idx="14" type="subTitle"/>
          </p:nvPr>
        </p:nvSpPr>
        <p:spPr>
          <a:xfrm>
            <a:off x="5783590" y="3238989"/>
            <a:ext cx="2034000" cy="49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Early Warning Indicators</a:t>
            </a:r>
            <a:endParaRPr/>
          </a:p>
        </p:txBody>
      </p:sp>
      <p:pic>
        <p:nvPicPr>
          <p:cNvPr id="2068" name="Google Shape;2068;p47"/>
          <p:cNvPicPr preferRelativeResize="0"/>
          <p:nvPr/>
        </p:nvPicPr>
        <p:blipFill>
          <a:blip r:embed="rId3">
            <a:alphaModFix/>
          </a:blip>
          <a:stretch>
            <a:fillRect/>
          </a:stretch>
        </p:blipFill>
        <p:spPr>
          <a:xfrm>
            <a:off x="7247325" y="4581900"/>
            <a:ext cx="1802218" cy="49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2" name="Shape 2072"/>
        <p:cNvGrpSpPr/>
        <p:nvPr/>
      </p:nvGrpSpPr>
      <p:grpSpPr>
        <a:xfrm>
          <a:off x="0" y="0"/>
          <a:ext cx="0" cy="0"/>
          <a:chOff x="0" y="0"/>
          <a:chExt cx="0" cy="0"/>
        </a:xfrm>
      </p:grpSpPr>
      <p:sp>
        <p:nvSpPr>
          <p:cNvPr id="2073" name="Google Shape;2073;p48"/>
          <p:cNvSpPr txBox="1"/>
          <p:nvPr>
            <p:ph type="title"/>
          </p:nvPr>
        </p:nvSpPr>
        <p:spPr>
          <a:xfrm>
            <a:off x="2103150" y="1805923"/>
            <a:ext cx="49377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t>Thanks!</a:t>
            </a:r>
            <a:endParaRPr sz="7200"/>
          </a:p>
        </p:txBody>
      </p:sp>
      <p:pic>
        <p:nvPicPr>
          <p:cNvPr id="2074" name="Google Shape;2074;p48"/>
          <p:cNvPicPr preferRelativeResize="0"/>
          <p:nvPr/>
        </p:nvPicPr>
        <p:blipFill>
          <a:blip r:embed="rId3">
            <a:alphaModFix/>
          </a:blip>
          <a:stretch>
            <a:fillRect/>
          </a:stretch>
        </p:blipFill>
        <p:spPr>
          <a:xfrm>
            <a:off x="2375200" y="563100"/>
            <a:ext cx="4552550" cy="12428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6" name="Shape 1886"/>
        <p:cNvGrpSpPr/>
        <p:nvPr/>
      </p:nvGrpSpPr>
      <p:grpSpPr>
        <a:xfrm>
          <a:off x="0" y="0"/>
          <a:ext cx="0" cy="0"/>
          <a:chOff x="0" y="0"/>
          <a:chExt cx="0" cy="0"/>
        </a:xfrm>
      </p:grpSpPr>
      <p:sp>
        <p:nvSpPr>
          <p:cNvPr id="1887" name="Google Shape;1887;p34"/>
          <p:cNvSpPr txBox="1"/>
          <p:nvPr>
            <p:ph type="ctrTitle"/>
          </p:nvPr>
        </p:nvSpPr>
        <p:spPr>
          <a:xfrm>
            <a:off x="6" y="-588414"/>
            <a:ext cx="3264300" cy="179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Proposal</a:t>
            </a:r>
            <a:endParaRPr/>
          </a:p>
        </p:txBody>
      </p:sp>
      <p:sp>
        <p:nvSpPr>
          <p:cNvPr id="1888" name="Google Shape;1888;p34"/>
          <p:cNvSpPr txBox="1"/>
          <p:nvPr>
            <p:ph idx="1" type="subTitle"/>
          </p:nvPr>
        </p:nvSpPr>
        <p:spPr>
          <a:xfrm>
            <a:off x="6" y="3069058"/>
            <a:ext cx="3264300" cy="89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Expected Outcome:</a:t>
            </a:r>
            <a:br>
              <a:rPr lang="en"/>
            </a:br>
            <a:r>
              <a:rPr lang="en"/>
              <a:t> </a:t>
            </a:r>
            <a:endParaRPr/>
          </a:p>
        </p:txBody>
      </p:sp>
      <p:sp>
        <p:nvSpPr>
          <p:cNvPr id="1889" name="Google Shape;1889;p34"/>
          <p:cNvSpPr txBox="1"/>
          <p:nvPr>
            <p:ph idx="1" type="subTitle"/>
          </p:nvPr>
        </p:nvSpPr>
        <p:spPr>
          <a:xfrm>
            <a:off x="6" y="1371708"/>
            <a:ext cx="3264300" cy="896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Project Description: </a:t>
            </a:r>
            <a:endParaRPr/>
          </a:p>
        </p:txBody>
      </p:sp>
      <p:sp>
        <p:nvSpPr>
          <p:cNvPr id="1890" name="Google Shape;1890;p34"/>
          <p:cNvSpPr txBox="1"/>
          <p:nvPr>
            <p:ph idx="1" type="subTitle"/>
          </p:nvPr>
        </p:nvSpPr>
        <p:spPr>
          <a:xfrm>
            <a:off x="-45000" y="1371700"/>
            <a:ext cx="9234000" cy="22179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A</a:t>
            </a:r>
            <a:r>
              <a:rPr lang="en"/>
              <a:t>nalyze historical stock market fluctuations from 2000-2025</a:t>
            </a:r>
            <a:endParaRPr/>
          </a:p>
          <a:p>
            <a:pPr indent="-317500" lvl="0" marL="457200" rtl="0" algn="l">
              <a:lnSpc>
                <a:spcPct val="115000"/>
              </a:lnSpc>
              <a:spcBef>
                <a:spcPts val="0"/>
              </a:spcBef>
              <a:spcAft>
                <a:spcPts val="0"/>
              </a:spcAft>
              <a:buSzPts val="1400"/>
              <a:buChar char="-"/>
            </a:pPr>
            <a:r>
              <a:rPr lang="en"/>
              <a:t>Examine how major economic, political, and global events impact market volatility across different sectors </a:t>
            </a:r>
            <a:endParaRPr/>
          </a:p>
          <a:p>
            <a:pPr indent="-317500" lvl="0" marL="457200" rtl="0" algn="l">
              <a:lnSpc>
                <a:spcPct val="115000"/>
              </a:lnSpc>
              <a:spcBef>
                <a:spcPts val="0"/>
              </a:spcBef>
              <a:spcAft>
                <a:spcPts val="0"/>
              </a:spcAft>
              <a:buSzPts val="1400"/>
              <a:buChar char="-"/>
            </a:pPr>
            <a:r>
              <a:rPr lang="en"/>
              <a:t>Analyze comprehensive market data to identify patterns that precede significant market movements</a:t>
            </a:r>
            <a:endParaRPr/>
          </a:p>
          <a:p>
            <a:pPr indent="-317500" lvl="0" marL="457200" rtl="0" algn="l">
              <a:lnSpc>
                <a:spcPct val="115000"/>
              </a:lnSpc>
              <a:spcBef>
                <a:spcPts val="0"/>
              </a:spcBef>
              <a:spcAft>
                <a:spcPts val="0"/>
              </a:spcAft>
              <a:buSzPts val="1400"/>
              <a:buChar char="-"/>
            </a:pPr>
            <a:r>
              <a:rPr lang="en"/>
              <a:t>Evaluate the effectiveness of various prediction models in anticipating market corrections and rallies</a:t>
            </a:r>
            <a:endParaRPr/>
          </a:p>
        </p:txBody>
      </p:sp>
      <p:sp>
        <p:nvSpPr>
          <p:cNvPr id="1891" name="Google Shape;1891;p34"/>
          <p:cNvSpPr txBox="1"/>
          <p:nvPr>
            <p:ph idx="2" type="subTitle"/>
          </p:nvPr>
        </p:nvSpPr>
        <p:spPr>
          <a:xfrm>
            <a:off x="-45000" y="3316700"/>
            <a:ext cx="9234000" cy="22179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A comprehensive analysis of market volatility patterns from 2000-2025</a:t>
            </a:r>
            <a:endParaRPr/>
          </a:p>
          <a:p>
            <a:pPr indent="-317500" lvl="0" marL="457200" rtl="0" algn="l">
              <a:lnSpc>
                <a:spcPct val="115000"/>
              </a:lnSpc>
              <a:spcBef>
                <a:spcPts val="0"/>
              </a:spcBef>
              <a:spcAft>
                <a:spcPts val="0"/>
              </a:spcAft>
              <a:buSzPts val="1400"/>
              <a:buChar char="-"/>
            </a:pPr>
            <a:r>
              <a:rPr lang="en"/>
              <a:t>Identification of leading indicators for market shifts</a:t>
            </a:r>
            <a:endParaRPr/>
          </a:p>
          <a:p>
            <a:pPr indent="-317500" lvl="0" marL="457200" rtl="0" algn="l">
              <a:lnSpc>
                <a:spcPct val="115000"/>
              </a:lnSpc>
              <a:spcBef>
                <a:spcPts val="0"/>
              </a:spcBef>
              <a:spcAft>
                <a:spcPts val="0"/>
              </a:spcAft>
              <a:buSzPts val="1400"/>
              <a:buChar char="-"/>
            </a:pPr>
            <a:r>
              <a:rPr lang="en"/>
              <a:t>Evaluation of prediction model performance across different market conditions</a:t>
            </a:r>
            <a:endParaRPr/>
          </a:p>
          <a:p>
            <a:pPr indent="-317500" lvl="0" marL="457200" rtl="0" algn="l">
              <a:lnSpc>
                <a:spcPct val="115000"/>
              </a:lnSpc>
              <a:spcBef>
                <a:spcPts val="0"/>
              </a:spcBef>
              <a:spcAft>
                <a:spcPts val="0"/>
              </a:spcAft>
              <a:buSzPts val="1400"/>
              <a:buChar char="-"/>
            </a:pPr>
            <a:r>
              <a:rPr lang="en"/>
              <a:t>Interactive visualization dashboard for exploring market volatility patterns</a:t>
            </a:r>
            <a:endParaRPr/>
          </a:p>
          <a:p>
            <a:pPr indent="-317500" lvl="0" marL="457200" rtl="0" algn="l">
              <a:lnSpc>
                <a:spcPct val="115000"/>
              </a:lnSpc>
              <a:spcBef>
                <a:spcPts val="0"/>
              </a:spcBef>
              <a:spcAft>
                <a:spcPts val="0"/>
              </a:spcAft>
              <a:buSzPts val="1400"/>
              <a:buChar char="-"/>
            </a:pPr>
            <a:r>
              <a:rPr lang="en"/>
              <a:t>Recommendations for investors based on historical pattern analysis</a:t>
            </a:r>
            <a:endParaRPr/>
          </a:p>
          <a:p>
            <a:pPr indent="0" lvl="0" marL="0" rtl="0" algn="l">
              <a:spcBef>
                <a:spcPts val="0"/>
              </a:spcBef>
              <a:spcAft>
                <a:spcPts val="0"/>
              </a:spcAft>
              <a:buNone/>
            </a:pPr>
            <a:r>
              <a:t/>
            </a:r>
            <a:endParaRPr/>
          </a:p>
        </p:txBody>
      </p:sp>
      <p:pic>
        <p:nvPicPr>
          <p:cNvPr id="1892" name="Google Shape;1892;p34"/>
          <p:cNvPicPr preferRelativeResize="0"/>
          <p:nvPr/>
        </p:nvPicPr>
        <p:blipFill>
          <a:blip r:embed="rId3">
            <a:alphaModFix/>
          </a:blip>
          <a:stretch>
            <a:fillRect/>
          </a:stretch>
        </p:blipFill>
        <p:spPr>
          <a:xfrm>
            <a:off x="6794900" y="4455700"/>
            <a:ext cx="2349100" cy="641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pic>
        <p:nvPicPr>
          <p:cNvPr id="1897" name="Google Shape;1897;p35" title="Screenshot 2025-04-27 at 6.17.40 PM.png"/>
          <p:cNvPicPr preferRelativeResize="0"/>
          <p:nvPr/>
        </p:nvPicPr>
        <p:blipFill rotWithShape="1">
          <a:blip r:embed="rId3">
            <a:alphaModFix/>
          </a:blip>
          <a:srcRect b="2799" l="0" r="0" t="2305"/>
          <a:stretch/>
        </p:blipFill>
        <p:spPr>
          <a:xfrm>
            <a:off x="1971950" y="1107625"/>
            <a:ext cx="5987401" cy="4035876"/>
          </a:xfrm>
          <a:prstGeom prst="rect">
            <a:avLst/>
          </a:prstGeom>
          <a:noFill/>
          <a:ln>
            <a:noFill/>
          </a:ln>
        </p:spPr>
      </p:pic>
      <p:sp>
        <p:nvSpPr>
          <p:cNvPr id="1898" name="Google Shape;1898;p35"/>
          <p:cNvSpPr txBox="1"/>
          <p:nvPr>
            <p:ph type="title"/>
          </p:nvPr>
        </p:nvSpPr>
        <p:spPr>
          <a:xfrm>
            <a:off x="285600" y="445738"/>
            <a:ext cx="7874700" cy="58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dramatic inverse relationship during crisis periods</a:t>
            </a:r>
            <a:endParaRPr/>
          </a:p>
        </p:txBody>
      </p:sp>
      <p:pic>
        <p:nvPicPr>
          <p:cNvPr id="1899" name="Google Shape;1899;p35"/>
          <p:cNvPicPr preferRelativeResize="0"/>
          <p:nvPr/>
        </p:nvPicPr>
        <p:blipFill>
          <a:blip r:embed="rId4">
            <a:alphaModFix/>
          </a:blip>
          <a:stretch>
            <a:fillRect/>
          </a:stretch>
        </p:blipFill>
        <p:spPr>
          <a:xfrm>
            <a:off x="6794900" y="4455700"/>
            <a:ext cx="2349100" cy="641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8"/>
                                        </p:tgtEl>
                                        <p:attrNameLst>
                                          <p:attrName>style.visibility</p:attrName>
                                        </p:attrNameLst>
                                      </p:cBhvr>
                                      <p:to>
                                        <p:strVal val="visible"/>
                                      </p:to>
                                    </p:set>
                                    <p:animEffect filter="fade" transition="in">
                                      <p:cBhvr>
                                        <p:cTn dur="100"/>
                                        <p:tgtEl>
                                          <p:spTgt spid="18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3" name="Shape 1903"/>
        <p:cNvGrpSpPr/>
        <p:nvPr/>
      </p:nvGrpSpPr>
      <p:grpSpPr>
        <a:xfrm>
          <a:off x="0" y="0"/>
          <a:ext cx="0" cy="0"/>
          <a:chOff x="0" y="0"/>
          <a:chExt cx="0" cy="0"/>
        </a:xfrm>
      </p:grpSpPr>
      <p:sp>
        <p:nvSpPr>
          <p:cNvPr id="1904" name="Google Shape;1904;p36"/>
          <p:cNvSpPr txBox="1"/>
          <p:nvPr>
            <p:ph type="title"/>
          </p:nvPr>
        </p:nvSpPr>
        <p:spPr>
          <a:xfrm>
            <a:off x="4" y="286275"/>
            <a:ext cx="5490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Collection</a:t>
            </a:r>
            <a:endParaRPr/>
          </a:p>
        </p:txBody>
      </p:sp>
      <p:grpSp>
        <p:nvGrpSpPr>
          <p:cNvPr id="1905" name="Google Shape;1905;p36"/>
          <p:cNvGrpSpPr/>
          <p:nvPr/>
        </p:nvGrpSpPr>
        <p:grpSpPr>
          <a:xfrm>
            <a:off x="850980" y="1330056"/>
            <a:ext cx="913020" cy="878042"/>
            <a:chOff x="731647" y="573573"/>
            <a:chExt cx="635100" cy="734640"/>
          </a:xfrm>
        </p:grpSpPr>
        <p:grpSp>
          <p:nvGrpSpPr>
            <p:cNvPr id="1906" name="Google Shape;1906;p36"/>
            <p:cNvGrpSpPr/>
            <p:nvPr/>
          </p:nvGrpSpPr>
          <p:grpSpPr>
            <a:xfrm>
              <a:off x="731647" y="573573"/>
              <a:ext cx="635100" cy="635100"/>
              <a:chOff x="917231" y="750460"/>
              <a:chExt cx="635100" cy="635100"/>
            </a:xfrm>
          </p:grpSpPr>
          <p:sp>
            <p:nvSpPr>
              <p:cNvPr id="1907" name="Google Shape;1907;p36"/>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6"/>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9" name="Google Shape;1909;p36"/>
            <p:cNvGrpSpPr/>
            <p:nvPr/>
          </p:nvGrpSpPr>
          <p:grpSpPr>
            <a:xfrm>
              <a:off x="961679" y="1281213"/>
              <a:ext cx="175013" cy="27000"/>
              <a:chOff x="5662375" y="212375"/>
              <a:chExt cx="175013" cy="27000"/>
            </a:xfrm>
          </p:grpSpPr>
          <p:sp>
            <p:nvSpPr>
              <p:cNvPr id="1910" name="Google Shape;1910;p3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11" name="Google Shape;1911;p3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12" name="Google Shape;1912;p3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913" name="Google Shape;1913;p36"/>
          <p:cNvGrpSpPr/>
          <p:nvPr/>
        </p:nvGrpSpPr>
        <p:grpSpPr>
          <a:xfrm>
            <a:off x="850980" y="2618389"/>
            <a:ext cx="913020" cy="876668"/>
            <a:chOff x="731647" y="1650460"/>
            <a:chExt cx="635100" cy="733490"/>
          </a:xfrm>
        </p:grpSpPr>
        <p:grpSp>
          <p:nvGrpSpPr>
            <p:cNvPr id="1914" name="Google Shape;1914;p36"/>
            <p:cNvGrpSpPr/>
            <p:nvPr/>
          </p:nvGrpSpPr>
          <p:grpSpPr>
            <a:xfrm>
              <a:off x="731647" y="1650460"/>
              <a:ext cx="635100" cy="635100"/>
              <a:chOff x="917231" y="1827973"/>
              <a:chExt cx="635100" cy="635100"/>
            </a:xfrm>
          </p:grpSpPr>
          <p:sp>
            <p:nvSpPr>
              <p:cNvPr id="1915" name="Google Shape;1915;p36"/>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6"/>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7" name="Google Shape;1917;p36"/>
            <p:cNvGrpSpPr/>
            <p:nvPr/>
          </p:nvGrpSpPr>
          <p:grpSpPr>
            <a:xfrm>
              <a:off x="961679" y="2356951"/>
              <a:ext cx="175013" cy="27000"/>
              <a:chOff x="5662375" y="212375"/>
              <a:chExt cx="175013" cy="27000"/>
            </a:xfrm>
          </p:grpSpPr>
          <p:sp>
            <p:nvSpPr>
              <p:cNvPr id="1918" name="Google Shape;1918;p3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19" name="Google Shape;1919;p3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20" name="Google Shape;1920;p3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1921" name="Google Shape;1921;p36"/>
          <p:cNvGrpSpPr/>
          <p:nvPr/>
        </p:nvGrpSpPr>
        <p:grpSpPr>
          <a:xfrm>
            <a:off x="850980" y="3905358"/>
            <a:ext cx="913020" cy="878452"/>
            <a:chOff x="731647" y="2728277"/>
            <a:chExt cx="635100" cy="734984"/>
          </a:xfrm>
        </p:grpSpPr>
        <p:grpSp>
          <p:nvGrpSpPr>
            <p:cNvPr id="1922" name="Google Shape;1922;p36"/>
            <p:cNvGrpSpPr/>
            <p:nvPr/>
          </p:nvGrpSpPr>
          <p:grpSpPr>
            <a:xfrm>
              <a:off x="731647" y="2728277"/>
              <a:ext cx="635100" cy="635100"/>
              <a:chOff x="917231" y="2905502"/>
              <a:chExt cx="635100" cy="635100"/>
            </a:xfrm>
          </p:grpSpPr>
          <p:sp>
            <p:nvSpPr>
              <p:cNvPr id="1923" name="Google Shape;1923;p36"/>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6"/>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5" name="Google Shape;1925;p36"/>
            <p:cNvGrpSpPr/>
            <p:nvPr/>
          </p:nvGrpSpPr>
          <p:grpSpPr>
            <a:xfrm>
              <a:off x="961679" y="3436260"/>
              <a:ext cx="175013" cy="27000"/>
              <a:chOff x="5662375" y="212375"/>
              <a:chExt cx="175013" cy="27000"/>
            </a:xfrm>
          </p:grpSpPr>
          <p:sp>
            <p:nvSpPr>
              <p:cNvPr id="1926" name="Google Shape;1926;p3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27" name="Google Shape;1927;p3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28" name="Google Shape;1928;p3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1929" name="Google Shape;1929;p36"/>
          <p:cNvSpPr txBox="1"/>
          <p:nvPr>
            <p:ph idx="1" type="subTitle"/>
          </p:nvPr>
        </p:nvSpPr>
        <p:spPr>
          <a:xfrm>
            <a:off x="2191625" y="1496975"/>
            <a:ext cx="5998500" cy="68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a:t>
            </a:r>
            <a:r>
              <a:rPr lang="en"/>
              <a:t>he International Monetary Fund (IMF) and Yahoo Finance</a:t>
            </a:r>
            <a:endParaRPr>
              <a:latin typeface="Barlow Semi Condensed"/>
              <a:ea typeface="Barlow Semi Condensed"/>
              <a:cs typeface="Barlow Semi Condensed"/>
              <a:sym typeface="Barlow Semi Condensed"/>
            </a:endParaRPr>
          </a:p>
        </p:txBody>
      </p:sp>
      <p:sp>
        <p:nvSpPr>
          <p:cNvPr id="1930" name="Google Shape;1930;p36"/>
          <p:cNvSpPr txBox="1"/>
          <p:nvPr>
            <p:ph idx="2" type="subTitle"/>
          </p:nvPr>
        </p:nvSpPr>
        <p:spPr>
          <a:xfrm>
            <a:off x="2191625" y="1158175"/>
            <a:ext cx="3759600" cy="459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rPr>
              <a:t>Data source</a:t>
            </a:r>
            <a:endParaRPr/>
          </a:p>
        </p:txBody>
      </p:sp>
      <p:sp>
        <p:nvSpPr>
          <p:cNvPr id="1931" name="Google Shape;1931;p36"/>
          <p:cNvSpPr txBox="1"/>
          <p:nvPr>
            <p:ph idx="3" type="subTitle"/>
          </p:nvPr>
        </p:nvSpPr>
        <p:spPr>
          <a:xfrm>
            <a:off x="2191625" y="2447773"/>
            <a:ext cx="3759600" cy="459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rPr>
              <a:t>Goal</a:t>
            </a:r>
            <a:endParaRPr/>
          </a:p>
        </p:txBody>
      </p:sp>
      <p:sp>
        <p:nvSpPr>
          <p:cNvPr id="1932" name="Google Shape;1932;p36"/>
          <p:cNvSpPr txBox="1"/>
          <p:nvPr>
            <p:ph idx="4" type="subTitle"/>
          </p:nvPr>
        </p:nvSpPr>
        <p:spPr>
          <a:xfrm>
            <a:off x="2191625" y="2786575"/>
            <a:ext cx="6562500" cy="68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a:t>
            </a:r>
            <a:r>
              <a:rPr lang="en"/>
              <a:t>xamine volatility patterns across major global markets</a:t>
            </a:r>
            <a:endParaRPr/>
          </a:p>
        </p:txBody>
      </p:sp>
      <p:sp>
        <p:nvSpPr>
          <p:cNvPr id="1933" name="Google Shape;1933;p36"/>
          <p:cNvSpPr txBox="1"/>
          <p:nvPr>
            <p:ph idx="5" type="subTitle"/>
          </p:nvPr>
        </p:nvSpPr>
        <p:spPr>
          <a:xfrm>
            <a:off x="2191625" y="3737371"/>
            <a:ext cx="3759600" cy="459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rPr>
              <a:t>Data Overview</a:t>
            </a:r>
            <a:endParaRPr/>
          </a:p>
        </p:txBody>
      </p:sp>
      <p:sp>
        <p:nvSpPr>
          <p:cNvPr id="1934" name="Google Shape;1934;p36"/>
          <p:cNvSpPr txBox="1"/>
          <p:nvPr>
            <p:ph idx="6" type="subTitle"/>
          </p:nvPr>
        </p:nvSpPr>
        <p:spPr>
          <a:xfrm>
            <a:off x="2191625" y="4076175"/>
            <a:ext cx="6101400" cy="68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a:t>Stock market index from 2000 to 2025</a:t>
            </a:r>
            <a:br>
              <a:rPr lang="en"/>
            </a:br>
            <a:r>
              <a:rPr lang="en"/>
              <a:t>In </a:t>
            </a:r>
            <a:r>
              <a:rPr lang="en"/>
              <a:t>the</a:t>
            </a:r>
            <a:r>
              <a:rPr lang="en" sz="1300">
                <a:solidFill>
                  <a:srgbClr val="212529"/>
                </a:solidFill>
                <a:highlight>
                  <a:srgbClr val="FFFFFF"/>
                </a:highlight>
              </a:rPr>
              <a:t> United States, United Kingdom, Japan, </a:t>
            </a:r>
            <a:r>
              <a:rPr lang="en"/>
              <a:t>Germany</a:t>
            </a:r>
            <a:r>
              <a:rPr lang="en" sz="1300">
                <a:solidFill>
                  <a:srgbClr val="212529"/>
                </a:solidFill>
                <a:highlight>
                  <a:srgbClr val="FFFFFF"/>
                </a:highlight>
              </a:rPr>
              <a:t>, France, and China </a:t>
            </a:r>
            <a:endParaRPr/>
          </a:p>
        </p:txBody>
      </p:sp>
      <p:sp>
        <p:nvSpPr>
          <p:cNvPr id="1935" name="Google Shape;1935;p36"/>
          <p:cNvSpPr txBox="1"/>
          <p:nvPr>
            <p:ph idx="4294967295" type="title"/>
          </p:nvPr>
        </p:nvSpPr>
        <p:spPr>
          <a:xfrm>
            <a:off x="1038498" y="1449707"/>
            <a:ext cx="912900" cy="4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936" name="Google Shape;1936;p36"/>
          <p:cNvSpPr txBox="1"/>
          <p:nvPr>
            <p:ph idx="4294967295" type="title"/>
          </p:nvPr>
        </p:nvSpPr>
        <p:spPr>
          <a:xfrm>
            <a:off x="1038492" y="2712232"/>
            <a:ext cx="657300" cy="4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937" name="Google Shape;1937;p36"/>
          <p:cNvSpPr txBox="1"/>
          <p:nvPr>
            <p:ph idx="4294967295" type="title"/>
          </p:nvPr>
        </p:nvSpPr>
        <p:spPr>
          <a:xfrm>
            <a:off x="1038492" y="4009442"/>
            <a:ext cx="657300" cy="4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03</a:t>
            </a:r>
            <a:endParaRPr/>
          </a:p>
        </p:txBody>
      </p:sp>
      <p:pic>
        <p:nvPicPr>
          <p:cNvPr id="1938" name="Google Shape;1938;p36"/>
          <p:cNvPicPr preferRelativeResize="0"/>
          <p:nvPr/>
        </p:nvPicPr>
        <p:blipFill>
          <a:blip r:embed="rId3">
            <a:alphaModFix/>
          </a:blip>
          <a:stretch>
            <a:fillRect/>
          </a:stretch>
        </p:blipFill>
        <p:spPr>
          <a:xfrm>
            <a:off x="7034100" y="4567500"/>
            <a:ext cx="2109905" cy="57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2" name="Shape 1942"/>
        <p:cNvGrpSpPr/>
        <p:nvPr/>
      </p:nvGrpSpPr>
      <p:grpSpPr>
        <a:xfrm>
          <a:off x="0" y="0"/>
          <a:ext cx="0" cy="0"/>
          <a:chOff x="0" y="0"/>
          <a:chExt cx="0" cy="0"/>
        </a:xfrm>
      </p:grpSpPr>
      <p:sp>
        <p:nvSpPr>
          <p:cNvPr id="1943" name="Google Shape;1943;p37"/>
          <p:cNvSpPr txBox="1"/>
          <p:nvPr>
            <p:ph type="title"/>
          </p:nvPr>
        </p:nvSpPr>
        <p:spPr>
          <a:xfrm>
            <a:off x="1823550" y="199553"/>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
            </a:r>
            <a:r>
              <a:rPr lang="en"/>
              <a:t>ivergence among regions - Return</a:t>
            </a:r>
            <a:endParaRPr/>
          </a:p>
        </p:txBody>
      </p:sp>
      <p:pic>
        <p:nvPicPr>
          <p:cNvPr id="1944" name="Google Shape;1944;p37" title="Screenshot 2025-04-27 at 6.31.30 PM.png"/>
          <p:cNvPicPr preferRelativeResize="0"/>
          <p:nvPr/>
        </p:nvPicPr>
        <p:blipFill>
          <a:blip r:embed="rId3">
            <a:alphaModFix/>
          </a:blip>
          <a:stretch>
            <a:fillRect/>
          </a:stretch>
        </p:blipFill>
        <p:spPr>
          <a:xfrm>
            <a:off x="1554483" y="818400"/>
            <a:ext cx="6035039" cy="4325112"/>
          </a:xfrm>
          <a:prstGeom prst="rect">
            <a:avLst/>
          </a:prstGeom>
          <a:noFill/>
          <a:ln>
            <a:noFill/>
          </a:ln>
        </p:spPr>
      </p:pic>
      <p:pic>
        <p:nvPicPr>
          <p:cNvPr id="1945" name="Google Shape;1945;p37" title="Screenshot 2025-04-27 at 6.29.04 PM.png"/>
          <p:cNvPicPr preferRelativeResize="0"/>
          <p:nvPr/>
        </p:nvPicPr>
        <p:blipFill>
          <a:blip r:embed="rId4">
            <a:alphaModFix/>
          </a:blip>
          <a:stretch>
            <a:fillRect/>
          </a:stretch>
        </p:blipFill>
        <p:spPr>
          <a:xfrm>
            <a:off x="1676325" y="734100"/>
            <a:ext cx="6044149" cy="4409401"/>
          </a:xfrm>
          <a:prstGeom prst="rect">
            <a:avLst/>
          </a:prstGeom>
          <a:noFill/>
          <a:ln>
            <a:noFill/>
          </a:ln>
        </p:spPr>
      </p:pic>
      <p:pic>
        <p:nvPicPr>
          <p:cNvPr id="1946" name="Google Shape;1946;p37"/>
          <p:cNvPicPr preferRelativeResize="0"/>
          <p:nvPr/>
        </p:nvPicPr>
        <p:blipFill>
          <a:blip r:embed="rId5">
            <a:alphaModFix/>
          </a:blip>
          <a:stretch>
            <a:fillRect/>
          </a:stretch>
        </p:blipFill>
        <p:spPr>
          <a:xfrm>
            <a:off x="0" y="4702300"/>
            <a:ext cx="1769525" cy="483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945"/>
                                        </p:tgtEl>
                                      </p:cBhvr>
                                    </p:animEffect>
                                    <p:set>
                                      <p:cBhvr>
                                        <p:cTn dur="1" fill="hold">
                                          <p:stCondLst>
                                            <p:cond delay="1000"/>
                                          </p:stCondLst>
                                        </p:cTn>
                                        <p:tgtEl>
                                          <p:spTgt spid="194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0" name="Shape 1950"/>
        <p:cNvGrpSpPr/>
        <p:nvPr/>
      </p:nvGrpSpPr>
      <p:grpSpPr>
        <a:xfrm>
          <a:off x="0" y="0"/>
          <a:ext cx="0" cy="0"/>
          <a:chOff x="0" y="0"/>
          <a:chExt cx="0" cy="0"/>
        </a:xfrm>
      </p:grpSpPr>
      <p:sp>
        <p:nvSpPr>
          <p:cNvPr id="1951" name="Google Shape;1951;p38"/>
          <p:cNvSpPr txBox="1"/>
          <p:nvPr>
            <p:ph type="title"/>
          </p:nvPr>
        </p:nvSpPr>
        <p:spPr>
          <a:xfrm>
            <a:off x="1823550" y="199553"/>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Divergence among regions - Volatility</a:t>
            </a:r>
            <a:endParaRPr/>
          </a:p>
        </p:txBody>
      </p:sp>
      <p:pic>
        <p:nvPicPr>
          <p:cNvPr id="1952" name="Google Shape;1952;p38" title="Screenshot 2025-04-27 at 7.01.35 PM.png"/>
          <p:cNvPicPr preferRelativeResize="0"/>
          <p:nvPr/>
        </p:nvPicPr>
        <p:blipFill>
          <a:blip r:embed="rId3">
            <a:alphaModFix/>
          </a:blip>
          <a:stretch>
            <a:fillRect/>
          </a:stretch>
        </p:blipFill>
        <p:spPr>
          <a:xfrm>
            <a:off x="1731000" y="702850"/>
            <a:ext cx="5826051" cy="4299175"/>
          </a:xfrm>
          <a:prstGeom prst="rect">
            <a:avLst/>
          </a:prstGeom>
          <a:noFill/>
          <a:ln>
            <a:noFill/>
          </a:ln>
        </p:spPr>
      </p:pic>
      <p:pic>
        <p:nvPicPr>
          <p:cNvPr id="1953" name="Google Shape;1953;p38"/>
          <p:cNvPicPr preferRelativeResize="0"/>
          <p:nvPr/>
        </p:nvPicPr>
        <p:blipFill>
          <a:blip r:embed="rId4">
            <a:alphaModFix/>
          </a:blip>
          <a:stretch>
            <a:fillRect/>
          </a:stretch>
        </p:blipFill>
        <p:spPr>
          <a:xfrm>
            <a:off x="0" y="4702300"/>
            <a:ext cx="1769525" cy="483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7" name="Shape 1957"/>
        <p:cNvGrpSpPr/>
        <p:nvPr/>
      </p:nvGrpSpPr>
      <p:grpSpPr>
        <a:xfrm>
          <a:off x="0" y="0"/>
          <a:ext cx="0" cy="0"/>
          <a:chOff x="0" y="0"/>
          <a:chExt cx="0" cy="0"/>
        </a:xfrm>
      </p:grpSpPr>
      <p:sp>
        <p:nvSpPr>
          <p:cNvPr id="1958" name="Google Shape;1958;p39"/>
          <p:cNvSpPr txBox="1"/>
          <p:nvPr>
            <p:ph idx="2" type="title"/>
          </p:nvPr>
        </p:nvSpPr>
        <p:spPr>
          <a:xfrm>
            <a:off x="1555050" y="1941950"/>
            <a:ext cx="6033900" cy="106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Historical Event analysis  </a:t>
            </a:r>
            <a:endParaRPr sz="4800"/>
          </a:p>
        </p:txBody>
      </p:sp>
      <p:pic>
        <p:nvPicPr>
          <p:cNvPr id="1959" name="Google Shape;1959;p39" title="Screenshot 2025-04-27 at 6.36.34 PM.png"/>
          <p:cNvPicPr preferRelativeResize="0"/>
          <p:nvPr/>
        </p:nvPicPr>
        <p:blipFill>
          <a:blip r:embed="rId3">
            <a:alphaModFix/>
          </a:blip>
          <a:stretch>
            <a:fillRect/>
          </a:stretch>
        </p:blipFill>
        <p:spPr>
          <a:xfrm>
            <a:off x="1045775" y="83650"/>
            <a:ext cx="7057725" cy="48861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9"/>
                                        </p:tgtEl>
                                        <p:attrNameLst>
                                          <p:attrName>style.visibility</p:attrName>
                                        </p:attrNameLst>
                                      </p:cBhvr>
                                      <p:to>
                                        <p:strVal val="visible"/>
                                      </p:to>
                                    </p:set>
                                    <p:animEffect filter="fade" transition="in">
                                      <p:cBhvr>
                                        <p:cTn dur="1000"/>
                                        <p:tgtEl>
                                          <p:spTgt spid="19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3" name="Shape 1963"/>
        <p:cNvGrpSpPr/>
        <p:nvPr/>
      </p:nvGrpSpPr>
      <p:grpSpPr>
        <a:xfrm>
          <a:off x="0" y="0"/>
          <a:ext cx="0" cy="0"/>
          <a:chOff x="0" y="0"/>
          <a:chExt cx="0" cy="0"/>
        </a:xfrm>
      </p:grpSpPr>
      <p:sp>
        <p:nvSpPr>
          <p:cNvPr id="1964" name="Google Shape;1964;p40"/>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Periodical Volatility Regimes</a:t>
            </a:r>
            <a:endParaRPr/>
          </a:p>
        </p:txBody>
      </p:sp>
      <p:sp>
        <p:nvSpPr>
          <p:cNvPr id="1965" name="Google Shape;1965;p40"/>
          <p:cNvSpPr txBox="1"/>
          <p:nvPr/>
        </p:nvSpPr>
        <p:spPr>
          <a:xfrm>
            <a:off x="1094175" y="1421275"/>
            <a:ext cx="1946400" cy="58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T</a:t>
            </a:r>
            <a:r>
              <a:rPr lang="en" sz="1600">
                <a:solidFill>
                  <a:schemeClr val="dk2"/>
                </a:solidFill>
                <a:latin typeface="Barlow Semi Condensed"/>
                <a:ea typeface="Barlow Semi Condensed"/>
                <a:cs typeface="Barlow Semi Condensed"/>
                <a:sym typeface="Barlow Semi Condensed"/>
              </a:rPr>
              <a:t>he dot-com collapse</a:t>
            </a:r>
            <a:endParaRPr sz="1600">
              <a:solidFill>
                <a:schemeClr val="dk2"/>
              </a:solidFill>
              <a:latin typeface="Barlow Semi Condensed"/>
              <a:ea typeface="Barlow Semi Condensed"/>
              <a:cs typeface="Barlow Semi Condensed"/>
              <a:sym typeface="Barlow Semi Condensed"/>
            </a:endParaRPr>
          </a:p>
        </p:txBody>
      </p:sp>
      <p:sp>
        <p:nvSpPr>
          <p:cNvPr id="1966" name="Google Shape;1966;p40"/>
          <p:cNvSpPr txBox="1"/>
          <p:nvPr/>
        </p:nvSpPr>
        <p:spPr>
          <a:xfrm>
            <a:off x="3287173" y="1478663"/>
            <a:ext cx="2760900" cy="58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The global financial crisis</a:t>
            </a:r>
            <a:endParaRPr sz="1600">
              <a:solidFill>
                <a:schemeClr val="dk2"/>
              </a:solidFill>
              <a:latin typeface="Barlow Semi Condensed"/>
              <a:ea typeface="Barlow Semi Condensed"/>
              <a:cs typeface="Barlow Semi Condensed"/>
              <a:sym typeface="Barlow Semi Condensed"/>
            </a:endParaRPr>
          </a:p>
        </p:txBody>
      </p:sp>
      <p:sp>
        <p:nvSpPr>
          <p:cNvPr id="1967" name="Google Shape;1967;p40"/>
          <p:cNvSpPr txBox="1"/>
          <p:nvPr/>
        </p:nvSpPr>
        <p:spPr>
          <a:xfrm>
            <a:off x="4846547" y="3518750"/>
            <a:ext cx="2760900" cy="58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The gradual normalization</a:t>
            </a:r>
            <a:endParaRPr sz="1600">
              <a:solidFill>
                <a:schemeClr val="dk2"/>
              </a:solidFill>
              <a:latin typeface="Barlow Semi Condensed"/>
              <a:ea typeface="Barlow Semi Condensed"/>
              <a:cs typeface="Barlow Semi Condensed"/>
              <a:sym typeface="Barlow Semi Condensed"/>
            </a:endParaRPr>
          </a:p>
        </p:txBody>
      </p:sp>
      <p:grpSp>
        <p:nvGrpSpPr>
          <p:cNvPr id="1968" name="Google Shape;1968;p40"/>
          <p:cNvGrpSpPr/>
          <p:nvPr/>
        </p:nvGrpSpPr>
        <p:grpSpPr>
          <a:xfrm>
            <a:off x="2242009" y="2763656"/>
            <a:ext cx="3527280" cy="752"/>
            <a:chOff x="3762445" y="2553002"/>
            <a:chExt cx="1121587" cy="227"/>
          </a:xfrm>
        </p:grpSpPr>
        <p:cxnSp>
          <p:nvCxnSpPr>
            <p:cNvPr id="1969" name="Google Shape;1969;p40"/>
            <p:cNvCxnSpPr/>
            <p:nvPr/>
          </p:nvCxnSpPr>
          <p:spPr>
            <a:xfrm>
              <a:off x="4195395" y="2553002"/>
              <a:ext cx="231600" cy="0"/>
            </a:xfrm>
            <a:prstGeom prst="straightConnector1">
              <a:avLst/>
            </a:prstGeom>
            <a:noFill/>
            <a:ln cap="flat" cmpd="sng" w="9525">
              <a:solidFill>
                <a:srgbClr val="595959"/>
              </a:solidFill>
              <a:prstDash val="solid"/>
              <a:round/>
              <a:headEnd len="med" w="med" type="none"/>
              <a:tailEnd len="med" w="med" type="none"/>
            </a:ln>
          </p:spPr>
        </p:cxnSp>
        <p:cxnSp>
          <p:nvCxnSpPr>
            <p:cNvPr id="1970" name="Google Shape;1970;p40"/>
            <p:cNvCxnSpPr/>
            <p:nvPr/>
          </p:nvCxnSpPr>
          <p:spPr>
            <a:xfrm>
              <a:off x="4652432" y="2553002"/>
              <a:ext cx="231600" cy="0"/>
            </a:xfrm>
            <a:prstGeom prst="straightConnector1">
              <a:avLst/>
            </a:prstGeom>
            <a:noFill/>
            <a:ln cap="flat" cmpd="sng" w="9525">
              <a:solidFill>
                <a:srgbClr val="595959"/>
              </a:solidFill>
              <a:prstDash val="solid"/>
              <a:round/>
              <a:headEnd len="med" w="med" type="none"/>
              <a:tailEnd len="med" w="med" type="none"/>
            </a:ln>
          </p:spPr>
        </p:cxnSp>
        <p:cxnSp>
          <p:nvCxnSpPr>
            <p:cNvPr id="1971" name="Google Shape;1971;p40"/>
            <p:cNvCxnSpPr>
              <a:stCxn id="1972" idx="6"/>
              <a:endCxn id="1973" idx="2"/>
            </p:cNvCxnSpPr>
            <p:nvPr/>
          </p:nvCxnSpPr>
          <p:spPr>
            <a:xfrm>
              <a:off x="3762445" y="2553229"/>
              <a:ext cx="183000" cy="0"/>
            </a:xfrm>
            <a:prstGeom prst="straightConnector1">
              <a:avLst/>
            </a:prstGeom>
            <a:noFill/>
            <a:ln cap="flat" cmpd="sng" w="9525">
              <a:solidFill>
                <a:srgbClr val="595959"/>
              </a:solidFill>
              <a:prstDash val="solid"/>
              <a:round/>
              <a:headEnd len="med" w="med" type="none"/>
              <a:tailEnd len="med" w="med" type="none"/>
            </a:ln>
          </p:spPr>
        </p:cxnSp>
      </p:grpSp>
      <p:cxnSp>
        <p:nvCxnSpPr>
          <p:cNvPr id="1974" name="Google Shape;1974;p40"/>
          <p:cNvCxnSpPr/>
          <p:nvPr/>
        </p:nvCxnSpPr>
        <p:spPr>
          <a:xfrm>
            <a:off x="3248151" y="3042166"/>
            <a:ext cx="0" cy="330900"/>
          </a:xfrm>
          <a:prstGeom prst="straightConnector1">
            <a:avLst/>
          </a:prstGeom>
          <a:noFill/>
          <a:ln cap="flat" cmpd="sng" w="9525">
            <a:solidFill>
              <a:schemeClr val="dk2"/>
            </a:solidFill>
            <a:prstDash val="solid"/>
            <a:round/>
            <a:headEnd len="med" w="med" type="none"/>
            <a:tailEnd len="med" w="med" type="none"/>
          </a:ln>
        </p:spPr>
      </p:cxnSp>
      <p:grpSp>
        <p:nvGrpSpPr>
          <p:cNvPr id="1975" name="Google Shape;1975;p40"/>
          <p:cNvGrpSpPr/>
          <p:nvPr/>
        </p:nvGrpSpPr>
        <p:grpSpPr>
          <a:xfrm>
            <a:off x="2817706" y="2309981"/>
            <a:ext cx="862198" cy="908370"/>
            <a:chOff x="3347725" y="2480342"/>
            <a:chExt cx="810032" cy="810032"/>
          </a:xfrm>
        </p:grpSpPr>
        <p:sp>
          <p:nvSpPr>
            <p:cNvPr id="1973" name="Google Shape;1973;p40"/>
            <p:cNvSpPr/>
            <p:nvPr/>
          </p:nvSpPr>
          <p:spPr>
            <a:xfrm>
              <a:off x="3347725" y="2480342"/>
              <a:ext cx="810032" cy="810032"/>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0"/>
            <p:cNvSpPr/>
            <p:nvPr/>
          </p:nvSpPr>
          <p:spPr>
            <a:xfrm>
              <a:off x="3451091" y="2583719"/>
              <a:ext cx="603490" cy="60349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77" name="Google Shape;1977;p40"/>
          <p:cNvCxnSpPr>
            <a:stCxn id="1978" idx="0"/>
          </p:cNvCxnSpPr>
          <p:nvPr/>
        </p:nvCxnSpPr>
        <p:spPr>
          <a:xfrm rot="10800000">
            <a:off x="4686268" y="2058598"/>
            <a:ext cx="0" cy="366900"/>
          </a:xfrm>
          <a:prstGeom prst="straightConnector1">
            <a:avLst/>
          </a:prstGeom>
          <a:noFill/>
          <a:ln cap="flat" cmpd="sng" w="9525">
            <a:solidFill>
              <a:schemeClr val="dk2"/>
            </a:solidFill>
            <a:prstDash val="solid"/>
            <a:round/>
            <a:headEnd len="med" w="med" type="none"/>
            <a:tailEnd len="med" w="med" type="none"/>
          </a:ln>
        </p:spPr>
      </p:cxnSp>
      <p:grpSp>
        <p:nvGrpSpPr>
          <p:cNvPr id="1979" name="Google Shape;1979;p40"/>
          <p:cNvGrpSpPr/>
          <p:nvPr/>
        </p:nvGrpSpPr>
        <p:grpSpPr>
          <a:xfrm>
            <a:off x="4255074" y="2309426"/>
            <a:ext cx="862186" cy="908296"/>
            <a:chOff x="4987056" y="2480342"/>
            <a:chExt cx="808956" cy="808956"/>
          </a:xfrm>
        </p:grpSpPr>
        <p:sp>
          <p:nvSpPr>
            <p:cNvPr id="1980" name="Google Shape;1980;p40"/>
            <p:cNvSpPr/>
            <p:nvPr/>
          </p:nvSpPr>
          <p:spPr>
            <a:xfrm>
              <a:off x="4987056" y="2480342"/>
              <a:ext cx="808956" cy="808956"/>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0"/>
            <p:cNvSpPr/>
            <p:nvPr/>
          </p:nvSpPr>
          <p:spPr>
            <a:xfrm>
              <a:off x="5090423" y="2583719"/>
              <a:ext cx="602414" cy="602414"/>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81" name="Google Shape;1981;p40"/>
          <p:cNvCxnSpPr/>
          <p:nvPr/>
        </p:nvCxnSpPr>
        <p:spPr>
          <a:xfrm>
            <a:off x="6124048" y="3042166"/>
            <a:ext cx="0" cy="330000"/>
          </a:xfrm>
          <a:prstGeom prst="straightConnector1">
            <a:avLst/>
          </a:prstGeom>
          <a:noFill/>
          <a:ln cap="flat" cmpd="sng" w="9525">
            <a:solidFill>
              <a:schemeClr val="dk2"/>
            </a:solidFill>
            <a:prstDash val="solid"/>
            <a:round/>
            <a:headEnd len="med" w="med" type="none"/>
            <a:tailEnd len="med" w="med" type="none"/>
          </a:ln>
        </p:spPr>
      </p:cxnSp>
      <p:grpSp>
        <p:nvGrpSpPr>
          <p:cNvPr id="1982" name="Google Shape;1982;p40"/>
          <p:cNvGrpSpPr/>
          <p:nvPr/>
        </p:nvGrpSpPr>
        <p:grpSpPr>
          <a:xfrm>
            <a:off x="5692638" y="2309244"/>
            <a:ext cx="862186" cy="908296"/>
            <a:chOff x="6626363" y="2480342"/>
            <a:chExt cx="808956" cy="808956"/>
          </a:xfrm>
        </p:grpSpPr>
        <p:sp>
          <p:nvSpPr>
            <p:cNvPr id="1983" name="Google Shape;1983;p40"/>
            <p:cNvSpPr/>
            <p:nvPr/>
          </p:nvSpPr>
          <p:spPr>
            <a:xfrm>
              <a:off x="6626363" y="2480342"/>
              <a:ext cx="808956" cy="808956"/>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0"/>
            <p:cNvSpPr/>
            <p:nvPr/>
          </p:nvSpPr>
          <p:spPr>
            <a:xfrm>
              <a:off x="6729729" y="2583719"/>
              <a:ext cx="602414" cy="602414"/>
            </a:xfrm>
            <a:prstGeom prst="ellipse">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85" name="Google Shape;1985;p40"/>
          <p:cNvCxnSpPr>
            <a:stCxn id="1986" idx="0"/>
          </p:cNvCxnSpPr>
          <p:nvPr/>
        </p:nvCxnSpPr>
        <p:spPr>
          <a:xfrm rot="10800000">
            <a:off x="1811051" y="2059212"/>
            <a:ext cx="0" cy="366900"/>
          </a:xfrm>
          <a:prstGeom prst="straightConnector1">
            <a:avLst/>
          </a:prstGeom>
          <a:noFill/>
          <a:ln cap="flat" cmpd="sng" w="9525">
            <a:solidFill>
              <a:schemeClr val="dk2"/>
            </a:solidFill>
            <a:prstDash val="solid"/>
            <a:round/>
            <a:headEnd len="med" w="med" type="none"/>
            <a:tailEnd len="med" w="med" type="none"/>
          </a:ln>
        </p:spPr>
      </p:cxnSp>
      <p:grpSp>
        <p:nvGrpSpPr>
          <p:cNvPr id="1987" name="Google Shape;1987;p40"/>
          <p:cNvGrpSpPr/>
          <p:nvPr/>
        </p:nvGrpSpPr>
        <p:grpSpPr>
          <a:xfrm>
            <a:off x="1379805" y="2310033"/>
            <a:ext cx="862204" cy="908749"/>
            <a:chOff x="1708681" y="2480698"/>
            <a:chExt cx="809125" cy="809432"/>
          </a:xfrm>
        </p:grpSpPr>
        <p:sp>
          <p:nvSpPr>
            <p:cNvPr id="1972" name="Google Shape;1972;p40"/>
            <p:cNvSpPr/>
            <p:nvPr/>
          </p:nvSpPr>
          <p:spPr>
            <a:xfrm>
              <a:off x="1708681" y="2480698"/>
              <a:ext cx="809125" cy="809432"/>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0"/>
            <p:cNvSpPr/>
            <p:nvPr/>
          </p:nvSpPr>
          <p:spPr>
            <a:xfrm>
              <a:off x="1812063" y="2584091"/>
              <a:ext cx="602631" cy="602631"/>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8" name="Google Shape;1988;p40"/>
          <p:cNvSpPr/>
          <p:nvPr/>
        </p:nvSpPr>
        <p:spPr>
          <a:xfrm>
            <a:off x="1775705" y="2044873"/>
            <a:ext cx="69900" cy="735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0"/>
          <p:cNvSpPr/>
          <p:nvPr/>
        </p:nvSpPr>
        <p:spPr>
          <a:xfrm>
            <a:off x="4651096" y="2044872"/>
            <a:ext cx="69900" cy="735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0"/>
          <p:cNvSpPr/>
          <p:nvPr/>
        </p:nvSpPr>
        <p:spPr>
          <a:xfrm>
            <a:off x="3212690" y="3373153"/>
            <a:ext cx="69900" cy="735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0"/>
          <p:cNvSpPr/>
          <p:nvPr/>
        </p:nvSpPr>
        <p:spPr>
          <a:xfrm>
            <a:off x="6088844" y="3373153"/>
            <a:ext cx="69900" cy="735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0"/>
          <p:cNvSpPr txBox="1"/>
          <p:nvPr/>
        </p:nvSpPr>
        <p:spPr>
          <a:xfrm>
            <a:off x="1505005" y="2614914"/>
            <a:ext cx="617700" cy="261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Barlow Semi Condensed Medium"/>
                <a:ea typeface="Barlow Semi Condensed Medium"/>
                <a:cs typeface="Barlow Semi Condensed Medium"/>
                <a:sym typeface="Barlow Semi Condensed Medium"/>
              </a:rPr>
              <a:t>2000</a:t>
            </a:r>
            <a:endParaRPr>
              <a:solidFill>
                <a:schemeClr val="lt1"/>
              </a:solidFill>
              <a:latin typeface="Barlow Semi Condensed Medium"/>
              <a:ea typeface="Barlow Semi Condensed Medium"/>
              <a:cs typeface="Barlow Semi Condensed Medium"/>
              <a:sym typeface="Barlow Semi Condensed Medium"/>
            </a:endParaRPr>
          </a:p>
        </p:txBody>
      </p:sp>
      <p:sp>
        <p:nvSpPr>
          <p:cNvPr id="1993" name="Google Shape;1993;p40"/>
          <p:cNvSpPr txBox="1"/>
          <p:nvPr/>
        </p:nvSpPr>
        <p:spPr>
          <a:xfrm>
            <a:off x="2941507" y="2633694"/>
            <a:ext cx="617700" cy="261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accent1"/>
                </a:solidFill>
                <a:latin typeface="Barlow Semi Condensed Medium"/>
                <a:ea typeface="Barlow Semi Condensed Medium"/>
                <a:cs typeface="Barlow Semi Condensed Medium"/>
                <a:sym typeface="Barlow Semi Condensed Medium"/>
              </a:rPr>
              <a:t>2004</a:t>
            </a:r>
            <a:endParaRPr>
              <a:solidFill>
                <a:schemeClr val="accent1"/>
              </a:solidFill>
              <a:latin typeface="Barlow Semi Condensed Medium"/>
              <a:ea typeface="Barlow Semi Condensed Medium"/>
              <a:cs typeface="Barlow Semi Condensed Medium"/>
              <a:sym typeface="Barlow Semi Condensed Medium"/>
            </a:endParaRPr>
          </a:p>
        </p:txBody>
      </p:sp>
      <p:sp>
        <p:nvSpPr>
          <p:cNvPr id="1994" name="Google Shape;1994;p40"/>
          <p:cNvSpPr txBox="1"/>
          <p:nvPr/>
        </p:nvSpPr>
        <p:spPr>
          <a:xfrm>
            <a:off x="4378009" y="2633694"/>
            <a:ext cx="617700" cy="261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Barlow Semi Condensed Medium"/>
                <a:ea typeface="Barlow Semi Condensed Medium"/>
                <a:cs typeface="Barlow Semi Condensed Medium"/>
                <a:sym typeface="Barlow Semi Condensed Medium"/>
              </a:rPr>
              <a:t>2008</a:t>
            </a:r>
            <a:endParaRPr>
              <a:solidFill>
                <a:schemeClr val="lt1"/>
              </a:solidFill>
              <a:latin typeface="Barlow Semi Condensed Medium"/>
              <a:ea typeface="Barlow Semi Condensed Medium"/>
              <a:cs typeface="Barlow Semi Condensed Medium"/>
              <a:sym typeface="Barlow Semi Condensed Medium"/>
            </a:endParaRPr>
          </a:p>
        </p:txBody>
      </p:sp>
      <p:sp>
        <p:nvSpPr>
          <p:cNvPr id="1995" name="Google Shape;1995;p40"/>
          <p:cNvSpPr txBox="1"/>
          <p:nvPr/>
        </p:nvSpPr>
        <p:spPr>
          <a:xfrm>
            <a:off x="5814512" y="2633694"/>
            <a:ext cx="617700" cy="261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accent1"/>
                </a:solidFill>
                <a:latin typeface="Barlow Semi Condensed Medium"/>
                <a:ea typeface="Barlow Semi Condensed Medium"/>
                <a:cs typeface="Barlow Semi Condensed Medium"/>
                <a:sym typeface="Barlow Semi Condensed Medium"/>
              </a:rPr>
              <a:t>2010</a:t>
            </a:r>
            <a:endParaRPr>
              <a:solidFill>
                <a:schemeClr val="accent1"/>
              </a:solidFill>
              <a:latin typeface="Barlow Semi Condensed Medium"/>
              <a:ea typeface="Barlow Semi Condensed Medium"/>
              <a:cs typeface="Barlow Semi Condensed Medium"/>
              <a:sym typeface="Barlow Semi Condensed Medium"/>
            </a:endParaRPr>
          </a:p>
        </p:txBody>
      </p:sp>
      <p:cxnSp>
        <p:nvCxnSpPr>
          <p:cNvPr id="1996" name="Google Shape;1996;p40"/>
          <p:cNvCxnSpPr>
            <a:stCxn id="1997" idx="0"/>
          </p:cNvCxnSpPr>
          <p:nvPr/>
        </p:nvCxnSpPr>
        <p:spPr>
          <a:xfrm rot="10800000">
            <a:off x="7525030" y="2059212"/>
            <a:ext cx="0" cy="366900"/>
          </a:xfrm>
          <a:prstGeom prst="straightConnector1">
            <a:avLst/>
          </a:prstGeom>
          <a:noFill/>
          <a:ln cap="flat" cmpd="sng" w="9525">
            <a:solidFill>
              <a:schemeClr val="dk2"/>
            </a:solidFill>
            <a:prstDash val="solid"/>
            <a:round/>
            <a:headEnd len="med" w="med" type="none"/>
            <a:tailEnd len="med" w="med" type="none"/>
          </a:ln>
        </p:spPr>
      </p:cxnSp>
      <p:cxnSp>
        <p:nvCxnSpPr>
          <p:cNvPr id="1998" name="Google Shape;1998;p40"/>
          <p:cNvCxnSpPr/>
          <p:nvPr/>
        </p:nvCxnSpPr>
        <p:spPr>
          <a:xfrm>
            <a:off x="6554664" y="2763762"/>
            <a:ext cx="575400" cy="0"/>
          </a:xfrm>
          <a:prstGeom prst="straightConnector1">
            <a:avLst/>
          </a:prstGeom>
          <a:noFill/>
          <a:ln cap="flat" cmpd="sng" w="9525">
            <a:solidFill>
              <a:srgbClr val="595959"/>
            </a:solidFill>
            <a:prstDash val="solid"/>
            <a:round/>
            <a:headEnd len="med" w="med" type="none"/>
            <a:tailEnd len="med" w="med" type="none"/>
          </a:ln>
        </p:spPr>
      </p:cxnSp>
      <p:grpSp>
        <p:nvGrpSpPr>
          <p:cNvPr id="1999" name="Google Shape;1999;p40"/>
          <p:cNvGrpSpPr/>
          <p:nvPr/>
        </p:nvGrpSpPr>
        <p:grpSpPr>
          <a:xfrm>
            <a:off x="7093748" y="2310033"/>
            <a:ext cx="862177" cy="908713"/>
            <a:chOff x="1708681" y="2480698"/>
            <a:chExt cx="809100" cy="809400"/>
          </a:xfrm>
        </p:grpSpPr>
        <p:sp>
          <p:nvSpPr>
            <p:cNvPr id="2000" name="Google Shape;2000;p40"/>
            <p:cNvSpPr/>
            <p:nvPr/>
          </p:nvSpPr>
          <p:spPr>
            <a:xfrm>
              <a:off x="1708681" y="2480698"/>
              <a:ext cx="809100" cy="809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0"/>
            <p:cNvSpPr/>
            <p:nvPr/>
          </p:nvSpPr>
          <p:spPr>
            <a:xfrm>
              <a:off x="1812063" y="2584091"/>
              <a:ext cx="602700" cy="6027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1" name="Google Shape;2001;p40"/>
          <p:cNvSpPr/>
          <p:nvPr/>
        </p:nvSpPr>
        <p:spPr>
          <a:xfrm>
            <a:off x="7489648" y="2044873"/>
            <a:ext cx="69900" cy="735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40"/>
          <p:cNvSpPr txBox="1"/>
          <p:nvPr/>
        </p:nvSpPr>
        <p:spPr>
          <a:xfrm>
            <a:off x="6294680" y="1395388"/>
            <a:ext cx="1946400" cy="58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The pandemic and post-pandemic era </a:t>
            </a:r>
            <a:endParaRPr sz="1600">
              <a:solidFill>
                <a:schemeClr val="dk2"/>
              </a:solidFill>
              <a:latin typeface="Barlow Semi Condensed"/>
              <a:ea typeface="Barlow Semi Condensed"/>
              <a:cs typeface="Barlow Semi Condensed"/>
              <a:sym typeface="Barlow Semi Condensed"/>
            </a:endParaRPr>
          </a:p>
        </p:txBody>
      </p:sp>
      <p:sp>
        <p:nvSpPr>
          <p:cNvPr id="2003" name="Google Shape;2003;p40"/>
          <p:cNvSpPr txBox="1"/>
          <p:nvPr/>
        </p:nvSpPr>
        <p:spPr>
          <a:xfrm>
            <a:off x="2075275" y="3519650"/>
            <a:ext cx="2493600" cy="58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The remarkable calm period</a:t>
            </a:r>
            <a:endParaRPr sz="1600">
              <a:solidFill>
                <a:schemeClr val="dk2"/>
              </a:solidFill>
              <a:latin typeface="Barlow Semi Condensed"/>
              <a:ea typeface="Barlow Semi Condensed"/>
              <a:cs typeface="Barlow Semi Condensed"/>
              <a:sym typeface="Barlow Semi Condensed"/>
            </a:endParaRPr>
          </a:p>
        </p:txBody>
      </p:sp>
      <p:sp>
        <p:nvSpPr>
          <p:cNvPr id="2004" name="Google Shape;2004;p40"/>
          <p:cNvSpPr txBox="1"/>
          <p:nvPr/>
        </p:nvSpPr>
        <p:spPr>
          <a:xfrm>
            <a:off x="7215755" y="2633689"/>
            <a:ext cx="617700" cy="261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latin typeface="Barlow Semi Condensed Medium"/>
                <a:ea typeface="Barlow Semi Condensed Medium"/>
                <a:cs typeface="Barlow Semi Condensed Medium"/>
                <a:sym typeface="Barlow Semi Condensed Medium"/>
              </a:rPr>
              <a:t>2020</a:t>
            </a:r>
            <a:endParaRPr>
              <a:solidFill>
                <a:schemeClr val="lt1"/>
              </a:solidFill>
              <a:latin typeface="Barlow Semi Condensed Medium"/>
              <a:ea typeface="Barlow Semi Condensed Medium"/>
              <a:cs typeface="Barlow Semi Condensed Medium"/>
              <a:sym typeface="Barlow Semi Condensed Medium"/>
            </a:endParaRPr>
          </a:p>
        </p:txBody>
      </p:sp>
      <p:pic>
        <p:nvPicPr>
          <p:cNvPr id="2005" name="Google Shape;2005;p40" title="Screenshot 2025-04-27 at 6.38.52 PM.png"/>
          <p:cNvPicPr preferRelativeResize="0"/>
          <p:nvPr/>
        </p:nvPicPr>
        <p:blipFill>
          <a:blip r:embed="rId3">
            <a:alphaModFix/>
          </a:blip>
          <a:stretch>
            <a:fillRect/>
          </a:stretch>
        </p:blipFill>
        <p:spPr>
          <a:xfrm>
            <a:off x="1236638" y="72387"/>
            <a:ext cx="6861974" cy="4998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0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sp>
        <p:nvSpPr>
          <p:cNvPr id="2010" name="Google Shape;2010;p41"/>
          <p:cNvSpPr txBox="1"/>
          <p:nvPr>
            <p:ph type="title"/>
          </p:nvPr>
        </p:nvSpPr>
        <p:spPr>
          <a:xfrm>
            <a:off x="3870475" y="167407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Cross </a:t>
            </a:r>
            <a:br>
              <a:rPr lang="en"/>
            </a:br>
            <a:r>
              <a:rPr lang="en"/>
              <a:t>Market</a:t>
            </a:r>
            <a:br>
              <a:rPr lang="en"/>
            </a:br>
            <a:r>
              <a:rPr lang="en"/>
              <a:t>correlation</a:t>
            </a:r>
            <a:endParaRPr/>
          </a:p>
          <a:p>
            <a:pPr indent="0" lvl="0" marL="0" rtl="0" algn="ctr">
              <a:spcBef>
                <a:spcPts val="0"/>
              </a:spcBef>
              <a:spcAft>
                <a:spcPts val="0"/>
              </a:spcAft>
              <a:buNone/>
            </a:pPr>
            <a:r>
              <a:t/>
            </a:r>
            <a:endParaRPr/>
          </a:p>
        </p:txBody>
      </p:sp>
      <p:pic>
        <p:nvPicPr>
          <p:cNvPr id="2011" name="Google Shape;2011;p41" title="Screenshot 2025-04-27 at 6.53.55 PM.png"/>
          <p:cNvPicPr preferRelativeResize="0"/>
          <p:nvPr/>
        </p:nvPicPr>
        <p:blipFill>
          <a:blip r:embed="rId3">
            <a:alphaModFix/>
          </a:blip>
          <a:stretch>
            <a:fillRect/>
          </a:stretch>
        </p:blipFill>
        <p:spPr>
          <a:xfrm>
            <a:off x="1045775" y="286663"/>
            <a:ext cx="4703750" cy="4570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