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51206400" cy="38404800"/>
  <p:notesSz cx="7077075" cy="9363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300" b="1" kern="1200">
        <a:solidFill>
          <a:srgbClr val="FF99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300" b="1" kern="1200">
        <a:solidFill>
          <a:srgbClr val="FF99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300" b="1" kern="1200">
        <a:solidFill>
          <a:srgbClr val="FF99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300" b="1" kern="1200">
        <a:solidFill>
          <a:srgbClr val="FF99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5552">
          <p15:clr>
            <a:srgbClr val="A4A3A4"/>
          </p15:clr>
        </p15:guide>
        <p15:guide id="3" orient="horz" pos="12096">
          <p15:clr>
            <a:srgbClr val="A4A3A4"/>
          </p15:clr>
        </p15:guide>
        <p15:guide id="4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1FF"/>
    <a:srgbClr val="999999"/>
    <a:srgbClr val="000622"/>
    <a:srgbClr val="000066"/>
    <a:srgbClr val="CCCCCC"/>
    <a:srgbClr val="FF9900"/>
    <a:srgbClr val="990000"/>
    <a:srgbClr val="000050"/>
    <a:srgbClr val="00126A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30963-935D-4844-BD70-2621AC102398}" v="1457" dt="2022-05-12T23:55:55.474"/>
    <p1510:client id="{81D6BA3E-9FD7-A189-6929-F22EFB176548}" v="592" dt="2022-05-05T23:47:02.663"/>
    <p1510:client id="{CDE75561-2831-72D8-EEEB-C26D5375E1EE}" v="36" dt="2022-05-12T22:52:35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8" d="100"/>
          <a:sy n="18" d="100"/>
        </p:scale>
        <p:origin x="2152" y="416"/>
      </p:cViewPr>
      <p:guideLst>
        <p:guide orient="horz" pos="10368"/>
        <p:guide pos="15552"/>
        <p:guide orient="horz" pos="12096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66733" cy="4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22" tIns="47161" rIns="94322" bIns="47161" numCol="1" anchor="t" anchorCtr="0" compatLnSpc="1">
            <a:prstTxWarp prst="textNoShape">
              <a:avLst/>
            </a:prstTxWarp>
          </a:bodyPr>
          <a:lstStyle>
            <a:lvl1pPr algn="l" defTabSz="942804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8727" y="1"/>
            <a:ext cx="3066733" cy="4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22" tIns="47161" rIns="94322" bIns="47161" numCol="1" anchor="t" anchorCtr="0" compatLnSpc="1">
            <a:prstTxWarp prst="textNoShape">
              <a:avLst/>
            </a:prstTxWarp>
          </a:bodyPr>
          <a:lstStyle>
            <a:lvl1pPr algn="r" defTabSz="942804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93313"/>
            <a:ext cx="3066733" cy="4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22" tIns="47161" rIns="94322" bIns="47161" numCol="1" anchor="b" anchorCtr="0" compatLnSpc="1">
            <a:prstTxWarp prst="textNoShape">
              <a:avLst/>
            </a:prstTxWarp>
          </a:bodyPr>
          <a:lstStyle>
            <a:lvl1pPr algn="l" defTabSz="942804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8727" y="8893313"/>
            <a:ext cx="3066733" cy="46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22" tIns="47161" rIns="94322" bIns="47161" numCol="1" anchor="b" anchorCtr="0" compatLnSpc="1">
            <a:prstTxWarp prst="textNoShape">
              <a:avLst/>
            </a:prstTxWarp>
          </a:bodyPr>
          <a:lstStyle>
            <a:lvl1pPr algn="r" defTabSz="942804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DCE5CEB-6363-420F-BE45-85B064B89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26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5997D-A29C-2149-A79B-BC7FAAB4B5C7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05325"/>
            <a:ext cx="5661025" cy="36877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7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89317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C222-7948-F944-AB7F-835619AE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Bon </a:t>
            </a:r>
            <a:r>
              <a:rPr lang="en-US" err="1"/>
              <a:t>feroni</a:t>
            </a:r>
            <a:r>
              <a:rPr lang="en-US"/>
              <a:t> correction of the p value = 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4C222-7948-F944-AB7F-835619AEF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8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1223" y="11931121"/>
            <a:ext cx="43523958" cy="82306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591" y="21761980"/>
            <a:ext cx="35845220" cy="981604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278E-ED96-461A-883E-5FD94BC35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2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5C329-9094-49E3-ADB9-7C70C8CFF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5013" y="1537230"/>
            <a:ext cx="11521810" cy="3277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9579" y="1537230"/>
            <a:ext cx="34387632" cy="32770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BC182-0EAC-4479-8D18-C53192F40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7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559581" y="1537229"/>
            <a:ext cx="46087242" cy="640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59582" y="8960382"/>
            <a:ext cx="22954720" cy="12584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5692103" y="8960382"/>
            <a:ext cx="22954720" cy="12584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559582" y="21723086"/>
            <a:ext cx="22954720" cy="12584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92103" y="21723086"/>
            <a:ext cx="22954720" cy="12584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7164-4707-4A19-A6AB-6533AC9F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5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D8D97-1826-4078-ADDA-4E99B734A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4679016"/>
            <a:ext cx="43525811" cy="76268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6277961"/>
            <a:ext cx="43525811" cy="84010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73675-D381-4E0E-B86F-9F9EFE057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9582" y="8960381"/>
            <a:ext cx="22954720" cy="2534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2103" y="8960381"/>
            <a:ext cx="22954720" cy="2534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8DAF2-D655-47B3-A184-648194FE7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0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581" y="8597376"/>
            <a:ext cx="22625051" cy="35819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9581" y="12179301"/>
            <a:ext cx="22625051" cy="221268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511" y="8597376"/>
            <a:ext cx="22634310" cy="35819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511" y="12179301"/>
            <a:ext cx="22634310" cy="221268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F92EC-8C3C-4F10-858C-C66E68A9EC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5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AEDA9-9C5F-4252-8D07-E5D3174E9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FBADD-EE0D-4AEE-A966-D1DAD5921D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6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580" y="1529822"/>
            <a:ext cx="16846551" cy="65063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1020" y="1529822"/>
            <a:ext cx="28625800" cy="327763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580" y="8036190"/>
            <a:ext cx="16846551" cy="26269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56635-F299-487E-8478-361B2D7E6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4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442" y="26882996"/>
            <a:ext cx="30724210" cy="3174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442" y="3431913"/>
            <a:ext cx="30724210" cy="230417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442" y="30057466"/>
            <a:ext cx="30724210" cy="45061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8BA4C-6842-4480-8686-9E83B0824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9995" y="1537229"/>
            <a:ext cx="46086419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59995" y="8960381"/>
            <a:ext cx="46086419" cy="2534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59995" y="34974742"/>
            <a:ext cx="1194881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numCol="1" anchor="t" anchorCtr="0" compatLnSpc="1">
            <a:prstTxWarp prst="textNoShape">
              <a:avLst/>
            </a:prstTxWarp>
          </a:bodyPr>
          <a:lstStyle>
            <a:lvl1pPr algn="l" defTabSz="3762375">
              <a:defRPr sz="57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195" y="34974742"/>
            <a:ext cx="1621601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numCol="1" anchor="t" anchorCtr="0" compatLnSpc="1">
            <a:prstTxWarp prst="textNoShape">
              <a:avLst/>
            </a:prstTxWarp>
          </a:bodyPr>
          <a:lstStyle>
            <a:lvl1pPr defTabSz="3762375">
              <a:defRPr sz="57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7595" y="34974742"/>
            <a:ext cx="1194881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7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D3B0B1D-8805-4920-9608-A1D4D0B3D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5pPr>
      <a:lvl6pPr marL="4572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6pPr>
      <a:lvl7pPr marL="9144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7pPr>
      <a:lvl8pPr marL="13716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8pPr>
      <a:lvl9pPr marL="18288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pitchFamily="34" charset="0"/>
        </a:defRPr>
      </a:lvl9pPr>
    </p:titleStyle>
    <p:bodyStyle>
      <a:lvl1pPr marL="1409700" indent="-14097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7525" indent="-117633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</a:defRPr>
      </a:lvl3pPr>
      <a:lvl4pPr marL="6583363" indent="-93980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</a:defRPr>
      </a:lvl4pPr>
      <a:lvl5pPr marL="8466138" indent="-941388" algn="l" defTabSz="3762375" rtl="0" eaLnBrk="0" fontAlgn="base" hangingPunct="0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5pPr>
      <a:lvl6pPr marL="89233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6pPr>
      <a:lvl7pPr marL="93805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7pPr>
      <a:lvl8pPr marL="98377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8pPr>
      <a:lvl9pPr marL="102949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BF7613C-CDA9-D5DE-E1F3-9ECCD7581AA5}"/>
              </a:ext>
            </a:extLst>
          </p:cNvPr>
          <p:cNvSpPr txBox="1"/>
          <p:nvPr/>
        </p:nvSpPr>
        <p:spPr>
          <a:xfrm>
            <a:off x="1661319" y="26983215"/>
            <a:ext cx="31083691" cy="11726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914400" algn="l">
              <a:buAutoNum type="arabicPeriod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FBA42-C4AB-A539-89DF-FECD26A5C685}"/>
              </a:ext>
            </a:extLst>
          </p:cNvPr>
          <p:cNvSpPr/>
          <p:nvPr/>
        </p:nvSpPr>
        <p:spPr bwMode="auto">
          <a:xfrm>
            <a:off x="0" y="0"/>
            <a:ext cx="51206400" cy="64008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41070-E177-EB96-66A2-7F76D5FDB057}"/>
              </a:ext>
            </a:extLst>
          </p:cNvPr>
          <p:cNvSpPr txBox="1"/>
          <p:nvPr/>
        </p:nvSpPr>
        <p:spPr>
          <a:xfrm>
            <a:off x="8695632" y="1040162"/>
            <a:ext cx="3339958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Genome-Wide Association Study (GWAS) to Identify New Loci and Functional Pathways Influencing Alzheimer’s Disease Risk</a:t>
            </a:r>
            <a:br>
              <a:rPr lang="en-US" sz="9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Aidan Fisher, Maureen Cassidy and Courtney Defosses</a:t>
            </a:r>
            <a:br>
              <a:rPr lang="en-US" sz="5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of Life Sciences and Agriculture, University of New Hampshire</a:t>
            </a:r>
            <a:endParaRPr lang="en-US" sz="4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UNH Logo [University of New Hampshire] Download Vector">
            <a:extLst>
              <a:ext uri="{FF2B5EF4-FFF2-40B4-BE49-F238E27FC236}">
                <a16:creationId xmlns:a16="http://schemas.microsoft.com/office/drawing/2014/main" id="{07CCB715-F6F1-9786-8AB6-7229874D98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450800" y="19050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54BD38-10E2-6697-F091-3AEA809BFA31}"/>
              </a:ext>
            </a:extLst>
          </p:cNvPr>
          <p:cNvSpPr/>
          <p:nvPr/>
        </p:nvSpPr>
        <p:spPr bwMode="auto">
          <a:xfrm>
            <a:off x="1728302" y="7254240"/>
            <a:ext cx="14487928" cy="1598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77"/>
                <a:cs typeface="Calibri" panose="020F0502020204030204" pitchFamily="34" charset="0"/>
              </a:rPr>
              <a:t>Background</a:t>
            </a:r>
          </a:p>
        </p:txBody>
      </p:sp>
      <p:pic>
        <p:nvPicPr>
          <p:cNvPr id="16" name="Picture 2" descr="Logo Downloads | Communications and Public Affairs Site">
            <a:extLst>
              <a:ext uri="{FF2B5EF4-FFF2-40B4-BE49-F238E27FC236}">
                <a16:creationId xmlns:a16="http://schemas.microsoft.com/office/drawing/2014/main" id="{D2CA20CA-1B9F-98BF-F5F5-6FFB5AF3A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59" y="1235212"/>
            <a:ext cx="2966999" cy="408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New Hampshire Wildcats - Wikipedia">
            <a:extLst>
              <a:ext uri="{FF2B5EF4-FFF2-40B4-BE49-F238E27FC236}">
                <a16:creationId xmlns:a16="http://schemas.microsoft.com/office/drawing/2014/main" id="{0B6159D7-851A-0712-01CD-44B10A664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705" y="1089796"/>
            <a:ext cx="4536210" cy="38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ED3DBB-B487-E76B-5FDB-2F7A5510E554}"/>
              </a:ext>
            </a:extLst>
          </p:cNvPr>
          <p:cNvSpPr txBox="1"/>
          <p:nvPr/>
        </p:nvSpPr>
        <p:spPr>
          <a:xfrm>
            <a:off x="1728302" y="8852538"/>
            <a:ext cx="14487928" cy="225446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3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Alzheimer’s disease (AD) is the most common neurogenerative disease and can by characterized by the progressive loss of memory and cognitive function and are accompanied by many behavioral disorders.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3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is due to the presence of extracellular plaques of insoluble </a:t>
            </a:r>
            <a:r>
              <a:rPr lang="el-GR" sz="53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US" sz="53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amyloid peptide and neurofibrillary tangles that contain hyperphosphorylated tau protein in the neuronal cytoplasm of the brain.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3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has over 20 disease-associated loci and undiscovered loci remain.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3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Genome-Wide Association Study (GWAS) is an observational study of a whole genome set of genetic variants.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3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GWAS is to observe the entire genome of many individuals to associations between genetic variants and their disease outcomes.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3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a large GWAS of clinically diagnosed AD patients and AD-by-proxy was performed to identify genetic factors that contribute to the risk of AD development. </a:t>
            </a:r>
          </a:p>
          <a:p>
            <a:pPr lvl="1" algn="l"/>
            <a:endParaRPr lang="en-US" sz="53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48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48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48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48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48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53B5D2-0920-7DBA-AAFA-E98C6BD33E79}"/>
              </a:ext>
            </a:extLst>
          </p:cNvPr>
          <p:cNvSpPr txBox="1"/>
          <p:nvPr/>
        </p:nvSpPr>
        <p:spPr>
          <a:xfrm>
            <a:off x="18270844" y="26410636"/>
            <a:ext cx="14359912" cy="12557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D33337-25E0-76B4-E8DE-5F5E09489ECC}"/>
              </a:ext>
            </a:extLst>
          </p:cNvPr>
          <p:cNvSpPr/>
          <p:nvPr/>
        </p:nvSpPr>
        <p:spPr bwMode="auto">
          <a:xfrm>
            <a:off x="34990170" y="7254240"/>
            <a:ext cx="14487928" cy="1598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77"/>
                <a:cs typeface="Calibri" panose="020F0502020204030204" pitchFamily="34" charset="0"/>
              </a:rPr>
              <a:t>Discussion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A4B6A8-749B-5BF1-A06F-5630C9834D09}"/>
              </a:ext>
            </a:extLst>
          </p:cNvPr>
          <p:cNvSpPr txBox="1"/>
          <p:nvPr/>
        </p:nvSpPr>
        <p:spPr>
          <a:xfrm>
            <a:off x="35030697" y="8852538"/>
            <a:ext cx="14487928" cy="241758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500" b="0">
                <a:solidFill>
                  <a:srgbClr val="000000"/>
                </a:solidFill>
                <a:latin typeface="Times New Roman"/>
                <a:cs typeface="Times New Roman"/>
              </a:rPr>
              <a:t>Based on the Bonferroni correction, the determined threshold was 8, based on SNP significance.</a:t>
            </a:r>
            <a:endParaRPr lang="en-US" sz="55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500" b="0">
                <a:solidFill>
                  <a:schemeClr val="tx1"/>
                </a:solidFill>
                <a:latin typeface="Times New Roman"/>
                <a:cs typeface="Times New Roman"/>
              </a:rPr>
              <a:t>Looking at Figure 1, there are 6 significant SNPs found for chromosome 1 that correlate with Alzheimer’s disease, as there are 6 dots above the threshold.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500" b="0">
                <a:solidFill>
                  <a:schemeClr val="tx1"/>
                </a:solidFill>
                <a:latin typeface="Times New Roman"/>
                <a:cs typeface="Times New Roman"/>
              </a:rPr>
              <a:t>Looking at Figure 2, there are 8 significant SNPs found for chromosome 22 that correlate with Alzheimer’s disease, as there are 8 dots above the threshold.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5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study suggests that multiple traits/genes have an effect on AD, and the findings from this study would provide a resource to identify targets for AD drug development.</a:t>
            </a:r>
            <a:endParaRPr lang="en-US" sz="55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500" b="0">
                <a:solidFill>
                  <a:schemeClr val="tx1"/>
                </a:solidFill>
                <a:latin typeface="Times New Roman"/>
                <a:cs typeface="Times New Roman"/>
              </a:rPr>
              <a:t>In the future, the group plans on sequencing, and making Manhattan plots for each chromosome of the entire genome. </a:t>
            </a:r>
            <a:endParaRPr lang="en-US" sz="55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54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D795B9-AD21-CB0F-0DBC-2345A8E2CA00}"/>
              </a:ext>
            </a:extLst>
          </p:cNvPr>
          <p:cNvSpPr/>
          <p:nvPr/>
        </p:nvSpPr>
        <p:spPr bwMode="auto">
          <a:xfrm>
            <a:off x="18260057" y="7191116"/>
            <a:ext cx="14652755" cy="1598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77"/>
                <a:cs typeface="Calibri" panose="020F0502020204030204" pitchFamily="34" charset="0"/>
              </a:rPr>
              <a:t>Materials and Methods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D7777E-9254-9A90-F38B-15E025F041B8}"/>
              </a:ext>
            </a:extLst>
          </p:cNvPr>
          <p:cNvSpPr txBox="1"/>
          <p:nvPr/>
        </p:nvSpPr>
        <p:spPr>
          <a:xfrm>
            <a:off x="18260058" y="8813278"/>
            <a:ext cx="14652754" cy="263148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Methods from the study: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455,258 individuals of European ancestry were meta-analyzed in 3 phases.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Phase 1- involved 24,087 clinically diagnosed late-onset AD cases paired with 55,058 controls. 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Phase 2- consisted of AD-by-proxy phenotype were analysis of 47,793 cases and 328,320 controls.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Phase 3- Meta-analysis all individuals of phase 1 and phase 2 together and tested for replication in an independent sample.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Due to the independent statistical tests being performed simultaneously, a Bonferroni correction as applied. 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No association survived the Bonferroni correction based on the linking gene-based P value.</a:t>
            </a:r>
          </a:p>
          <a:p>
            <a:pPr algn="l"/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Our methods: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The summary statistics file of </a:t>
            </a:r>
            <a:r>
              <a:rPr lang="en-US" sz="4400" b="0" i="1">
                <a:solidFill>
                  <a:schemeClr val="tx1"/>
                </a:solidFill>
                <a:latin typeface="Times New Roman"/>
                <a:cs typeface="Times New Roman"/>
              </a:rPr>
              <a:t>Genome-wide meta-analysis identifies new loci and functional pathways influencing Alzheimer’s disease risk</a:t>
            </a: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 was downloaded.</a:t>
            </a:r>
          </a:p>
          <a:p>
            <a:pPr marL="2057400" lvl="3" indent="-685800" algn="l">
              <a:buFont typeface="Arial" panose="020B0604020202020204" pitchFamily="34" charset="0"/>
              <a:buChar char="•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Chromosome number, base pair, effect allele, non-effect allele, SNP, z-score, p-value, sum, effect sample size, effect allele frequency, beta and standard error.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Using Visual Studio Code, the data was taken and consolidated.</a:t>
            </a:r>
          </a:p>
          <a:p>
            <a:pPr marL="914400" indent="-914400" algn="l">
              <a:buFont typeface="+mj-lt"/>
              <a:buAutoNum type="arabicPeriod"/>
            </a:pP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The data was imported into RStudio, where two individual Manhattan plots were made, using '</a:t>
            </a:r>
            <a:r>
              <a:rPr lang="en-US" sz="4400" b="0" err="1">
                <a:solidFill>
                  <a:schemeClr val="tx1"/>
                </a:solidFill>
                <a:latin typeface="Times New Roman"/>
                <a:cs typeface="Times New Roman"/>
              </a:rPr>
              <a:t>GWASTools</a:t>
            </a:r>
            <a:r>
              <a:rPr lang="en-US" sz="4400" b="0">
                <a:solidFill>
                  <a:schemeClr val="tx1"/>
                </a:solidFill>
                <a:latin typeface="Times New Roman"/>
                <a:cs typeface="Times New Roman"/>
              </a:rPr>
              <a:t>,' with base pair on the x-axis and the –log(p-value) on the y-axis.</a:t>
            </a:r>
          </a:p>
          <a:p>
            <a:pPr algn="l"/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indent="-914400" algn="l">
              <a:buFont typeface="+mj-lt"/>
              <a:buAutoNum type="arabicPeriod"/>
            </a:pPr>
            <a:endParaRPr lang="en-US" sz="4000" b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BA1CA6-6BE6-2C73-5CFE-25CDDBCAB3BB}"/>
              </a:ext>
            </a:extLst>
          </p:cNvPr>
          <p:cNvSpPr/>
          <p:nvPr/>
        </p:nvSpPr>
        <p:spPr bwMode="auto">
          <a:xfrm>
            <a:off x="34990169" y="31150560"/>
            <a:ext cx="14487928" cy="1598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77"/>
                <a:cs typeface="Calibri" panose="020F0502020204030204" pitchFamily="34" charset="0"/>
              </a:rPr>
              <a:t>References and Acknowledgements</a:t>
            </a:r>
          </a:p>
        </p:txBody>
      </p:sp>
      <p:pic>
        <p:nvPicPr>
          <p:cNvPr id="1026" name="Picture 2" descr="Brain Imaging for Alzheimer's &amp; Dementia | Pacific Brain Health Center">
            <a:extLst>
              <a:ext uri="{FF2B5EF4-FFF2-40B4-BE49-F238E27FC236}">
                <a16:creationId xmlns:a16="http://schemas.microsoft.com/office/drawing/2014/main" id="{13A55921-113A-1C41-D615-2BEF140DF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4537" y="24419726"/>
            <a:ext cx="14487928" cy="683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93472D4-C7A2-A238-9EEB-01ED8D436D48}"/>
              </a:ext>
            </a:extLst>
          </p:cNvPr>
          <p:cNvSpPr txBox="1"/>
          <p:nvPr/>
        </p:nvSpPr>
        <p:spPr>
          <a:xfrm>
            <a:off x="35029392" y="32656742"/>
            <a:ext cx="15386195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3600" b="0">
                <a:solidFill>
                  <a:schemeClr val="tx1"/>
                </a:solidFill>
                <a:latin typeface="Times New Roman"/>
                <a:cs typeface="Times New Roman"/>
              </a:rPr>
              <a:t>Jansen, Iris E, et al. “Genome-Wide Meta-Analysis Identifies New Loci and Functional 	Pathways Influencing 	Alzheimer's Disease Risk.” </a:t>
            </a:r>
            <a:r>
              <a:rPr lang="en-US" sz="3600" b="0" i="1">
                <a:solidFill>
                  <a:schemeClr val="tx1"/>
                </a:solidFill>
                <a:latin typeface="Times New Roman"/>
                <a:cs typeface="Times New Roman"/>
              </a:rPr>
              <a:t>Nature Genetics</a:t>
            </a:r>
            <a:r>
              <a:rPr lang="en-US" sz="3600" b="0">
                <a:solidFill>
                  <a:schemeClr val="tx1"/>
                </a:solidFill>
                <a:latin typeface="Times New Roman"/>
                <a:cs typeface="Times New Roman"/>
              </a:rPr>
              <a:t>, U.S. National 	Library of Medicine, Mar. 2019, 	https://www.ncbi.nlm.nih.gov/pmc/articles/PMC6836675/. </a:t>
            </a:r>
            <a:endParaRPr lang="en-US" sz="36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6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600" b="0">
                <a:solidFill>
                  <a:schemeClr val="tx1"/>
                </a:solidFill>
                <a:latin typeface="Times New Roman"/>
                <a:cs typeface="Times New Roman"/>
              </a:rPr>
              <a:t>Silva, Marcos, et al. “Alzheimer's Disease: Risk Factors and Potentially Protective 	Measures - Journal of Biomedical 	Science.” </a:t>
            </a:r>
            <a:r>
              <a:rPr lang="en-US" sz="3600" b="0" i="1">
                <a:solidFill>
                  <a:schemeClr val="tx1"/>
                </a:solidFill>
                <a:latin typeface="Times New Roman"/>
                <a:cs typeface="Times New Roman"/>
              </a:rPr>
              <a:t>BioMed Central</a:t>
            </a:r>
            <a:r>
              <a:rPr lang="en-US" sz="3600" b="0">
                <a:solidFill>
                  <a:schemeClr val="tx1"/>
                </a:solidFill>
                <a:latin typeface="Times New Roman"/>
                <a:cs typeface="Times New Roman"/>
              </a:rPr>
              <a:t>, BioMed Central, 9 	May 2019, https://jbiomedsci.biomedcentral.com/articles/10.1186/s12929-0190524-	y#:~:text=Alzheimer's%20disease%20(AD)%20is%20the,as%20apathy%2C%20ag	gressiveness%20and%20	depression.</a:t>
            </a:r>
            <a:endParaRPr lang="en-US" sz="36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AF853-F418-3E07-2919-CBFA3622001C}"/>
              </a:ext>
            </a:extLst>
          </p:cNvPr>
          <p:cNvSpPr txBox="1"/>
          <p:nvPr/>
        </p:nvSpPr>
        <p:spPr>
          <a:xfrm>
            <a:off x="2058427" y="37615547"/>
            <a:ext cx="1438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Manhattan plot showing base pair (x-axis) and p-value (y-axis) of chromosome 1.</a:t>
            </a:r>
            <a:endParaRPr lang="en-US" sz="2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6950BC-FFE6-D557-F287-7B303A2B4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8427" y="28518390"/>
            <a:ext cx="13827678" cy="90971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AAA572E-377A-036C-45E9-AA8057002C34}"/>
              </a:ext>
            </a:extLst>
          </p:cNvPr>
          <p:cNvSpPr txBox="1"/>
          <p:nvPr/>
        </p:nvSpPr>
        <p:spPr>
          <a:xfrm>
            <a:off x="18885054" y="37648236"/>
            <a:ext cx="14528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</a:t>
            </a:r>
            <a:r>
              <a:rPr lang="en-US" sz="28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Manhattan plot showing base pair (x-axis) and p-value (y-axis) of chromosome 22.</a:t>
            </a:r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D930E-255B-6F81-D7E6-41BAE3D96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81146" y="28545956"/>
            <a:ext cx="13610576" cy="904202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CF17AAC-25A1-3128-CBBC-7A5949A15111}"/>
              </a:ext>
            </a:extLst>
          </p:cNvPr>
          <p:cNvSpPr/>
          <p:nvPr/>
        </p:nvSpPr>
        <p:spPr bwMode="auto">
          <a:xfrm>
            <a:off x="1687774" y="26920091"/>
            <a:ext cx="31225037" cy="1598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anose="020B0602030504020204" pitchFamily="34" charset="77"/>
                <a:cs typeface="Calibri" panose="020F0502020204030204" pitchFamily="34" charset="0"/>
              </a:rPr>
              <a:t>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00000"/>
            </a:gs>
            <a:gs pos="50000">
              <a:srgbClr val="800000">
                <a:gamma/>
                <a:tint val="73725"/>
                <a:invGamma/>
              </a:srgbClr>
            </a:gs>
            <a:gs pos="100000">
              <a:srgbClr val="8000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37160" tIns="68580" rIns="137160" bIns="68580" numCol="1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1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00000"/>
            </a:gs>
            <a:gs pos="50000">
              <a:srgbClr val="800000">
                <a:gamma/>
                <a:tint val="73725"/>
                <a:invGamma/>
              </a:srgbClr>
            </a:gs>
            <a:gs pos="100000">
              <a:srgbClr val="8000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37160" tIns="68580" rIns="137160" bIns="68580" numCol="1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1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{CEF970D0-7B90-9043-B749-6D29F11A4D5F}tf10001120</Template>
  <TotalTime>0</TotalTime>
  <Words>716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Sans</vt:lpstr>
      <vt:lpstr>Times New Roman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Aidan Fisher</cp:lastModifiedBy>
  <cp:revision>1</cp:revision>
  <cp:lastPrinted>2014-02-24T14:53:09Z</cp:lastPrinted>
  <dcterms:created xsi:type="dcterms:W3CDTF">2004-07-26T21:45:23Z</dcterms:created>
  <dcterms:modified xsi:type="dcterms:W3CDTF">2022-05-12T23:55:55Z</dcterms:modified>
  <cp:category>science research poster</cp:category>
</cp:coreProperties>
</file>