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notesMasterIdLst>
    <p:notesMasterId r:id="rId7"/>
  </p:notesMasterIdLst>
  <p:sldIdLst>
    <p:sldId id="256" r:id="rId2"/>
    <p:sldId id="257" r:id="rId3"/>
    <p:sldId id="258" r:id="rId4"/>
    <p:sldId id="259" r:id="rId5"/>
    <p:sldId id="260" r:id="rId6"/>
  </p:sldIdLst>
  <p:sldSz cx="9144000" cy="6858000" type="screen4x3"/>
  <p:notesSz cx="7010400" cy="92964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s-CO"/>
          </a:p>
        </p:txBody>
      </p:sp>
      <p:sp>
        <p:nvSpPr>
          <p:cNvPr id="3" name="2 Marcador de fecha"/>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9FD1FCDD-1328-4EB5-9B7F-83CEB1588C24}" type="datetimeFigureOut">
              <a:rPr lang="es-CO" smtClean="0"/>
              <a:pPr/>
              <a:t>26/08/2013</a:t>
            </a:fld>
            <a:endParaRPr lang="es-CO"/>
          </a:p>
        </p:txBody>
      </p:sp>
      <p:sp>
        <p:nvSpPr>
          <p:cNvPr id="4" name="3 Marcador de imagen de diapositiva"/>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s-CO"/>
          </a:p>
        </p:txBody>
      </p:sp>
      <p:sp>
        <p:nvSpPr>
          <p:cNvPr id="5" name="4 Marcador de notas"/>
          <p:cNvSpPr>
            <a:spLocks noGrp="1"/>
          </p:cNvSpPr>
          <p:nvPr>
            <p:ph type="body" sz="quarter" idx="3"/>
          </p:nvPr>
        </p:nvSpPr>
        <p:spPr>
          <a:xfrm>
            <a:off x="701041" y="4415790"/>
            <a:ext cx="5608320" cy="4183380"/>
          </a:xfrm>
          <a:prstGeom prst="rect">
            <a:avLst/>
          </a:prstGeom>
        </p:spPr>
        <p:txBody>
          <a:bodyPr vert="horz" lIns="93177" tIns="46589" rIns="93177" bIns="46589"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5 Marcador de pie de página"/>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AB2B946A-8C7A-4014-A269-FE5C0C227010}" type="slidenum">
              <a:rPr lang="es-CO" smtClean="0"/>
              <a:pPr/>
              <a:t>‹Nº›</a:t>
            </a:fld>
            <a:endParaRPr lang="es-CO"/>
          </a:p>
        </p:txBody>
      </p:sp>
    </p:spTree>
    <p:extLst>
      <p:ext uri="{BB962C8B-B14F-4D97-AF65-F5344CB8AC3E}">
        <p14:creationId xmlns="" xmlns:p14="http://schemas.microsoft.com/office/powerpoint/2010/main" val="4107611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8 Título"/>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7A847CFC-816F-41D0-AAC0-9BF4FEBC753E}" type="datetimeFigureOut">
              <a:rPr lang="es-ES" smtClean="0"/>
              <a:pPr/>
              <a:t>26/08/2013</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26/08/2013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ransition>
    <p:wipe dir="d"/>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26/08/2013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ransition>
    <p:wipe dir="d"/>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7A847CFC-816F-41D0-AAC0-9BF4FEBC753E}" type="datetimeFigureOut">
              <a:rPr lang="es-ES" smtClean="0"/>
              <a:pPr/>
              <a:t>26/08/2013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26/08/2013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transition>
    <p:wipe dir="d"/>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26/08/2013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ransition>
    <p:wipe dir="d"/>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p>
            <a:fld id="{7A847CFC-816F-41D0-AAC0-9BF4FEBC753E}" type="datetimeFigureOut">
              <a:rPr lang="es-ES" smtClean="0"/>
              <a:pPr/>
              <a:t>26/08/2013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ransition>
    <p:wipe dir="d"/>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p>
            <a:fld id="{7A847CFC-816F-41D0-AAC0-9BF4FEBC753E}" type="datetimeFigureOut">
              <a:rPr lang="es-ES" smtClean="0"/>
              <a:pPr/>
              <a:t>26/08/2013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ransition>
    <p:wipe di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26/08/2013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ransition>
    <p:wipe di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p>
            <a:fld id="{7A847CFC-816F-41D0-AAC0-9BF4FEBC753E}" type="datetimeFigureOut">
              <a:rPr lang="es-ES" smtClean="0"/>
              <a:pPr/>
              <a:t>26/08/2013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transition>
    <p:wipe dir="d"/>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8 Recortar y redondear rectángulo de esquina sencilla"/>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Triángulo rectángulo"/>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Título"/>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26/08/2013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077200" y="6356350"/>
            <a:ext cx="609600" cy="365125"/>
          </a:xfrm>
        </p:spPr>
        <p:txBody>
          <a:bodyPr/>
          <a:lstStyle/>
          <a:p>
            <a:fld id="{132FADFE-3B8F-471C-ABF0-DBC7717ECBBC}" type="slidenum">
              <a:rPr lang="es-ES" smtClean="0"/>
              <a:pPr/>
              <a:t>‹Nº›</a:t>
            </a:fld>
            <a:endParaRPr lang="es-ES"/>
          </a:p>
        </p:txBody>
      </p:sp>
      <p:sp>
        <p:nvSpPr>
          <p:cNvPr id="3" name="2 Marcador de posición de imagen"/>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9 Forma libre"/>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Forma libre"/>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Marcador de título"/>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29 Marcador de texto"/>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9 Marcador de fecha"/>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847CFC-816F-41D0-AAC0-9BF4FEBC753E}" type="datetimeFigureOut">
              <a:rPr lang="es-ES" smtClean="0"/>
              <a:pPr/>
              <a:t>26/08/2013</a:t>
            </a:fld>
            <a:endParaRPr lang="es-ES"/>
          </a:p>
        </p:txBody>
      </p:sp>
      <p:sp>
        <p:nvSpPr>
          <p:cNvPr id="22" name="21 Marcador de pie de página"/>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17 Marcador de número de diapositiva"/>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FADFE-3B8F-471C-ABF0-DBC7717ECBBC}" type="slidenum">
              <a:rPr lang="es-ES" smtClean="0"/>
              <a:pPr/>
              <a:t>‹Nº›</a:t>
            </a:fld>
            <a:endParaRPr lang="es-ES"/>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ransition>
    <p:wipe dir="d"/>
  </p:transition>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ctrTitle"/>
          </p:nvPr>
        </p:nvSpPr>
        <p:spPr>
          <a:xfrm>
            <a:off x="357158" y="357167"/>
            <a:ext cx="8501122" cy="6500834"/>
          </a:xfrm>
        </p:spPr>
        <p:txBody>
          <a:bodyPr>
            <a:normAutofit/>
          </a:bodyPr>
          <a:lstStyle/>
          <a:p>
            <a:pPr algn="just"/>
            <a:r>
              <a:rPr lang="es-ES" sz="4900" b="1" dirty="0" smtClean="0">
                <a:solidFill>
                  <a:srgbClr val="FF0000"/>
                </a:solidFill>
              </a:rPr>
              <a:t>MISIÓN</a:t>
            </a:r>
            <a:r>
              <a:rPr lang="es-ES" dirty="0" smtClean="0"/>
              <a:t/>
            </a:r>
            <a:br>
              <a:rPr lang="es-ES" dirty="0" smtClean="0"/>
            </a:br>
            <a:r>
              <a:rPr lang="es-CO" sz="3600" b="0" dirty="0" smtClean="0"/>
              <a:t>Somos una excelente alternativa  en el manejo de almacenamiento, transporte y alquiler de equipo seco y refrigerado, con cobertura urbana, nacional e internacional; comprometidos con  la calidad, la satisfacción del Cliente, el mejoramiento continuo, la sinergia  e innovación; en aras de lograr  mayor rentabilidad para nuestros  aliados de negocios y accionistas.</a:t>
            </a:r>
            <a:r>
              <a:rPr lang="es-CO" sz="3600" dirty="0" smtClean="0"/>
              <a:t> </a:t>
            </a:r>
            <a:endParaRPr lang="es-CO" sz="3600" b="0" dirty="0">
              <a:solidFill>
                <a:schemeClr val="tx1"/>
              </a:solidFill>
              <a:effectLst/>
              <a:latin typeface="+mn-lt"/>
              <a:ea typeface="+mn-ea"/>
              <a:cs typeface="+mn-cs"/>
            </a:endParaRPr>
          </a:p>
        </p:txBody>
      </p:sp>
      <p:grpSp>
        <p:nvGrpSpPr>
          <p:cNvPr id="7" name="6 Grupo"/>
          <p:cNvGrpSpPr/>
          <p:nvPr/>
        </p:nvGrpSpPr>
        <p:grpSpPr>
          <a:xfrm>
            <a:off x="0" y="0"/>
            <a:ext cx="9144000" cy="6858000"/>
            <a:chOff x="0" y="0"/>
            <a:chExt cx="9144000" cy="6858000"/>
          </a:xfrm>
        </p:grpSpPr>
        <p:sp>
          <p:nvSpPr>
            <p:cNvPr id="5" name="4 Rectángulo"/>
            <p:cNvSpPr/>
            <p:nvPr/>
          </p:nvSpPr>
          <p:spPr>
            <a:xfrm>
              <a:off x="0" y="0"/>
              <a:ext cx="9144000" cy="6858000"/>
            </a:xfrm>
            <a:prstGeom prst="rect">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8" name="7 Rectángulo"/>
            <p:cNvSpPr/>
            <p:nvPr/>
          </p:nvSpPr>
          <p:spPr>
            <a:xfrm>
              <a:off x="107503" y="116632"/>
              <a:ext cx="8906781" cy="6696744"/>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0" name="9 CuadroTexto"/>
          <p:cNvSpPr txBox="1"/>
          <p:nvPr/>
        </p:nvSpPr>
        <p:spPr>
          <a:xfrm>
            <a:off x="4572000" y="6429396"/>
            <a:ext cx="948809" cy="261610"/>
          </a:xfrm>
          <a:prstGeom prst="rect">
            <a:avLst/>
          </a:prstGeom>
          <a:noFill/>
        </p:spPr>
        <p:txBody>
          <a:bodyPr wrap="square" rtlCol="0">
            <a:spAutoFit/>
          </a:bodyPr>
          <a:lstStyle/>
          <a:p>
            <a:r>
              <a:rPr lang="es-CO" sz="1100" b="1" dirty="0" smtClean="0">
                <a:latin typeface="+mj-lt"/>
              </a:rPr>
              <a:t>Enero 2012</a:t>
            </a:r>
            <a:endParaRPr lang="es-CO" sz="1100" b="1" dirty="0">
              <a:latin typeface="+mj-lt"/>
            </a:endParaRPr>
          </a:p>
        </p:txBody>
      </p:sp>
      <p:pic>
        <p:nvPicPr>
          <p:cNvPr id="2050" name="Picture 2" descr="Logo Refrilogistica"/>
          <p:cNvPicPr>
            <a:picLocks noChangeAspect="1" noChangeArrowheads="1"/>
          </p:cNvPicPr>
          <p:nvPr/>
        </p:nvPicPr>
        <p:blipFill>
          <a:blip r:embed="rId2" cstate="print"/>
          <a:srcRect/>
          <a:stretch>
            <a:fillRect/>
          </a:stretch>
        </p:blipFill>
        <p:spPr bwMode="auto">
          <a:xfrm>
            <a:off x="142844" y="142852"/>
            <a:ext cx="1504950" cy="638175"/>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o Refrilogistica"/>
          <p:cNvPicPr>
            <a:picLocks noChangeAspect="1" noChangeArrowheads="1"/>
          </p:cNvPicPr>
          <p:nvPr/>
        </p:nvPicPr>
        <p:blipFill>
          <a:blip r:embed="rId2" cstate="print"/>
          <a:srcRect/>
          <a:stretch>
            <a:fillRect/>
          </a:stretch>
        </p:blipFill>
        <p:spPr bwMode="auto">
          <a:xfrm>
            <a:off x="214282" y="214290"/>
            <a:ext cx="1853123" cy="785818"/>
          </a:xfrm>
          <a:prstGeom prst="rect">
            <a:avLst/>
          </a:prstGeom>
          <a:noFill/>
          <a:ln w="9525">
            <a:noFill/>
            <a:miter lim="800000"/>
            <a:headEnd/>
            <a:tailEnd/>
          </a:ln>
        </p:spPr>
      </p:pic>
      <p:sp>
        <p:nvSpPr>
          <p:cNvPr id="3" name="2 Marcador de contenido"/>
          <p:cNvSpPr>
            <a:spLocks noGrp="1"/>
          </p:cNvSpPr>
          <p:nvPr>
            <p:ph idx="1"/>
          </p:nvPr>
        </p:nvSpPr>
        <p:spPr>
          <a:xfrm>
            <a:off x="357158" y="1214422"/>
            <a:ext cx="8229600" cy="4389120"/>
          </a:xfrm>
        </p:spPr>
        <p:txBody>
          <a:bodyPr>
            <a:normAutofit fontScale="40000" lnSpcReduction="20000"/>
          </a:bodyPr>
          <a:lstStyle/>
          <a:p>
            <a:pPr algn="just">
              <a:buNone/>
            </a:pPr>
            <a:r>
              <a:rPr lang="es-ES" sz="3600" dirty="0" smtClean="0"/>
              <a:t> </a:t>
            </a:r>
            <a:endParaRPr lang="es-CO" sz="3600" dirty="0" smtClean="0"/>
          </a:p>
          <a:p>
            <a:pPr algn="just">
              <a:buNone/>
            </a:pPr>
            <a:r>
              <a:rPr lang="es-ES" sz="14400" dirty="0" smtClean="0"/>
              <a:t>  </a:t>
            </a:r>
            <a:r>
              <a:rPr lang="es-CO" sz="9600" dirty="0" smtClean="0"/>
              <a:t>Lograr  para el 2014 un retorno de la inversión, superior al costo del capital empleado, prestando un servicio de carga élite para clientes especializados, apoyados en la innovación, disponibilidad de equipos y la fidelización de los aliados del negocio. </a:t>
            </a:r>
            <a:endParaRPr lang="es-CO" sz="14400" dirty="0" smtClean="0"/>
          </a:p>
          <a:p>
            <a:endParaRPr lang="es-CO" sz="14400" dirty="0"/>
          </a:p>
        </p:txBody>
      </p:sp>
      <p:grpSp>
        <p:nvGrpSpPr>
          <p:cNvPr id="6" name="5 Grupo"/>
          <p:cNvGrpSpPr/>
          <p:nvPr/>
        </p:nvGrpSpPr>
        <p:grpSpPr>
          <a:xfrm>
            <a:off x="0" y="0"/>
            <a:ext cx="9144000" cy="6858000"/>
            <a:chOff x="0" y="0"/>
            <a:chExt cx="9144000" cy="6858000"/>
          </a:xfrm>
        </p:grpSpPr>
        <p:sp>
          <p:nvSpPr>
            <p:cNvPr id="9" name="8 Rectángulo"/>
            <p:cNvSpPr/>
            <p:nvPr/>
          </p:nvSpPr>
          <p:spPr>
            <a:xfrm>
              <a:off x="0" y="0"/>
              <a:ext cx="9144000" cy="6858000"/>
            </a:xfrm>
            <a:prstGeom prst="rect">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Rectángulo"/>
            <p:cNvSpPr/>
            <p:nvPr/>
          </p:nvSpPr>
          <p:spPr>
            <a:xfrm>
              <a:off x="107503" y="116632"/>
              <a:ext cx="8906781" cy="6696744"/>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4" name="3 CuadroTexto"/>
          <p:cNvSpPr txBox="1"/>
          <p:nvPr/>
        </p:nvSpPr>
        <p:spPr>
          <a:xfrm>
            <a:off x="94799" y="6557334"/>
            <a:ext cx="876801" cy="261610"/>
          </a:xfrm>
          <a:prstGeom prst="rect">
            <a:avLst/>
          </a:prstGeom>
          <a:noFill/>
        </p:spPr>
        <p:txBody>
          <a:bodyPr wrap="square" rtlCol="0">
            <a:spAutoFit/>
          </a:bodyPr>
          <a:lstStyle/>
          <a:p>
            <a:r>
              <a:rPr lang="es-CO" sz="1100" b="1" dirty="0" smtClean="0">
                <a:latin typeface="+mj-lt"/>
              </a:rPr>
              <a:t>Enero 2012</a:t>
            </a:r>
            <a:endParaRPr lang="es-CO" sz="1100" b="1" dirty="0">
              <a:latin typeface="+mj-lt"/>
            </a:endParaRPr>
          </a:p>
        </p:txBody>
      </p:sp>
      <p:sp>
        <p:nvSpPr>
          <p:cNvPr id="2" name="1 Título"/>
          <p:cNvSpPr>
            <a:spLocks noGrp="1"/>
          </p:cNvSpPr>
          <p:nvPr>
            <p:ph type="title"/>
          </p:nvPr>
        </p:nvSpPr>
        <p:spPr>
          <a:xfrm>
            <a:off x="500034" y="500042"/>
            <a:ext cx="8229600" cy="928694"/>
          </a:xfrm>
        </p:spPr>
        <p:txBody>
          <a:bodyPr/>
          <a:lstStyle/>
          <a:p>
            <a:pPr algn="ctr"/>
            <a:r>
              <a:rPr lang="es-CO" b="1" dirty="0" smtClean="0">
                <a:solidFill>
                  <a:srgbClr val="FF0000"/>
                </a:solidFill>
              </a:rPr>
              <a:t>VISIÓN</a:t>
            </a:r>
            <a:endParaRPr lang="es-CO" b="1" dirty="0">
              <a:solidFill>
                <a:srgbClr val="FF0000"/>
              </a:solidFill>
            </a:endParaRPr>
          </a:p>
        </p:txBody>
      </p:sp>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39552" y="1208415"/>
            <a:ext cx="8229600" cy="1143000"/>
          </a:xfrm>
        </p:spPr>
        <p:txBody>
          <a:bodyPr/>
          <a:lstStyle/>
          <a:p>
            <a:pPr lvl="1" algn="ctr" rtl="0">
              <a:spcBef>
                <a:spcPct val="0"/>
              </a:spcBef>
            </a:pPr>
            <a:r>
              <a:rPr lang="es-ES" sz="4000" b="1" dirty="0">
                <a:solidFill>
                  <a:srgbClr val="FF0000"/>
                </a:solidFill>
              </a:rPr>
              <a:t>VALORES CORPORATIVOS</a:t>
            </a:r>
            <a:r>
              <a:rPr lang="es-CO" dirty="0"/>
              <a:t/>
            </a:r>
            <a:br>
              <a:rPr lang="es-CO" dirty="0"/>
            </a:br>
            <a:endParaRPr lang="es-CO" dirty="0"/>
          </a:p>
        </p:txBody>
      </p:sp>
      <p:sp>
        <p:nvSpPr>
          <p:cNvPr id="3" name="2 Marcador de contenido"/>
          <p:cNvSpPr>
            <a:spLocks noGrp="1"/>
          </p:cNvSpPr>
          <p:nvPr>
            <p:ph idx="1"/>
          </p:nvPr>
        </p:nvSpPr>
        <p:spPr>
          <a:xfrm>
            <a:off x="428596" y="1643050"/>
            <a:ext cx="8229600" cy="4389120"/>
          </a:xfrm>
        </p:spPr>
        <p:txBody>
          <a:bodyPr>
            <a:normAutofit lnSpcReduction="10000"/>
          </a:bodyPr>
          <a:lstStyle/>
          <a:p>
            <a:pPr>
              <a:buFont typeface="Wingdings" pitchFamily="2" charset="2"/>
              <a:buChar char="ü"/>
            </a:pPr>
            <a:endParaRPr lang="es-ES" sz="3600" dirty="0" smtClean="0"/>
          </a:p>
          <a:p>
            <a:pPr>
              <a:buFont typeface="Wingdings" pitchFamily="2" charset="2"/>
              <a:buChar char="ü"/>
            </a:pPr>
            <a:r>
              <a:rPr lang="es-CO" sz="3600" dirty="0" smtClean="0"/>
              <a:t>Conocimiento y satisfacción de las necesidades de nuestros clientes</a:t>
            </a:r>
          </a:p>
          <a:p>
            <a:pPr>
              <a:buFont typeface="Wingdings" pitchFamily="2" charset="2"/>
              <a:buChar char="ü"/>
            </a:pPr>
            <a:r>
              <a:rPr lang="es-CO" sz="3600" dirty="0" smtClean="0"/>
              <a:t>Calidad</a:t>
            </a:r>
          </a:p>
          <a:p>
            <a:pPr>
              <a:buFont typeface="Wingdings" pitchFamily="2" charset="2"/>
              <a:buChar char="ü"/>
            </a:pPr>
            <a:r>
              <a:rPr lang="es-ES" sz="3600" dirty="0" smtClean="0"/>
              <a:t>Responsabilidad</a:t>
            </a:r>
            <a:endParaRPr lang="es-CO" sz="3600" dirty="0" smtClean="0"/>
          </a:p>
          <a:p>
            <a:pPr>
              <a:buFont typeface="Wingdings" pitchFamily="2" charset="2"/>
              <a:buChar char="ü"/>
            </a:pPr>
            <a:r>
              <a:rPr lang="es-CO" sz="3600" dirty="0" smtClean="0"/>
              <a:t>Sinergia</a:t>
            </a:r>
          </a:p>
          <a:p>
            <a:pPr>
              <a:buFont typeface="Wingdings" pitchFamily="2" charset="2"/>
              <a:buChar char="ü"/>
            </a:pPr>
            <a:r>
              <a:rPr lang="es-CO" sz="3600" dirty="0" smtClean="0"/>
              <a:t>Innovación</a:t>
            </a:r>
          </a:p>
          <a:p>
            <a:pPr>
              <a:buNone/>
            </a:pPr>
            <a:endParaRPr lang="es-CO" dirty="0"/>
          </a:p>
        </p:txBody>
      </p:sp>
      <p:grpSp>
        <p:nvGrpSpPr>
          <p:cNvPr id="6" name="5 Grupo"/>
          <p:cNvGrpSpPr/>
          <p:nvPr/>
        </p:nvGrpSpPr>
        <p:grpSpPr>
          <a:xfrm>
            <a:off x="0" y="0"/>
            <a:ext cx="9144000" cy="6858000"/>
            <a:chOff x="0" y="0"/>
            <a:chExt cx="9144000" cy="6858000"/>
          </a:xfrm>
        </p:grpSpPr>
        <p:sp>
          <p:nvSpPr>
            <p:cNvPr id="9" name="8 Rectángulo"/>
            <p:cNvSpPr/>
            <p:nvPr/>
          </p:nvSpPr>
          <p:spPr>
            <a:xfrm>
              <a:off x="0" y="0"/>
              <a:ext cx="9144000" cy="6858000"/>
            </a:xfrm>
            <a:prstGeom prst="rect">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Rectángulo"/>
            <p:cNvSpPr/>
            <p:nvPr/>
          </p:nvSpPr>
          <p:spPr>
            <a:xfrm>
              <a:off x="107503" y="116632"/>
              <a:ext cx="8906781" cy="6696744"/>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1" name="10 CuadroTexto"/>
          <p:cNvSpPr txBox="1"/>
          <p:nvPr/>
        </p:nvSpPr>
        <p:spPr>
          <a:xfrm>
            <a:off x="94799" y="6557334"/>
            <a:ext cx="876801" cy="261610"/>
          </a:xfrm>
          <a:prstGeom prst="rect">
            <a:avLst/>
          </a:prstGeom>
          <a:noFill/>
        </p:spPr>
        <p:txBody>
          <a:bodyPr wrap="square" rtlCol="0">
            <a:spAutoFit/>
          </a:bodyPr>
          <a:lstStyle/>
          <a:p>
            <a:r>
              <a:rPr lang="es-CO" sz="1100" b="1" dirty="0" smtClean="0">
                <a:latin typeface="+mj-lt"/>
              </a:rPr>
              <a:t>Enero 2012</a:t>
            </a:r>
            <a:endParaRPr lang="es-CO" sz="1100" b="1" dirty="0">
              <a:latin typeface="+mj-lt"/>
            </a:endParaRPr>
          </a:p>
        </p:txBody>
      </p:sp>
      <p:pic>
        <p:nvPicPr>
          <p:cNvPr id="3074" name="Picture 2" descr="Logo Refrilogistica"/>
          <p:cNvPicPr>
            <a:picLocks noChangeAspect="1" noChangeArrowheads="1"/>
          </p:cNvPicPr>
          <p:nvPr/>
        </p:nvPicPr>
        <p:blipFill>
          <a:blip r:embed="rId2" cstate="print"/>
          <a:srcRect/>
          <a:stretch>
            <a:fillRect/>
          </a:stretch>
        </p:blipFill>
        <p:spPr bwMode="auto">
          <a:xfrm>
            <a:off x="214282" y="142852"/>
            <a:ext cx="1504950" cy="638175"/>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28728" y="1142984"/>
            <a:ext cx="6753944" cy="642942"/>
          </a:xfrm>
        </p:spPr>
        <p:txBody>
          <a:bodyPr>
            <a:normAutofit fontScale="90000"/>
          </a:bodyPr>
          <a:lstStyle/>
          <a:p>
            <a:pPr lvl="1" algn="ctr" rtl="0">
              <a:spcBef>
                <a:spcPct val="0"/>
              </a:spcBef>
            </a:pPr>
            <a:r>
              <a:rPr lang="es-ES" sz="2400" b="1" dirty="0">
                <a:solidFill>
                  <a:srgbClr val="FF0000"/>
                </a:solidFill>
              </a:rPr>
              <a:t>POLÍTICA DE </a:t>
            </a:r>
            <a:r>
              <a:rPr lang="es-ES" sz="2400" b="1" dirty="0" smtClean="0">
                <a:solidFill>
                  <a:srgbClr val="FF0000"/>
                </a:solidFill>
              </a:rPr>
              <a:t>CALIDAD Y SEGURIDAD</a:t>
            </a:r>
            <a:r>
              <a:rPr lang="es-CO" dirty="0"/>
              <a:t/>
            </a:r>
            <a:br>
              <a:rPr lang="es-CO" dirty="0"/>
            </a:br>
            <a:endParaRPr lang="es-CO" dirty="0"/>
          </a:p>
        </p:txBody>
      </p:sp>
      <p:sp>
        <p:nvSpPr>
          <p:cNvPr id="3" name="2 Marcador de contenido"/>
          <p:cNvSpPr>
            <a:spLocks noGrp="1"/>
          </p:cNvSpPr>
          <p:nvPr>
            <p:ph idx="1"/>
          </p:nvPr>
        </p:nvSpPr>
        <p:spPr>
          <a:xfrm>
            <a:off x="395536" y="1449594"/>
            <a:ext cx="8229600" cy="4525963"/>
          </a:xfrm>
        </p:spPr>
        <p:txBody>
          <a:bodyPr>
            <a:normAutofit fontScale="25000" lnSpcReduction="20000"/>
          </a:bodyPr>
          <a:lstStyle/>
          <a:p>
            <a:endParaRPr lang="es-ES" dirty="0" smtClean="0"/>
          </a:p>
          <a:p>
            <a:pPr algn="just">
              <a:buNone/>
            </a:pPr>
            <a:r>
              <a:rPr lang="es-ES" sz="11200" dirty="0" smtClean="0"/>
              <a:t>   “Trabajar con calidad, en la prestación de servicios de  </a:t>
            </a:r>
            <a:r>
              <a:rPr lang="es-MX" sz="11200" dirty="0" smtClean="0"/>
              <a:t>almacenamiento y suministro de equipos para  producto seco y refrigerado</a:t>
            </a:r>
            <a:r>
              <a:rPr lang="es-ES" sz="11200" dirty="0" smtClean="0"/>
              <a:t>, con excelentes estándares de confiabilidad en el manejo de inventarios, agilidad en la recepción y despacho de productos; soportados en una infraestructura y disponibilidad de equipos  en condiciones operacionales, con personal idóneo, capacitado  y competente; desarrollando e implementando controles para prevenir que nuestras operaciones se vean afectadas por actividades de contrabando, narcotráfico y terrorismo; buscando siempre la mejora continua en cada uno de nuestros procesos”.</a:t>
            </a:r>
            <a:endParaRPr lang="es-CO" sz="11200" dirty="0" smtClean="0"/>
          </a:p>
          <a:p>
            <a:pPr algn="just">
              <a:buNone/>
            </a:pPr>
            <a:endParaRPr lang="es-CO" sz="2800" dirty="0" smtClean="0"/>
          </a:p>
          <a:p>
            <a:pPr>
              <a:buNone/>
            </a:pPr>
            <a:endParaRPr lang="es-CO" sz="800" dirty="0" smtClean="0"/>
          </a:p>
          <a:p>
            <a:pPr algn="just">
              <a:buNone/>
            </a:pPr>
            <a:endParaRPr lang="es-CO" sz="9600" dirty="0" smtClean="0"/>
          </a:p>
          <a:p>
            <a:pPr algn="just">
              <a:buNone/>
            </a:pPr>
            <a:endParaRPr lang="es-CO" sz="9600" dirty="0" smtClean="0"/>
          </a:p>
          <a:p>
            <a:pPr>
              <a:buNone/>
            </a:pPr>
            <a:endParaRPr lang="es-CO" sz="9600" dirty="0"/>
          </a:p>
        </p:txBody>
      </p:sp>
      <p:grpSp>
        <p:nvGrpSpPr>
          <p:cNvPr id="6" name="5 Grupo"/>
          <p:cNvGrpSpPr/>
          <p:nvPr/>
        </p:nvGrpSpPr>
        <p:grpSpPr>
          <a:xfrm>
            <a:off x="0" y="0"/>
            <a:ext cx="9144000" cy="6858000"/>
            <a:chOff x="0" y="0"/>
            <a:chExt cx="9144000" cy="6858000"/>
          </a:xfrm>
        </p:grpSpPr>
        <p:sp>
          <p:nvSpPr>
            <p:cNvPr id="9" name="8 Rectángulo"/>
            <p:cNvSpPr/>
            <p:nvPr/>
          </p:nvSpPr>
          <p:spPr>
            <a:xfrm>
              <a:off x="0" y="0"/>
              <a:ext cx="9144000" cy="6858000"/>
            </a:xfrm>
            <a:prstGeom prst="rect">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Rectángulo"/>
            <p:cNvSpPr/>
            <p:nvPr/>
          </p:nvSpPr>
          <p:spPr>
            <a:xfrm>
              <a:off x="107503" y="116632"/>
              <a:ext cx="8906781" cy="6696744"/>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1" name="10 CuadroTexto"/>
          <p:cNvSpPr txBox="1"/>
          <p:nvPr/>
        </p:nvSpPr>
        <p:spPr>
          <a:xfrm>
            <a:off x="94799" y="6557334"/>
            <a:ext cx="876801" cy="261610"/>
          </a:xfrm>
          <a:prstGeom prst="rect">
            <a:avLst/>
          </a:prstGeom>
          <a:noFill/>
        </p:spPr>
        <p:txBody>
          <a:bodyPr wrap="square" rtlCol="0">
            <a:spAutoFit/>
          </a:bodyPr>
          <a:lstStyle/>
          <a:p>
            <a:r>
              <a:rPr lang="es-CO" sz="1100" b="1" dirty="0" smtClean="0">
                <a:latin typeface="+mj-lt"/>
              </a:rPr>
              <a:t>Enero 2012</a:t>
            </a:r>
            <a:endParaRPr lang="es-CO" sz="1100" b="1" dirty="0">
              <a:latin typeface="+mj-lt"/>
            </a:endParaRPr>
          </a:p>
        </p:txBody>
      </p:sp>
      <p:pic>
        <p:nvPicPr>
          <p:cNvPr id="4098" name="Picture 2" descr="Logo Refrilogistica"/>
          <p:cNvPicPr>
            <a:picLocks noChangeAspect="1" noChangeArrowheads="1"/>
          </p:cNvPicPr>
          <p:nvPr/>
        </p:nvPicPr>
        <p:blipFill>
          <a:blip r:embed="rId2" cstate="print"/>
          <a:srcRect/>
          <a:stretch>
            <a:fillRect/>
          </a:stretch>
        </p:blipFill>
        <p:spPr bwMode="auto">
          <a:xfrm>
            <a:off x="142844" y="142852"/>
            <a:ext cx="1504950" cy="638175"/>
          </a:xfrm>
          <a:prstGeom prst="rect">
            <a:avLst/>
          </a:prstGeom>
          <a:noFill/>
          <a:ln w="9525">
            <a:noFill/>
            <a:miter lim="800000"/>
            <a:headEnd/>
            <a:tailEnd/>
          </a:ln>
        </p:spPr>
      </p:pic>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27584" y="1268760"/>
            <a:ext cx="8229600" cy="1143000"/>
          </a:xfrm>
        </p:spPr>
        <p:txBody>
          <a:bodyPr>
            <a:normAutofit/>
          </a:bodyPr>
          <a:lstStyle/>
          <a:p>
            <a:pPr lvl="1" algn="ctr" rtl="0">
              <a:spcBef>
                <a:spcPct val="0"/>
              </a:spcBef>
            </a:pPr>
            <a:r>
              <a:rPr lang="es-ES" sz="2700" b="1" dirty="0">
                <a:solidFill>
                  <a:srgbClr val="FF0000"/>
                </a:solidFill>
              </a:rPr>
              <a:t>OBJETIVOS DE </a:t>
            </a:r>
            <a:r>
              <a:rPr lang="es-ES" sz="2700" b="1" dirty="0" smtClean="0">
                <a:solidFill>
                  <a:srgbClr val="FF0000"/>
                </a:solidFill>
              </a:rPr>
              <a:t>CALIDAD Y SEGURIDAD</a:t>
            </a:r>
            <a:r>
              <a:rPr lang="es-CO" sz="4000" dirty="0"/>
              <a:t/>
            </a:r>
            <a:br>
              <a:rPr lang="es-CO" sz="4000" dirty="0"/>
            </a:br>
            <a:endParaRPr lang="es-CO" sz="4000" dirty="0"/>
          </a:p>
        </p:txBody>
      </p:sp>
      <p:sp>
        <p:nvSpPr>
          <p:cNvPr id="3" name="2 Marcador de contenido"/>
          <p:cNvSpPr>
            <a:spLocks noGrp="1"/>
          </p:cNvSpPr>
          <p:nvPr>
            <p:ph idx="1"/>
          </p:nvPr>
        </p:nvSpPr>
        <p:spPr>
          <a:xfrm>
            <a:off x="357158" y="1857364"/>
            <a:ext cx="8429684" cy="4572032"/>
          </a:xfrm>
        </p:spPr>
        <p:txBody>
          <a:bodyPr>
            <a:normAutofit fontScale="77500" lnSpcReduction="20000"/>
          </a:bodyPr>
          <a:lstStyle/>
          <a:p>
            <a:pPr lvl="0"/>
            <a:r>
              <a:rPr lang="es-ES" dirty="0" smtClean="0"/>
              <a:t>Gestionar los inventarios con el mayor grado de certeza posible, de tal manera que haya un alto grado de correlación entre la información del inventario y la existencia realmente almacenada. </a:t>
            </a:r>
            <a:endParaRPr lang="es-CO" dirty="0" smtClean="0"/>
          </a:p>
          <a:p>
            <a:pPr lvl="0"/>
            <a:r>
              <a:rPr lang="es-ES" dirty="0" smtClean="0"/>
              <a:t>Recibir y despachar los productos de nuestros clientes, de acuerdo al tiempo establecido en sus estándares.</a:t>
            </a:r>
            <a:endParaRPr lang="es-CO" dirty="0" smtClean="0"/>
          </a:p>
          <a:p>
            <a:pPr lvl="0"/>
            <a:r>
              <a:rPr lang="es-ES" dirty="0" smtClean="0"/>
              <a:t>Generar confiabilidad, credibilidad  y el debido cumplimiento en el cargue y los despachos realizados.</a:t>
            </a:r>
            <a:endParaRPr lang="es-CO" dirty="0" smtClean="0"/>
          </a:p>
          <a:p>
            <a:pPr lvl="0"/>
            <a:r>
              <a:rPr lang="es-ES" dirty="0" smtClean="0"/>
              <a:t>Mantener una adecuada disponibilidad de equipos y espacios físicos para el almacenamiento de los productos de nuestros clientes.</a:t>
            </a:r>
            <a:endParaRPr lang="es-CO" dirty="0" smtClean="0"/>
          </a:p>
          <a:p>
            <a:pPr lvl="0"/>
            <a:r>
              <a:rPr lang="es-ES" dirty="0" smtClean="0"/>
              <a:t>Desarrollar procedimientos que permitan la prevención de actividades ilícitas, concientizando al personal para que hagan parte fundamental de nuestra cultura </a:t>
            </a:r>
            <a:r>
              <a:rPr lang="es-ES" dirty="0" smtClean="0"/>
              <a:t>organizacional</a:t>
            </a:r>
            <a:r>
              <a:rPr lang="es-ES" dirty="0" smtClean="0"/>
              <a:t> </a:t>
            </a:r>
            <a:r>
              <a:rPr lang="es-ES" dirty="0" smtClean="0"/>
              <a:t>(clientes confiables, empleados confiables, unidades de cargue libres de contaminación).</a:t>
            </a:r>
            <a:endParaRPr lang="es-CO" dirty="0" smtClean="0"/>
          </a:p>
          <a:p>
            <a:pPr lvl="0"/>
            <a:r>
              <a:rPr lang="es-ES" dirty="0" smtClean="0"/>
              <a:t>Hacer del recurso humano uno de los pilares fundamentales, para la excelencia en el servicio, comprometidos con la calidad y seguridad, orientados al mejoramiento continuo de los procesos.</a:t>
            </a:r>
            <a:endParaRPr lang="es-CO" dirty="0" smtClean="0"/>
          </a:p>
          <a:p>
            <a:pPr lvl="0" algn="just">
              <a:buFont typeface="Wingdings" pitchFamily="2" charset="2"/>
              <a:buChar char="ü"/>
            </a:pPr>
            <a:endParaRPr lang="es-CO" dirty="0"/>
          </a:p>
        </p:txBody>
      </p:sp>
      <p:grpSp>
        <p:nvGrpSpPr>
          <p:cNvPr id="6" name="5 Grupo"/>
          <p:cNvGrpSpPr/>
          <p:nvPr/>
        </p:nvGrpSpPr>
        <p:grpSpPr>
          <a:xfrm>
            <a:off x="0" y="0"/>
            <a:ext cx="9144000" cy="6858000"/>
            <a:chOff x="0" y="0"/>
            <a:chExt cx="9144000" cy="6858000"/>
          </a:xfrm>
        </p:grpSpPr>
        <p:sp>
          <p:nvSpPr>
            <p:cNvPr id="9" name="8 Rectángulo"/>
            <p:cNvSpPr/>
            <p:nvPr/>
          </p:nvSpPr>
          <p:spPr>
            <a:xfrm>
              <a:off x="0" y="0"/>
              <a:ext cx="9144000" cy="6858000"/>
            </a:xfrm>
            <a:prstGeom prst="rect">
              <a:avLst/>
            </a:prstGeom>
            <a:noFill/>
            <a:ln w="3810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9 Rectángulo"/>
            <p:cNvSpPr/>
            <p:nvPr/>
          </p:nvSpPr>
          <p:spPr>
            <a:xfrm>
              <a:off x="107503" y="116632"/>
              <a:ext cx="8906781" cy="6696744"/>
            </a:xfrm>
            <a:prstGeom prst="rect">
              <a:avLst/>
            </a:prstGeom>
            <a:noFill/>
            <a:ln w="381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grpSp>
      <p:sp>
        <p:nvSpPr>
          <p:cNvPr id="11" name="10 CuadroTexto"/>
          <p:cNvSpPr txBox="1"/>
          <p:nvPr/>
        </p:nvSpPr>
        <p:spPr>
          <a:xfrm>
            <a:off x="94799" y="6557334"/>
            <a:ext cx="1074569" cy="261610"/>
          </a:xfrm>
          <a:prstGeom prst="rect">
            <a:avLst/>
          </a:prstGeom>
          <a:noFill/>
        </p:spPr>
        <p:txBody>
          <a:bodyPr wrap="square" rtlCol="0">
            <a:spAutoFit/>
          </a:bodyPr>
          <a:lstStyle/>
          <a:p>
            <a:r>
              <a:rPr lang="es-CO" sz="1100" b="1" dirty="0" smtClean="0">
                <a:latin typeface="+mj-lt"/>
              </a:rPr>
              <a:t>Enero 2012</a:t>
            </a:r>
            <a:endParaRPr lang="es-CO" sz="1100" b="1" dirty="0">
              <a:latin typeface="+mj-lt"/>
            </a:endParaRPr>
          </a:p>
        </p:txBody>
      </p:sp>
      <p:pic>
        <p:nvPicPr>
          <p:cNvPr id="5122" name="Picture 2" descr="Logo Refrilogistica"/>
          <p:cNvPicPr>
            <a:picLocks noChangeAspect="1" noChangeArrowheads="1"/>
          </p:cNvPicPr>
          <p:nvPr/>
        </p:nvPicPr>
        <p:blipFill>
          <a:blip r:embed="rId2" cstate="print"/>
          <a:srcRect/>
          <a:stretch>
            <a:fillRect/>
          </a:stretch>
        </p:blipFill>
        <p:spPr bwMode="auto">
          <a:xfrm>
            <a:off x="214282" y="214290"/>
            <a:ext cx="1504950" cy="638175"/>
          </a:xfrm>
          <a:prstGeom prst="rect">
            <a:avLst/>
          </a:prstGeom>
          <a:noFill/>
          <a:ln w="9525">
            <a:noFill/>
            <a:miter lim="800000"/>
            <a:headEnd/>
            <a:tailEnd/>
          </a:ln>
        </p:spPr>
      </p:pic>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Escala de grises">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630</TotalTime>
  <Words>332</Words>
  <Application>Microsoft Office PowerPoint</Application>
  <PresentationFormat>Presentación en pantalla (4:3)</PresentationFormat>
  <Paragraphs>29</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Flujo</vt:lpstr>
      <vt:lpstr>MISIÓN Somos una excelente alternativa  en el manejo de almacenamiento, transporte y alquiler de equipo seco y refrigerado, con cobertura urbana, nacional e internacional; comprometidos con  la calidad, la satisfacción del Cliente, el mejoramiento continuo, la sinergia  e innovación; en aras de lograr  mayor rentabilidad para nuestros  aliados de negocios y accionistas. </vt:lpstr>
      <vt:lpstr>VISIÓN</vt:lpstr>
      <vt:lpstr>VALORES CORPORATIVOS </vt:lpstr>
      <vt:lpstr>POLÍTICA DE CALIDAD Y SEGURIDAD </vt:lpstr>
      <vt:lpstr>OBJETIVOS DE CALIDAD Y SEGURIDAD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MISIÓN Somos una empresa relevante en el medio, con un amplio portafolio de servicios  en asesoría y legalización de trámites y seguros, en materia de tránsito y transporte automotor a nivel nacional; satisfaciendo las necesidades de nuestros clientes, con un equipo humano altamente calificado y generando valor a los accionistas. </dc:title>
  <dc:creator>calidad</dc:creator>
  <cp:lastModifiedBy>calidad</cp:lastModifiedBy>
  <cp:revision>48</cp:revision>
  <cp:lastPrinted>2012-02-14T21:28:46Z</cp:lastPrinted>
  <dcterms:created xsi:type="dcterms:W3CDTF">2012-02-01T22:06:55Z</dcterms:created>
  <dcterms:modified xsi:type="dcterms:W3CDTF">2013-08-26T22:08:49Z</dcterms:modified>
</cp:coreProperties>
</file>