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319" r:id="rId2"/>
    <p:sldId id="320" r:id="rId3"/>
    <p:sldId id="321" r:id="rId4"/>
    <p:sldId id="322" r:id="rId5"/>
    <p:sldId id="323" r:id="rId6"/>
    <p:sldId id="328" r:id="rId7"/>
    <p:sldId id="325" r:id="rId8"/>
    <p:sldId id="326" r:id="rId9"/>
    <p:sldId id="327" r:id="rId10"/>
  </p:sldIdLst>
  <p:sldSz cx="9144000" cy="6858000" type="screen4x3"/>
  <p:notesSz cx="7315200" cy="9601200"/>
  <p:defaultTextStyle>
    <a:defPPr>
      <a:defRPr lang="es-C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27D2A"/>
    <a:srgbClr val="FF6600"/>
    <a:srgbClr val="F5770F"/>
    <a:srgbClr val="F2640C"/>
    <a:srgbClr val="003399"/>
    <a:srgbClr val="F86818"/>
    <a:srgbClr val="CC3300"/>
    <a:srgbClr val="F5801F"/>
    <a:srgbClr val="2E1CB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67" autoAdjust="0"/>
  </p:normalViewPr>
  <p:slideViewPr>
    <p:cSldViewPr>
      <p:cViewPr>
        <p:scale>
          <a:sx n="70" d="100"/>
          <a:sy n="70" d="100"/>
        </p:scale>
        <p:origin x="-1164" y="-8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096653-E216-4C23-ABC4-A27602911F74}" type="doc">
      <dgm:prSet loTypeId="urn:microsoft.com/office/officeart/2005/8/layout/vList2" loCatId="list" qsTypeId="urn:microsoft.com/office/officeart/2005/8/quickstyle/simple1" qsCatId="simple" csTypeId="urn:microsoft.com/office/officeart/2005/8/colors/accent1_2" csCatId="accent1" phldr="1"/>
      <dgm:spPr/>
    </dgm:pt>
    <dgm:pt modelId="{3FA1BC05-5EF2-410D-BAC5-2C534951301C}" type="pres">
      <dgm:prSet presAssocID="{24096653-E216-4C23-ABC4-A27602911F74}" presName="linear" presStyleCnt="0">
        <dgm:presLayoutVars>
          <dgm:animLvl val="lvl"/>
          <dgm:resizeHandles val="exact"/>
        </dgm:presLayoutVars>
      </dgm:prSet>
      <dgm:spPr/>
    </dgm:pt>
  </dgm:ptLst>
  <dgm:cxnLst>
    <dgm:cxn modelId="{2705D530-A462-469D-8E50-313BC63FE0B7}" type="presOf" srcId="{24096653-E216-4C23-ABC4-A27602911F74}" destId="{3FA1BC05-5EF2-410D-BAC5-2C534951301C}" srcOrd="0" destOrd="0" presId="urn:microsoft.com/office/officeart/2005/8/layout/vList2"/>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cs typeface="Arial" charset="0"/>
              </a:defRPr>
            </a:lvl1pPr>
          </a:lstStyle>
          <a:p>
            <a:pPr>
              <a:defRPr/>
            </a:pPr>
            <a:endParaRPr lang="es-CO"/>
          </a:p>
        </p:txBody>
      </p:sp>
      <p:sp>
        <p:nvSpPr>
          <p:cNvPr id="3" name="2 Marcador de fecha"/>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cs typeface="Arial" charset="0"/>
              </a:defRPr>
            </a:lvl1pPr>
          </a:lstStyle>
          <a:p>
            <a:pPr>
              <a:defRPr/>
            </a:pPr>
            <a:fld id="{2707CC3A-D29C-4E02-853B-7A2B56761CA3}" type="datetimeFigureOut">
              <a:rPr lang="es-CO"/>
              <a:pPr>
                <a:defRPr/>
              </a:pPr>
              <a:t>18/02/2013</a:t>
            </a:fld>
            <a:endParaRPr lang="es-CO"/>
          </a:p>
        </p:txBody>
      </p:sp>
      <p:sp>
        <p:nvSpPr>
          <p:cNvPr id="4" name="3 Marcador de imagen de diapositiva"/>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s-CO" noProof="0" smtClean="0"/>
          </a:p>
        </p:txBody>
      </p:sp>
      <p:sp>
        <p:nvSpPr>
          <p:cNvPr id="5" name="4 Marcador de notas"/>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smtClean="0"/>
          </a:p>
        </p:txBody>
      </p:sp>
      <p:sp>
        <p:nvSpPr>
          <p:cNvPr id="6" name="5 Marcador de pie de página"/>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cs typeface="Arial" charset="0"/>
              </a:defRPr>
            </a:lvl1pPr>
          </a:lstStyle>
          <a:p>
            <a:pPr>
              <a:defRPr/>
            </a:pPr>
            <a:endParaRPr lang="es-CO"/>
          </a:p>
        </p:txBody>
      </p:sp>
      <p:sp>
        <p:nvSpPr>
          <p:cNvPr id="7" name="6 Marcador de número de diapositiva"/>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cs typeface="Arial" charset="0"/>
              </a:defRPr>
            </a:lvl1pPr>
          </a:lstStyle>
          <a:p>
            <a:pPr>
              <a:defRPr/>
            </a:pPr>
            <a:fld id="{71E62DDE-B27F-4C11-ABF8-6EDD2AA50964}" type="slidenum">
              <a:rPr lang="es-CO"/>
              <a:pPr>
                <a:defRPr/>
              </a:pPr>
              <a:t>‹Nº›</a:t>
            </a:fld>
            <a:endParaRPr lang="es-CO"/>
          </a:p>
        </p:txBody>
      </p:sp>
    </p:spTree>
    <p:extLst>
      <p:ext uri="{BB962C8B-B14F-4D97-AF65-F5344CB8AC3E}">
        <p14:creationId xmlns:p14="http://schemas.microsoft.com/office/powerpoint/2010/main" xmlns="" val="37172495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163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INSERTO 1</a:t>
            </a:r>
            <a:endParaRPr lang="es-CO" smtClean="0"/>
          </a:p>
        </p:txBody>
      </p:sp>
      <p:sp>
        <p:nvSpPr>
          <p:cNvPr id="163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DDC1A6-DD41-4D06-8ABD-73225DBD619A}" type="slidenum">
              <a:rPr lang="es-CO" smtClean="0"/>
              <a:pPr/>
              <a:t>2</a:t>
            </a:fld>
            <a:endParaRPr lang="es-CO"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163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INSERTO 1</a:t>
            </a:r>
            <a:endParaRPr lang="es-CO" smtClean="0"/>
          </a:p>
        </p:txBody>
      </p:sp>
      <p:sp>
        <p:nvSpPr>
          <p:cNvPr id="163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DDC1A6-DD41-4D06-8ABD-73225DBD619A}" type="slidenum">
              <a:rPr lang="es-CO" smtClean="0"/>
              <a:pPr/>
              <a:t>3</a:t>
            </a:fld>
            <a:endParaRPr lang="es-CO"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163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dirty="0" smtClean="0"/>
              <a:t>INSERTO 1</a:t>
            </a:r>
            <a:endParaRPr lang="es-CO" dirty="0" smtClean="0"/>
          </a:p>
        </p:txBody>
      </p:sp>
      <p:sp>
        <p:nvSpPr>
          <p:cNvPr id="163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DDC1A6-DD41-4D06-8ABD-73225DBD619A}" type="slidenum">
              <a:rPr lang="es-CO" smtClean="0"/>
              <a:pPr/>
              <a:t>4</a:t>
            </a:fld>
            <a:endParaRPr lang="es-CO"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163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INSERTO 1</a:t>
            </a:r>
            <a:endParaRPr lang="es-CO" smtClean="0"/>
          </a:p>
        </p:txBody>
      </p:sp>
      <p:sp>
        <p:nvSpPr>
          <p:cNvPr id="163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DDC1A6-DD41-4D06-8ABD-73225DBD619A}" type="slidenum">
              <a:rPr lang="es-CO" smtClean="0"/>
              <a:pPr/>
              <a:t>5</a:t>
            </a:fld>
            <a:endParaRPr lang="es-CO"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163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INSERTO 1</a:t>
            </a:r>
            <a:endParaRPr lang="es-CO" smtClean="0"/>
          </a:p>
        </p:txBody>
      </p:sp>
      <p:sp>
        <p:nvSpPr>
          <p:cNvPr id="163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DDC1A6-DD41-4D06-8ABD-73225DBD619A}" type="slidenum">
              <a:rPr lang="es-CO" smtClean="0"/>
              <a:pPr/>
              <a:t>6</a:t>
            </a:fld>
            <a:endParaRPr lang="es-CO"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163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INSERTO 1</a:t>
            </a:r>
            <a:endParaRPr lang="es-CO" smtClean="0"/>
          </a:p>
        </p:txBody>
      </p:sp>
      <p:sp>
        <p:nvSpPr>
          <p:cNvPr id="163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DDC1A6-DD41-4D06-8ABD-73225DBD619A}" type="slidenum">
              <a:rPr lang="es-CO" smtClean="0"/>
              <a:pPr/>
              <a:t>7</a:t>
            </a:fld>
            <a:endParaRPr lang="es-CO"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163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INSERTO 1</a:t>
            </a:r>
            <a:endParaRPr lang="es-CO" smtClean="0"/>
          </a:p>
        </p:txBody>
      </p:sp>
      <p:sp>
        <p:nvSpPr>
          <p:cNvPr id="163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DDC1A6-DD41-4D06-8ABD-73225DBD619A}" type="slidenum">
              <a:rPr lang="es-CO" smtClean="0"/>
              <a:pPr/>
              <a:t>8</a:t>
            </a:fld>
            <a:endParaRPr lang="es-CO"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Marcador de imagen de diapositiva"/>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163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INSERTO 1</a:t>
            </a:r>
            <a:endParaRPr lang="es-CO" smtClean="0"/>
          </a:p>
        </p:txBody>
      </p:sp>
      <p:sp>
        <p:nvSpPr>
          <p:cNvPr id="1638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DDC1A6-DD41-4D06-8ABD-73225DBD619A}" type="slidenum">
              <a:rPr lang="es-CO" smtClean="0"/>
              <a:pPr/>
              <a:t>9</a:t>
            </a:fld>
            <a:endParaRPr lang="es-CO"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32"/>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998B1B62-FEDC-4444-92A1-4479D51C231F}" type="datetimeFigureOut">
              <a:rPr lang="es-CO"/>
              <a:pPr>
                <a:defRPr/>
              </a:pPr>
              <a:t>18/02/2013</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C23A604F-DC10-473C-AE7E-236B2692272C}" type="slidenum">
              <a:rPr lang="es-CO"/>
              <a:pPr>
                <a:defRPr/>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59111A4B-85AD-43F7-B5E0-76149BC44673}" type="datetimeFigureOut">
              <a:rPr lang="es-CO"/>
              <a:pPr>
                <a:defRPr/>
              </a:pPr>
              <a:t>18/02/2013</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F923F029-FA54-42B5-8848-3103A465F5A1}" type="slidenum">
              <a:rPr lang="es-CO"/>
              <a:pPr>
                <a:defRPr/>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49" y="366713"/>
            <a:ext cx="1543051" cy="780097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342909" y="366713"/>
            <a:ext cx="4476751" cy="78009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8FF1A04E-7AB3-4A0A-BD45-BA067F2487E2}" type="datetimeFigureOut">
              <a:rPr lang="es-CO"/>
              <a:pPr>
                <a:defRPr/>
              </a:pPr>
              <a:t>18/02/2013</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F5FA8651-277B-4AB7-91A1-3D3C41A8F970}" type="slidenum">
              <a:rPr lang="es-CO"/>
              <a:pPr>
                <a:defRPr/>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2E9F94E9-5A77-4A3D-AFAC-4FFC0C3B3F30}" type="datetimeFigureOut">
              <a:rPr lang="es-CO"/>
              <a:pPr>
                <a:defRPr/>
              </a:pPr>
              <a:t>18/02/2013</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D8A9C827-AE1A-452A-8D9C-782763CC42DB}" type="slidenum">
              <a:rPr lang="es-CO"/>
              <a:pPr>
                <a:defRPr/>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56B1933-E207-41F2-ADF0-50C0D4FFFD3E}" type="datetimeFigureOut">
              <a:rPr lang="es-CO"/>
              <a:pPr>
                <a:defRPr/>
              </a:pPr>
              <a:t>18/02/2013</a:t>
            </a:fld>
            <a:endParaRPr lang="es-CO"/>
          </a:p>
        </p:txBody>
      </p:sp>
      <p:sp>
        <p:nvSpPr>
          <p:cNvPr id="5" name="4 Marcador de pie de página"/>
          <p:cNvSpPr>
            <a:spLocks noGrp="1"/>
          </p:cNvSpPr>
          <p:nvPr>
            <p:ph type="ftr" sz="quarter" idx="11"/>
          </p:nvPr>
        </p:nvSpPr>
        <p:spPr/>
        <p:txBody>
          <a:bodyPr/>
          <a:lstStyle>
            <a:lvl1pPr>
              <a:defRPr/>
            </a:lvl1pPr>
          </a:lstStyle>
          <a:p>
            <a:pPr>
              <a:defRPr/>
            </a:pPr>
            <a:endParaRPr lang="es-CO"/>
          </a:p>
        </p:txBody>
      </p:sp>
      <p:sp>
        <p:nvSpPr>
          <p:cNvPr id="6" name="5 Marcador de número de diapositiva"/>
          <p:cNvSpPr>
            <a:spLocks noGrp="1"/>
          </p:cNvSpPr>
          <p:nvPr>
            <p:ph type="sldNum" sz="quarter" idx="12"/>
          </p:nvPr>
        </p:nvSpPr>
        <p:spPr/>
        <p:txBody>
          <a:bodyPr/>
          <a:lstStyle>
            <a:lvl1pPr>
              <a:defRPr/>
            </a:lvl1pPr>
          </a:lstStyle>
          <a:p>
            <a:pPr>
              <a:defRPr/>
            </a:pPr>
            <a:fld id="{77F9B563-BA1E-4A0F-95B3-47C3A1480CAE}" type="slidenum">
              <a:rPr lang="es-CO"/>
              <a:pPr>
                <a:defRPr/>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342903"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3505203"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E4D8B921-3E4E-471F-9A69-C61C18B23BC8}" type="datetimeFigureOut">
              <a:rPr lang="es-CO"/>
              <a:pPr>
                <a:defRPr/>
              </a:pPr>
              <a:t>18/02/2013</a:t>
            </a:fld>
            <a:endParaRPr lang="es-CO"/>
          </a:p>
        </p:txBody>
      </p:sp>
      <p:sp>
        <p:nvSpPr>
          <p:cNvPr id="6" name="4 Marcador de pie de página"/>
          <p:cNvSpPr>
            <a:spLocks noGrp="1"/>
          </p:cNvSpPr>
          <p:nvPr>
            <p:ph type="ftr" sz="quarter" idx="11"/>
          </p:nvPr>
        </p:nvSpPr>
        <p:spPr/>
        <p:txBody>
          <a:bodyPr/>
          <a:lstStyle>
            <a:lvl1pPr>
              <a:defRPr/>
            </a:lvl1pPr>
          </a:lstStyle>
          <a:p>
            <a:pPr>
              <a:defRPr/>
            </a:pPr>
            <a:endParaRPr lang="es-CO"/>
          </a:p>
        </p:txBody>
      </p:sp>
      <p:sp>
        <p:nvSpPr>
          <p:cNvPr id="7" name="5 Marcador de número de diapositiva"/>
          <p:cNvSpPr>
            <a:spLocks noGrp="1"/>
          </p:cNvSpPr>
          <p:nvPr>
            <p:ph type="sldNum" sz="quarter" idx="12"/>
          </p:nvPr>
        </p:nvSpPr>
        <p:spPr/>
        <p:txBody>
          <a:bodyPr/>
          <a:lstStyle>
            <a:lvl1pPr>
              <a:defRPr/>
            </a:lvl1pPr>
          </a:lstStyle>
          <a:p>
            <a:pPr>
              <a:defRPr/>
            </a:pPr>
            <a:fld id="{F16C2E18-20ED-4B36-B212-113B3802B93F}" type="slidenum">
              <a:rPr lang="es-CO"/>
              <a:pPr>
                <a:defRPr/>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934E7D82-4472-44CA-816D-10390DCE88F9}" type="datetimeFigureOut">
              <a:rPr lang="es-CO"/>
              <a:pPr>
                <a:defRPr/>
              </a:pPr>
              <a:t>18/02/2013</a:t>
            </a:fld>
            <a:endParaRPr lang="es-CO"/>
          </a:p>
        </p:txBody>
      </p:sp>
      <p:sp>
        <p:nvSpPr>
          <p:cNvPr id="8" name="4 Marcador de pie de página"/>
          <p:cNvSpPr>
            <a:spLocks noGrp="1"/>
          </p:cNvSpPr>
          <p:nvPr>
            <p:ph type="ftr" sz="quarter" idx="11"/>
          </p:nvPr>
        </p:nvSpPr>
        <p:spPr/>
        <p:txBody>
          <a:bodyPr/>
          <a:lstStyle>
            <a:lvl1pPr>
              <a:defRPr/>
            </a:lvl1pPr>
          </a:lstStyle>
          <a:p>
            <a:pPr>
              <a:defRPr/>
            </a:pPr>
            <a:endParaRPr lang="es-CO"/>
          </a:p>
        </p:txBody>
      </p:sp>
      <p:sp>
        <p:nvSpPr>
          <p:cNvPr id="9" name="5 Marcador de número de diapositiva"/>
          <p:cNvSpPr>
            <a:spLocks noGrp="1"/>
          </p:cNvSpPr>
          <p:nvPr>
            <p:ph type="sldNum" sz="quarter" idx="12"/>
          </p:nvPr>
        </p:nvSpPr>
        <p:spPr/>
        <p:txBody>
          <a:bodyPr/>
          <a:lstStyle>
            <a:lvl1pPr>
              <a:defRPr/>
            </a:lvl1pPr>
          </a:lstStyle>
          <a:p>
            <a:pPr>
              <a:defRPr/>
            </a:pPr>
            <a:fld id="{DD9434EF-3FE6-48B6-8E3E-9E1E37FFF9CD}" type="slidenum">
              <a:rPr lang="es-CO"/>
              <a:pPr>
                <a:defRPr/>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C967E7FD-2764-42DF-9D03-BEF19DF24DC1}" type="datetimeFigureOut">
              <a:rPr lang="es-CO"/>
              <a:pPr>
                <a:defRPr/>
              </a:pPr>
              <a:t>18/02/2013</a:t>
            </a:fld>
            <a:endParaRPr lang="es-CO"/>
          </a:p>
        </p:txBody>
      </p:sp>
      <p:sp>
        <p:nvSpPr>
          <p:cNvPr id="4" name="4 Marcador de pie de página"/>
          <p:cNvSpPr>
            <a:spLocks noGrp="1"/>
          </p:cNvSpPr>
          <p:nvPr>
            <p:ph type="ftr" sz="quarter" idx="11"/>
          </p:nvPr>
        </p:nvSpPr>
        <p:spPr/>
        <p:txBody>
          <a:bodyPr/>
          <a:lstStyle>
            <a:lvl1pPr>
              <a:defRPr/>
            </a:lvl1pPr>
          </a:lstStyle>
          <a:p>
            <a:pPr>
              <a:defRPr/>
            </a:pPr>
            <a:endParaRPr lang="es-CO"/>
          </a:p>
        </p:txBody>
      </p:sp>
      <p:sp>
        <p:nvSpPr>
          <p:cNvPr id="5" name="5 Marcador de número de diapositiva"/>
          <p:cNvSpPr>
            <a:spLocks noGrp="1"/>
          </p:cNvSpPr>
          <p:nvPr>
            <p:ph type="sldNum" sz="quarter" idx="12"/>
          </p:nvPr>
        </p:nvSpPr>
        <p:spPr/>
        <p:txBody>
          <a:bodyPr/>
          <a:lstStyle>
            <a:lvl1pPr>
              <a:defRPr/>
            </a:lvl1pPr>
          </a:lstStyle>
          <a:p>
            <a:pPr>
              <a:defRPr/>
            </a:pPr>
            <a:fld id="{231D6BBA-66C5-4FD6-B203-00422D9601B4}" type="slidenum">
              <a:rPr lang="es-CO"/>
              <a:pPr>
                <a:defRPr/>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B495CF4E-AA47-4EC0-96DF-9F4813CBEE98}" type="datetimeFigureOut">
              <a:rPr lang="es-CO"/>
              <a:pPr>
                <a:defRPr/>
              </a:pPr>
              <a:t>18/02/2013</a:t>
            </a:fld>
            <a:endParaRPr lang="es-CO"/>
          </a:p>
        </p:txBody>
      </p:sp>
      <p:sp>
        <p:nvSpPr>
          <p:cNvPr id="3" name="4 Marcador de pie de página"/>
          <p:cNvSpPr>
            <a:spLocks noGrp="1"/>
          </p:cNvSpPr>
          <p:nvPr>
            <p:ph type="ftr" sz="quarter" idx="11"/>
          </p:nvPr>
        </p:nvSpPr>
        <p:spPr/>
        <p:txBody>
          <a:bodyPr/>
          <a:lstStyle>
            <a:lvl1pPr>
              <a:defRPr/>
            </a:lvl1pPr>
          </a:lstStyle>
          <a:p>
            <a:pPr>
              <a:defRPr/>
            </a:pPr>
            <a:endParaRPr lang="es-CO"/>
          </a:p>
        </p:txBody>
      </p:sp>
      <p:sp>
        <p:nvSpPr>
          <p:cNvPr id="4" name="5 Marcador de número de diapositiva"/>
          <p:cNvSpPr>
            <a:spLocks noGrp="1"/>
          </p:cNvSpPr>
          <p:nvPr>
            <p:ph type="sldNum" sz="quarter" idx="12"/>
          </p:nvPr>
        </p:nvSpPr>
        <p:spPr/>
        <p:txBody>
          <a:bodyPr/>
          <a:lstStyle>
            <a:lvl1pPr>
              <a:defRPr/>
            </a:lvl1pPr>
          </a:lstStyle>
          <a:p>
            <a:pPr>
              <a:defRPr/>
            </a:pPr>
            <a:fld id="{1E3A4B2E-6772-4863-9612-438BC1DC6643}" type="slidenum">
              <a:rPr lang="es-CO"/>
              <a:pPr>
                <a:defRPr/>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9"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8"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9" y="143510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4401B5B-3B20-457C-8FA2-619D2B431334}" type="datetimeFigureOut">
              <a:rPr lang="es-CO"/>
              <a:pPr>
                <a:defRPr/>
              </a:pPr>
              <a:t>18/02/2013</a:t>
            </a:fld>
            <a:endParaRPr lang="es-CO"/>
          </a:p>
        </p:txBody>
      </p:sp>
      <p:sp>
        <p:nvSpPr>
          <p:cNvPr id="6" name="4 Marcador de pie de página"/>
          <p:cNvSpPr>
            <a:spLocks noGrp="1"/>
          </p:cNvSpPr>
          <p:nvPr>
            <p:ph type="ftr" sz="quarter" idx="11"/>
          </p:nvPr>
        </p:nvSpPr>
        <p:spPr/>
        <p:txBody>
          <a:bodyPr/>
          <a:lstStyle>
            <a:lvl1pPr>
              <a:defRPr/>
            </a:lvl1pPr>
          </a:lstStyle>
          <a:p>
            <a:pPr>
              <a:defRPr/>
            </a:pPr>
            <a:endParaRPr lang="es-CO"/>
          </a:p>
        </p:txBody>
      </p:sp>
      <p:sp>
        <p:nvSpPr>
          <p:cNvPr id="7" name="5 Marcador de número de diapositiva"/>
          <p:cNvSpPr>
            <a:spLocks noGrp="1"/>
          </p:cNvSpPr>
          <p:nvPr>
            <p:ph type="sldNum" sz="quarter" idx="12"/>
          </p:nvPr>
        </p:nvSpPr>
        <p:spPr/>
        <p:txBody>
          <a:bodyPr/>
          <a:lstStyle>
            <a:lvl1pPr>
              <a:defRPr/>
            </a:lvl1pPr>
          </a:lstStyle>
          <a:p>
            <a:pPr>
              <a:defRPr/>
            </a:pPr>
            <a:fld id="{102BCE2D-7567-4027-AC5B-FFA3B353FFCD}" type="slidenum">
              <a:rPr lang="es-CO"/>
              <a:pPr>
                <a:defRPr/>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3 Marcador de texto"/>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87520F1-3EA4-4254-807C-95AFA49867EA}" type="datetimeFigureOut">
              <a:rPr lang="es-CO"/>
              <a:pPr>
                <a:defRPr/>
              </a:pPr>
              <a:t>18/02/2013</a:t>
            </a:fld>
            <a:endParaRPr lang="es-CO"/>
          </a:p>
        </p:txBody>
      </p:sp>
      <p:sp>
        <p:nvSpPr>
          <p:cNvPr id="6" name="4 Marcador de pie de página"/>
          <p:cNvSpPr>
            <a:spLocks noGrp="1"/>
          </p:cNvSpPr>
          <p:nvPr>
            <p:ph type="ftr" sz="quarter" idx="11"/>
          </p:nvPr>
        </p:nvSpPr>
        <p:spPr/>
        <p:txBody>
          <a:bodyPr/>
          <a:lstStyle>
            <a:lvl1pPr>
              <a:defRPr/>
            </a:lvl1pPr>
          </a:lstStyle>
          <a:p>
            <a:pPr>
              <a:defRPr/>
            </a:pPr>
            <a:endParaRPr lang="es-CO"/>
          </a:p>
        </p:txBody>
      </p:sp>
      <p:sp>
        <p:nvSpPr>
          <p:cNvPr id="7" name="5 Marcador de número de diapositiva"/>
          <p:cNvSpPr>
            <a:spLocks noGrp="1"/>
          </p:cNvSpPr>
          <p:nvPr>
            <p:ph type="sldNum" sz="quarter" idx="12"/>
          </p:nvPr>
        </p:nvSpPr>
        <p:spPr/>
        <p:txBody>
          <a:bodyPr/>
          <a:lstStyle>
            <a:lvl1pPr>
              <a:defRPr/>
            </a:lvl1pPr>
          </a:lstStyle>
          <a:p>
            <a:pPr>
              <a:defRPr/>
            </a:pPr>
            <a:fld id="{4CF98E20-EC33-4B92-B35D-A3B3974E1371}" type="slidenum">
              <a:rPr lang="es-CO"/>
              <a:pPr>
                <a:defRPr/>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503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749"/>
            <a:ext cx="2133600" cy="364331"/>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9A1D59F-74B0-453F-B766-74007FDF23A2}" type="datetimeFigureOut">
              <a:rPr lang="es-CO"/>
              <a:pPr>
                <a:defRPr/>
              </a:pPr>
              <a:t>18/02/2013</a:t>
            </a:fld>
            <a:endParaRPr lang="es-CO"/>
          </a:p>
        </p:txBody>
      </p:sp>
      <p:sp>
        <p:nvSpPr>
          <p:cNvPr id="5" name="4 Marcador de pie de página"/>
          <p:cNvSpPr>
            <a:spLocks noGrp="1"/>
          </p:cNvSpPr>
          <p:nvPr>
            <p:ph type="ftr" sz="quarter" idx="3"/>
          </p:nvPr>
        </p:nvSpPr>
        <p:spPr>
          <a:xfrm>
            <a:off x="3124200" y="6356749"/>
            <a:ext cx="2895600" cy="364331"/>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5 Marcador de número de diapositiva"/>
          <p:cNvSpPr>
            <a:spLocks noGrp="1"/>
          </p:cNvSpPr>
          <p:nvPr>
            <p:ph type="sldNum" sz="quarter" idx="4"/>
          </p:nvPr>
        </p:nvSpPr>
        <p:spPr>
          <a:xfrm>
            <a:off x="6553200" y="6356749"/>
            <a:ext cx="2133600" cy="364331"/>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0F018A0-36A4-4094-8B83-6DF8DDBF780C}" type="slidenum">
              <a:rPr lang="es-CO"/>
              <a:pPr>
                <a:defRPr/>
              </a:pPr>
              <a:t>‹Nº›</a:t>
            </a:fld>
            <a:endParaRPr lang="es-CO"/>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jpeg"/><Relationship Id="rId4" Type="http://schemas.openxmlformats.org/officeDocument/2006/relationships/image" Target="../media/image2.wmf"/><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n-US"/>
          </a:p>
        </p:txBody>
      </p:sp>
      <p:sp>
        <p:nvSpPr>
          <p:cNvPr id="3" name="2 Subtítulo"/>
          <p:cNvSpPr>
            <a:spLocks noGrp="1"/>
          </p:cNvSpPr>
          <p:nvPr>
            <p:ph type="subTitle" idx="1"/>
          </p:nvPr>
        </p:nvSpPr>
        <p:spPr/>
        <p:txBody>
          <a:bodyPr/>
          <a:lstStyle/>
          <a:p>
            <a:endParaRPr lang="en-US"/>
          </a:p>
        </p:txBody>
      </p:sp>
      <p:pic>
        <p:nvPicPr>
          <p:cNvPr id="4" name="3 Imagen"/>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6" name="5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04248" y="188640"/>
            <a:ext cx="1747119" cy="2376264"/>
          </a:xfrm>
          <a:prstGeom prst="rect">
            <a:avLst/>
          </a:prstGeom>
        </p:spPr>
      </p:pic>
      <p:sp>
        <p:nvSpPr>
          <p:cNvPr id="8" name="7 Rectángulo"/>
          <p:cNvSpPr/>
          <p:nvPr/>
        </p:nvSpPr>
        <p:spPr>
          <a:xfrm>
            <a:off x="1187624" y="4653136"/>
            <a:ext cx="7745161" cy="707886"/>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r" fontAlgn="auto">
              <a:spcBef>
                <a:spcPts val="0"/>
              </a:spcBef>
              <a:spcAft>
                <a:spcPts val="0"/>
              </a:spcAft>
              <a:defRPr/>
            </a:pPr>
            <a:r>
              <a:rPr lang="es-ES" sz="4000" b="1" dirty="0" smtClean="0">
                <a:solidFill>
                  <a:srgbClr val="F2640C"/>
                </a:solidFill>
                <a:effectLst>
                  <a:outerShdw blurRad="38100" dist="38100" dir="2700000" algn="tl">
                    <a:srgbClr val="000000">
                      <a:alpha val="43137"/>
                    </a:srgbClr>
                  </a:outerShdw>
                </a:effectLst>
              </a:rPr>
              <a:t>SEGURIDAD INTEGRAL EN ICSA</a:t>
            </a:r>
            <a:endParaRPr lang="es-ES" sz="4000" b="1" dirty="0">
              <a:solidFill>
                <a:srgbClr val="F2640C"/>
              </a:solidFill>
              <a:effectLst>
                <a:outerShdw blurRad="38100" dist="38100" dir="2700000" algn="tl">
                  <a:srgbClr val="000000">
                    <a:alpha val="43137"/>
                  </a:srgbClr>
                </a:outerShdw>
              </a:effectLst>
            </a:endParaRPr>
          </a:p>
        </p:txBody>
      </p:sp>
      <p:sp>
        <p:nvSpPr>
          <p:cNvPr id="9" name="8 Rectángulo"/>
          <p:cNvSpPr/>
          <p:nvPr/>
        </p:nvSpPr>
        <p:spPr>
          <a:xfrm>
            <a:off x="539552" y="692696"/>
            <a:ext cx="4860032" cy="1569660"/>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s-ES" sz="4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CAPACITACIÓN FEBRERO </a:t>
            </a:r>
            <a:endParaRPr lang="es-ES" sz="4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2" name="11 CuadroTexto"/>
          <p:cNvSpPr txBox="1"/>
          <p:nvPr/>
        </p:nvSpPr>
        <p:spPr>
          <a:xfrm>
            <a:off x="611560" y="6273225"/>
            <a:ext cx="1872208" cy="584775"/>
          </a:xfrm>
          <a:prstGeom prst="rect">
            <a:avLst/>
          </a:prstGeom>
          <a:noFill/>
        </p:spPr>
        <p:txBody>
          <a:bodyPr wrap="square" rtlCol="0">
            <a:spAutoFit/>
          </a:bodyPr>
          <a:lstStyle/>
          <a:p>
            <a:pPr algn="ctr"/>
            <a:r>
              <a:rPr lang="es-ES_tradnl" sz="3200" b="1" dirty="0" smtClean="0">
                <a:ln>
                  <a:solidFill>
                    <a:schemeClr val="tx2"/>
                  </a:solidFill>
                </a:ln>
                <a:solidFill>
                  <a:schemeClr val="bg1"/>
                </a:solidFill>
                <a:latin typeface="Berlin Sans FB" pitchFamily="34" charset="0"/>
              </a:rPr>
              <a:t>2013</a:t>
            </a:r>
            <a:endParaRPr lang="es-CO" sz="3200" b="1" dirty="0">
              <a:ln>
                <a:solidFill>
                  <a:schemeClr val="tx2"/>
                </a:solidFill>
              </a:ln>
              <a:solidFill>
                <a:schemeClr val="bg1"/>
              </a:solidFill>
              <a:latin typeface="Berlin Sans FB" pitchFamily="34" charset="0"/>
            </a:endParaRPr>
          </a:p>
        </p:txBody>
      </p:sp>
      <p:sp>
        <p:nvSpPr>
          <p:cNvPr id="9218" name="AutoShape 2" descr="https://encrypted-tbn3.gstatic.com/images?q=tbn:ANd9GcTcCWoCI3VDkczDLFzx-LchEEHKMUHM4cOXSA9clDVflUOsLbV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9220" name="Picture 4" descr="https://encrypted-tbn3.gstatic.com/images?q=tbn:ANd9GcTcCWoCI3VDkczDLFzx-LchEEHKMUHM4cOXSA9clDVflUOsLbVh"/>
          <p:cNvPicPr>
            <a:picLocks noChangeAspect="1" noChangeArrowheads="1"/>
          </p:cNvPicPr>
          <p:nvPr/>
        </p:nvPicPr>
        <p:blipFill>
          <a:blip r:embed="rId4" cstate="print"/>
          <a:srcRect/>
          <a:stretch>
            <a:fillRect/>
          </a:stretch>
        </p:blipFill>
        <p:spPr bwMode="auto">
          <a:xfrm>
            <a:off x="1259632" y="2924944"/>
            <a:ext cx="4876800" cy="933450"/>
          </a:xfrm>
          <a:prstGeom prst="rect">
            <a:avLst/>
          </a:prstGeom>
          <a:noFill/>
        </p:spPr>
      </p:pic>
    </p:spTree>
    <p:extLst>
      <p:ext uri="{BB962C8B-B14F-4D97-AF65-F5344CB8AC3E}">
        <p14:creationId xmlns:p14="http://schemas.microsoft.com/office/powerpoint/2010/main" xmlns="" val="179275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1" name="10 Imagen"/>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812360" y="260648"/>
            <a:ext cx="1058875" cy="1440180"/>
          </a:xfrm>
          <a:prstGeom prst="rect">
            <a:avLst/>
          </a:prstGeom>
        </p:spPr>
      </p:pic>
      <p:sp>
        <p:nvSpPr>
          <p:cNvPr id="26" name="25 Rectángulo"/>
          <p:cNvSpPr/>
          <p:nvPr/>
        </p:nvSpPr>
        <p:spPr>
          <a:xfrm>
            <a:off x="988813" y="356463"/>
            <a:ext cx="6535515" cy="646331"/>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r" fontAlgn="auto">
              <a:spcBef>
                <a:spcPts val="0"/>
              </a:spcBef>
              <a:spcAft>
                <a:spcPts val="0"/>
              </a:spcAft>
              <a:defRPr/>
            </a:pPr>
            <a:r>
              <a:rPr lang="es-ES" sz="3600" b="1" dirty="0" smtClean="0">
                <a:solidFill>
                  <a:srgbClr val="F2640C"/>
                </a:solidFill>
                <a:effectLst>
                  <a:outerShdw blurRad="38100" dist="38100" dir="2700000" algn="tl">
                    <a:srgbClr val="000000">
                      <a:alpha val="43137"/>
                    </a:srgbClr>
                  </a:outerShdw>
                </a:effectLst>
              </a:rPr>
              <a:t>¿QUÉ ES SEGURIDAD INTEGRAL?</a:t>
            </a:r>
            <a:endParaRPr lang="es-ES" sz="3600" b="1" dirty="0">
              <a:solidFill>
                <a:srgbClr val="F2640C"/>
              </a:solidFill>
              <a:effectLst>
                <a:outerShdw blurRad="38100" dist="38100" dir="2700000" algn="tl">
                  <a:srgbClr val="000000">
                    <a:alpha val="43137"/>
                  </a:srgbClr>
                </a:outerShdw>
              </a:effectLst>
            </a:endParaRPr>
          </a:p>
        </p:txBody>
      </p:sp>
      <p:graphicFrame>
        <p:nvGraphicFramePr>
          <p:cNvPr id="2" name="1 Diagrama"/>
          <p:cNvGraphicFramePr/>
          <p:nvPr>
            <p:extLst>
              <p:ext uri="{D42A27DB-BD31-4B8C-83A1-F6EECF244321}">
                <p14:modId xmlns:p14="http://schemas.microsoft.com/office/powerpoint/2010/main" xmlns="" val="1428525402"/>
              </p:ext>
            </p:extLst>
          </p:nvPr>
        </p:nvGraphicFramePr>
        <p:xfrm>
          <a:off x="971600" y="1741264"/>
          <a:ext cx="7347235"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2 CuadroTexto"/>
          <p:cNvSpPr txBox="1"/>
          <p:nvPr/>
        </p:nvSpPr>
        <p:spPr>
          <a:xfrm>
            <a:off x="395536" y="1773971"/>
            <a:ext cx="8424936" cy="4247317"/>
          </a:xfrm>
          <a:prstGeom prst="rect">
            <a:avLst/>
          </a:prstGeom>
          <a:noFill/>
        </p:spPr>
        <p:txBody>
          <a:bodyPr wrap="square" rtlCol="0">
            <a:spAutoFit/>
          </a:bodyPr>
          <a:lstStyle/>
          <a:p>
            <a:pPr marL="285750" lvl="0" indent="-285750" algn="just">
              <a:buClr>
                <a:srgbClr val="F2640C"/>
              </a:buClr>
              <a:buSzPct val="120000"/>
            </a:pPr>
            <a:r>
              <a:rPr lang="es-ES" dirty="0" smtClean="0"/>
              <a:t>La Seguridad Integral implica prevención y defensa en el frente interno y externo </a:t>
            </a:r>
          </a:p>
          <a:p>
            <a:pPr marL="285750" lvl="0" indent="-285750" algn="just">
              <a:buClr>
                <a:srgbClr val="F2640C"/>
              </a:buClr>
              <a:buSzPct val="120000"/>
            </a:pPr>
            <a:r>
              <a:rPr lang="es-ES" dirty="0" smtClean="0"/>
              <a:t>de una organización, dicho en otros términos se refiere a la capacidad de </a:t>
            </a:r>
          </a:p>
          <a:p>
            <a:pPr marL="285750" lvl="0" indent="-285750" algn="just">
              <a:buClr>
                <a:srgbClr val="F2640C"/>
              </a:buClr>
              <a:buSzPct val="120000"/>
            </a:pPr>
            <a:r>
              <a:rPr lang="es-ES" dirty="0" smtClean="0"/>
              <a:t>reaccionar con efectividad ante cualquier acto provocado. </a:t>
            </a:r>
          </a:p>
          <a:p>
            <a:pPr marL="285750" lvl="0" indent="-285750">
              <a:buClr>
                <a:srgbClr val="F2640C"/>
              </a:buClr>
              <a:buSzPct val="120000"/>
            </a:pPr>
            <a:endParaRPr lang="es-ES" dirty="0" smtClean="0"/>
          </a:p>
          <a:p>
            <a:pPr marL="285750" lvl="0" indent="-285750">
              <a:buClr>
                <a:srgbClr val="F2640C"/>
              </a:buClr>
              <a:buSzPct val="120000"/>
            </a:pPr>
            <a:r>
              <a:rPr lang="es-ES" dirty="0" smtClean="0"/>
              <a:t>ICSA, cuenta con programas, procedimientos e instructivos para la seguridad: </a:t>
            </a:r>
          </a:p>
          <a:p>
            <a:pPr marL="285750" lvl="0" indent="-285750">
              <a:buClr>
                <a:srgbClr val="F2640C"/>
              </a:buClr>
              <a:buSzPct val="120000"/>
            </a:pPr>
            <a:endParaRPr lang="es-ES" dirty="0" smtClean="0"/>
          </a:p>
          <a:p>
            <a:pPr marL="285750" lvl="0" indent="-285750">
              <a:buClr>
                <a:srgbClr val="F2640C"/>
              </a:buClr>
              <a:buSzPct val="120000"/>
              <a:buFont typeface="Arial" pitchFamily="34" charset="0"/>
              <a:buChar char="•"/>
            </a:pPr>
            <a:r>
              <a:rPr lang="es-ES" dirty="0" smtClean="0"/>
              <a:t>Locativa</a:t>
            </a:r>
          </a:p>
          <a:p>
            <a:pPr marL="285750" lvl="0" indent="-285750">
              <a:buClr>
                <a:srgbClr val="F2640C"/>
              </a:buClr>
              <a:buSzPct val="120000"/>
              <a:buFont typeface="Arial" pitchFamily="34" charset="0"/>
              <a:buChar char="•"/>
            </a:pPr>
            <a:r>
              <a:rPr lang="es-ES" dirty="0" smtClean="0"/>
              <a:t>De la operación</a:t>
            </a:r>
          </a:p>
          <a:p>
            <a:pPr marL="285750" lvl="0" indent="-285750">
              <a:buClr>
                <a:srgbClr val="F2640C"/>
              </a:buClr>
              <a:buSzPct val="120000"/>
              <a:buFont typeface="Arial" pitchFamily="34" charset="0"/>
              <a:buChar char="•"/>
            </a:pPr>
            <a:r>
              <a:rPr lang="es-ES" dirty="0" smtClean="0"/>
              <a:t>Del personal </a:t>
            </a:r>
          </a:p>
          <a:p>
            <a:pPr marL="285750" lvl="0" indent="-285750">
              <a:buClr>
                <a:srgbClr val="F2640C"/>
              </a:buClr>
              <a:buSzPct val="120000"/>
              <a:buFont typeface="Arial" pitchFamily="34" charset="0"/>
              <a:buChar char="•"/>
            </a:pPr>
            <a:r>
              <a:rPr lang="es-ES" dirty="0" smtClean="0"/>
              <a:t>Informática </a:t>
            </a:r>
          </a:p>
          <a:p>
            <a:pPr marL="285750" lvl="0" indent="-285750">
              <a:buClr>
                <a:srgbClr val="F2640C"/>
              </a:buClr>
              <a:buSzPct val="120000"/>
              <a:buFont typeface="Arial" pitchFamily="34" charset="0"/>
              <a:buChar char="•"/>
            </a:pPr>
            <a:r>
              <a:rPr lang="es-ES" dirty="0" smtClean="0"/>
              <a:t>Documental </a:t>
            </a:r>
          </a:p>
          <a:p>
            <a:pPr marL="285750" lvl="0" indent="-285750">
              <a:buClr>
                <a:srgbClr val="F2640C"/>
              </a:buClr>
              <a:buSzPct val="120000"/>
              <a:buFont typeface="Arial" pitchFamily="34" charset="0"/>
              <a:buChar char="•"/>
            </a:pPr>
            <a:r>
              <a:rPr lang="es-ES" dirty="0" smtClean="0"/>
              <a:t>De seguridad y salud ocupacional (SySO)</a:t>
            </a:r>
          </a:p>
          <a:p>
            <a:pPr marL="285750" lvl="0" indent="-285750">
              <a:buClr>
                <a:srgbClr val="F2640C"/>
              </a:buClr>
              <a:buSzPct val="120000"/>
              <a:buFont typeface="Arial" pitchFamily="34" charset="0"/>
              <a:buChar char="•"/>
            </a:pPr>
            <a:r>
              <a:rPr lang="es-ES" dirty="0" smtClean="0"/>
              <a:t>Ambiental</a:t>
            </a:r>
            <a:br>
              <a:rPr lang="es-ES" dirty="0" smtClean="0"/>
            </a:br>
            <a:r>
              <a:rPr lang="es-ES" dirty="0" smtClean="0"/>
              <a:t/>
            </a:r>
            <a:br>
              <a:rPr lang="es-ES" dirty="0" smtClean="0"/>
            </a:br>
            <a:endParaRPr lang="es-CO" dirty="0"/>
          </a:p>
        </p:txBody>
      </p:sp>
      <p:pic>
        <p:nvPicPr>
          <p:cNvPr id="6146" name="Picture 2" descr="http://1.bp.blogspot.com/_GMYIQI8I_60/TToimiAEdMI/AAAAAAAAAAM/IYQBE-DsFLI/s1600/5531903-las-manos-unidas-en-la-unidad-el-concepto-de-cooperaci-n-a-la-tierra.jpg"/>
          <p:cNvPicPr>
            <a:picLocks noChangeAspect="1" noChangeArrowheads="1"/>
          </p:cNvPicPr>
          <p:nvPr/>
        </p:nvPicPr>
        <p:blipFill>
          <a:blip r:embed="rId10" cstate="print"/>
          <a:srcRect l="6064" t="3780" r="4996" b="7391"/>
          <a:stretch>
            <a:fillRect/>
          </a:stretch>
        </p:blipFill>
        <p:spPr bwMode="auto">
          <a:xfrm>
            <a:off x="6732240" y="3717032"/>
            <a:ext cx="1656184" cy="1769106"/>
          </a:xfrm>
          <a:prstGeom prst="rect">
            <a:avLst/>
          </a:prstGeom>
          <a:noFill/>
        </p:spPr>
      </p:pic>
      <p:sp>
        <p:nvSpPr>
          <p:cNvPr id="8" name="7 CuadroTexto"/>
          <p:cNvSpPr txBox="1"/>
          <p:nvPr/>
        </p:nvSpPr>
        <p:spPr>
          <a:xfrm>
            <a:off x="611560" y="6273225"/>
            <a:ext cx="1872208" cy="584775"/>
          </a:xfrm>
          <a:prstGeom prst="rect">
            <a:avLst/>
          </a:prstGeom>
          <a:noFill/>
        </p:spPr>
        <p:txBody>
          <a:bodyPr wrap="square" rtlCol="0">
            <a:spAutoFit/>
          </a:bodyPr>
          <a:lstStyle/>
          <a:p>
            <a:pPr algn="ctr"/>
            <a:r>
              <a:rPr lang="es-ES_tradnl" sz="3200" b="1" dirty="0" smtClean="0">
                <a:ln>
                  <a:solidFill>
                    <a:schemeClr val="tx2"/>
                  </a:solidFill>
                </a:ln>
                <a:solidFill>
                  <a:schemeClr val="bg1"/>
                </a:solidFill>
                <a:latin typeface="Berlin Sans FB" pitchFamily="34" charset="0"/>
              </a:rPr>
              <a:t>2013</a:t>
            </a:r>
            <a:endParaRPr lang="es-CO" sz="3200" b="1" dirty="0">
              <a:ln>
                <a:solidFill>
                  <a:schemeClr val="tx2"/>
                </a:solidFill>
              </a:ln>
              <a:solidFill>
                <a:schemeClr val="bg1"/>
              </a:solidFill>
              <a:latin typeface="Berlin Sans FB" pitchFamily="34" charset="0"/>
            </a:endParaRPr>
          </a:p>
        </p:txBody>
      </p:sp>
    </p:spTree>
    <p:extLst>
      <p:ext uri="{BB962C8B-B14F-4D97-AF65-F5344CB8AC3E}">
        <p14:creationId xmlns:p14="http://schemas.microsoft.com/office/powerpoint/2010/main" xmlns="" val="3351716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1" name="10 Imagen"/>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44408" y="260648"/>
            <a:ext cx="626827" cy="852550"/>
          </a:xfrm>
          <a:prstGeom prst="rect">
            <a:avLst/>
          </a:prstGeom>
        </p:spPr>
      </p:pic>
      <p:sp>
        <p:nvSpPr>
          <p:cNvPr id="26" name="25 Rectángulo"/>
          <p:cNvSpPr/>
          <p:nvPr/>
        </p:nvSpPr>
        <p:spPr>
          <a:xfrm>
            <a:off x="1348853" y="118373"/>
            <a:ext cx="6535515" cy="646331"/>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s-ES" sz="3600" b="1" dirty="0" smtClean="0">
                <a:solidFill>
                  <a:srgbClr val="F2640C"/>
                </a:solidFill>
                <a:effectLst>
                  <a:outerShdw blurRad="38100" dist="38100" dir="2700000" algn="tl">
                    <a:srgbClr val="000000">
                      <a:alpha val="43137"/>
                    </a:srgbClr>
                  </a:outerShdw>
                </a:effectLst>
              </a:rPr>
              <a:t>…SEGURIDAD LOCATIVA… </a:t>
            </a:r>
            <a:endParaRPr lang="es-ES" sz="3600" b="1" dirty="0">
              <a:solidFill>
                <a:srgbClr val="F2640C"/>
              </a:solidFill>
              <a:effectLst>
                <a:outerShdw blurRad="38100" dist="38100" dir="2700000" algn="tl">
                  <a:srgbClr val="000000">
                    <a:alpha val="43137"/>
                  </a:srgbClr>
                </a:outerShdw>
              </a:effectLst>
            </a:endParaRPr>
          </a:p>
        </p:txBody>
      </p:sp>
      <p:sp>
        <p:nvSpPr>
          <p:cNvPr id="3" name="2 CuadroTexto"/>
          <p:cNvSpPr txBox="1"/>
          <p:nvPr/>
        </p:nvSpPr>
        <p:spPr>
          <a:xfrm>
            <a:off x="395536" y="1268760"/>
            <a:ext cx="8424936" cy="4801314"/>
          </a:xfrm>
          <a:prstGeom prst="rect">
            <a:avLst/>
          </a:prstGeom>
          <a:noFill/>
        </p:spPr>
        <p:txBody>
          <a:bodyPr wrap="square" rtlCol="0">
            <a:spAutoFit/>
          </a:bodyPr>
          <a:lstStyle/>
          <a:p>
            <a:pPr marL="285750" lvl="0" indent="-285750" algn="just">
              <a:buClr>
                <a:srgbClr val="F2640C"/>
              </a:buClr>
              <a:buSzPct val="120000"/>
            </a:pPr>
            <a:r>
              <a:rPr lang="es-ES" dirty="0" smtClean="0"/>
              <a:t>Los riesgos locativos son aquellos riesgos causados por las condiciones de </a:t>
            </a:r>
          </a:p>
          <a:p>
            <a:pPr marL="285750" lvl="0" indent="-285750" algn="just">
              <a:buClr>
                <a:srgbClr val="F2640C"/>
              </a:buClr>
              <a:buSzPct val="120000"/>
            </a:pPr>
            <a:r>
              <a:rPr lang="es-ES" dirty="0" smtClean="0"/>
              <a:t>trabajo de un lugar, es decir, son causados por el lugar de trabajo, </a:t>
            </a:r>
          </a:p>
          <a:p>
            <a:pPr marL="285750" lvl="0" indent="-285750" algn="just">
              <a:buClr>
                <a:srgbClr val="F2640C"/>
              </a:buClr>
              <a:buSzPct val="120000"/>
            </a:pPr>
            <a:r>
              <a:rPr lang="es-ES" dirty="0" smtClean="0"/>
              <a:t>indistintamente de la labor que se efectúa en ellos.</a:t>
            </a:r>
          </a:p>
          <a:p>
            <a:pPr marL="285750" lvl="0" indent="-285750" algn="just">
              <a:buClr>
                <a:srgbClr val="F2640C"/>
              </a:buClr>
              <a:buSzPct val="120000"/>
            </a:pPr>
            <a:endParaRPr lang="es-ES" dirty="0" smtClean="0"/>
          </a:p>
          <a:p>
            <a:pPr marL="285750" lvl="0" indent="-285750" algn="just">
              <a:buClr>
                <a:srgbClr val="F2640C"/>
              </a:buClr>
              <a:buSzPct val="120000"/>
            </a:pPr>
            <a:r>
              <a:rPr lang="es-ES" dirty="0" smtClean="0"/>
              <a:t>Las recomendaciones a seguir para garantizar una adecuada seguridad locativa </a:t>
            </a:r>
          </a:p>
          <a:p>
            <a:pPr marL="285750" lvl="0" indent="-285750" algn="just">
              <a:buClr>
                <a:srgbClr val="F2640C"/>
              </a:buClr>
              <a:buSzPct val="120000"/>
            </a:pPr>
            <a:r>
              <a:rPr lang="es-ES" dirty="0" smtClean="0"/>
              <a:t>son: </a:t>
            </a:r>
          </a:p>
          <a:p>
            <a:pPr marL="285750" lvl="0" indent="-285750" algn="just">
              <a:buClr>
                <a:srgbClr val="F2640C"/>
              </a:buClr>
              <a:buSzPct val="120000"/>
            </a:pPr>
            <a:endParaRPr lang="es-ES" dirty="0" smtClean="0"/>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Señalizar las salidas de emergencia e identificar las zonas donde se encuentran el botiquín y el extintor. </a:t>
            </a:r>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Contar con un extintor y un botiquín bien dotado para enfrentar cualquier emergencia., deben estar ubicados en un lugar de fácil acceso y todos deberán conocer su manejo.</a:t>
            </a:r>
          </a:p>
          <a:p>
            <a:pPr marL="285750" lvl="0" indent="-285750" algn="just">
              <a:buClr>
                <a:srgbClr val="F2640C"/>
              </a:buClr>
              <a:buSzPct val="120000"/>
              <a:buFont typeface="Wingdings" pitchFamily="2" charset="2"/>
              <a:buChar char="Ø"/>
            </a:pPr>
            <a:r>
              <a:rPr lang="es-ES" dirty="0" smtClean="0"/>
              <a:t>El espacio de trabajo debe permanecer limpio y ordenado.</a:t>
            </a:r>
          </a:p>
          <a:p>
            <a:pPr marL="285750" lvl="0" indent="-285750" algn="just">
              <a:buClr>
                <a:srgbClr val="F2640C"/>
              </a:buClr>
              <a:buSzPct val="120000"/>
              <a:buFont typeface="Wingdings" pitchFamily="2" charset="2"/>
              <a:buChar char="Ø"/>
            </a:pPr>
            <a:r>
              <a:rPr lang="es-ES" dirty="0" smtClean="0"/>
              <a:t>Informar cualquier cambio de estado en instalaciones a la sede principal, y restringir el paso por el área hasta no solucionar el problema.</a:t>
            </a:r>
          </a:p>
          <a:p>
            <a:pPr marL="285750" lvl="0" indent="-285750" algn="just">
              <a:buClr>
                <a:srgbClr val="F2640C"/>
              </a:buClr>
              <a:buSzPct val="120000"/>
              <a:buFont typeface="Wingdings" pitchFamily="2" charset="2"/>
              <a:buChar char="Ø"/>
            </a:pPr>
            <a:r>
              <a:rPr lang="es-ES" dirty="0" smtClean="0">
                <a:latin typeface="Arial" pitchFamily="34" charset="0"/>
                <a:cs typeface="Arial" pitchFamily="34" charset="0"/>
              </a:rPr>
              <a:t>Diligenciar adecuada y conscientemente el formato de inspección a instalaciones cada mes. </a:t>
            </a:r>
            <a:endParaRPr lang="es-CO" dirty="0"/>
          </a:p>
        </p:txBody>
      </p:sp>
      <p:pic>
        <p:nvPicPr>
          <p:cNvPr id="21506" name="Picture 2" descr="http://ilustracion.pixmac.es/4/casas-de-dibujos-animados-buildings-pixmac-ilustracion-43866963.jpg"/>
          <p:cNvPicPr>
            <a:picLocks noChangeAspect="1" noChangeArrowheads="1"/>
          </p:cNvPicPr>
          <p:nvPr/>
        </p:nvPicPr>
        <p:blipFill>
          <a:blip r:embed="rId5" cstate="print"/>
          <a:srcRect b="5274"/>
          <a:stretch>
            <a:fillRect/>
          </a:stretch>
        </p:blipFill>
        <p:spPr bwMode="auto">
          <a:xfrm rot="19708437">
            <a:off x="360975" y="187180"/>
            <a:ext cx="990816" cy="973761"/>
          </a:xfrm>
          <a:prstGeom prst="rect">
            <a:avLst/>
          </a:prstGeom>
          <a:noFill/>
        </p:spPr>
      </p:pic>
      <p:sp>
        <p:nvSpPr>
          <p:cNvPr id="9" name="8 CuadroTexto"/>
          <p:cNvSpPr txBox="1"/>
          <p:nvPr/>
        </p:nvSpPr>
        <p:spPr>
          <a:xfrm>
            <a:off x="611560" y="6273225"/>
            <a:ext cx="1872208" cy="584775"/>
          </a:xfrm>
          <a:prstGeom prst="rect">
            <a:avLst/>
          </a:prstGeom>
          <a:noFill/>
        </p:spPr>
        <p:txBody>
          <a:bodyPr wrap="square" rtlCol="0">
            <a:spAutoFit/>
          </a:bodyPr>
          <a:lstStyle/>
          <a:p>
            <a:pPr algn="ctr"/>
            <a:r>
              <a:rPr lang="es-ES_tradnl" sz="3200" b="1" dirty="0" smtClean="0">
                <a:ln>
                  <a:solidFill>
                    <a:schemeClr val="tx2"/>
                  </a:solidFill>
                </a:ln>
                <a:solidFill>
                  <a:schemeClr val="bg1"/>
                </a:solidFill>
                <a:latin typeface="Berlin Sans FB" pitchFamily="34" charset="0"/>
              </a:rPr>
              <a:t>2013</a:t>
            </a:r>
            <a:endParaRPr lang="es-CO" sz="3200" b="1" dirty="0">
              <a:ln>
                <a:solidFill>
                  <a:schemeClr val="tx2"/>
                </a:solidFill>
              </a:ln>
              <a:solidFill>
                <a:schemeClr val="bg1"/>
              </a:solidFill>
              <a:latin typeface="Berlin Sans FB" pitchFamily="34" charset="0"/>
            </a:endParaRPr>
          </a:p>
        </p:txBody>
      </p:sp>
    </p:spTree>
    <p:extLst>
      <p:ext uri="{BB962C8B-B14F-4D97-AF65-F5344CB8AC3E}">
        <p14:creationId xmlns:p14="http://schemas.microsoft.com/office/powerpoint/2010/main" xmlns="" val="3351716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4544" y="0"/>
            <a:ext cx="9144000" cy="6858000"/>
          </a:xfrm>
          <a:prstGeom prst="rect">
            <a:avLst/>
          </a:prstGeom>
        </p:spPr>
      </p:pic>
      <p:pic>
        <p:nvPicPr>
          <p:cNvPr id="11" name="10 Imagen"/>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44408" y="260648"/>
            <a:ext cx="626827" cy="852550"/>
          </a:xfrm>
          <a:prstGeom prst="rect">
            <a:avLst/>
          </a:prstGeom>
        </p:spPr>
      </p:pic>
      <p:sp>
        <p:nvSpPr>
          <p:cNvPr id="26" name="25 Rectángulo"/>
          <p:cNvSpPr/>
          <p:nvPr/>
        </p:nvSpPr>
        <p:spPr>
          <a:xfrm>
            <a:off x="1043609" y="118373"/>
            <a:ext cx="6840760" cy="646331"/>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s-ES" sz="3600" b="1" dirty="0" smtClean="0">
                <a:solidFill>
                  <a:srgbClr val="F2640C"/>
                </a:solidFill>
                <a:effectLst>
                  <a:outerShdw blurRad="38100" dist="38100" dir="2700000" algn="tl">
                    <a:srgbClr val="000000">
                      <a:alpha val="43137"/>
                    </a:srgbClr>
                  </a:outerShdw>
                </a:effectLst>
              </a:rPr>
              <a:t>…SEGURIDAD  DE LA OPERACIÓN… </a:t>
            </a:r>
            <a:endParaRPr lang="es-ES" sz="3600" b="1" dirty="0">
              <a:solidFill>
                <a:srgbClr val="F2640C"/>
              </a:solidFill>
              <a:effectLst>
                <a:outerShdw blurRad="38100" dist="38100" dir="2700000" algn="tl">
                  <a:srgbClr val="000000">
                    <a:alpha val="43137"/>
                  </a:srgbClr>
                </a:outerShdw>
              </a:effectLst>
            </a:endParaRPr>
          </a:p>
        </p:txBody>
      </p:sp>
      <p:sp>
        <p:nvSpPr>
          <p:cNvPr id="3" name="2 CuadroTexto"/>
          <p:cNvSpPr txBox="1"/>
          <p:nvPr/>
        </p:nvSpPr>
        <p:spPr>
          <a:xfrm>
            <a:off x="395536" y="1340768"/>
            <a:ext cx="8424936" cy="4247317"/>
          </a:xfrm>
          <a:prstGeom prst="rect">
            <a:avLst/>
          </a:prstGeom>
          <a:noFill/>
        </p:spPr>
        <p:txBody>
          <a:bodyPr wrap="square" rtlCol="0">
            <a:spAutoFit/>
          </a:bodyPr>
          <a:lstStyle/>
          <a:p>
            <a:pPr marL="285750" lvl="0" indent="-285750" algn="just">
              <a:buClr>
                <a:srgbClr val="F2640C"/>
              </a:buClr>
              <a:buSzPct val="120000"/>
            </a:pPr>
            <a:r>
              <a:rPr lang="es-ES" dirty="0" smtClean="0"/>
              <a:t>La seguridad de la cadena logística es un tema de suma relevancia para las </a:t>
            </a:r>
          </a:p>
          <a:p>
            <a:pPr marL="285750" lvl="0" indent="-285750" algn="just">
              <a:buClr>
                <a:srgbClr val="F2640C"/>
              </a:buClr>
              <a:buSzPct val="120000"/>
            </a:pPr>
            <a:r>
              <a:rPr lang="es-ES" dirty="0" smtClean="0"/>
              <a:t>economías globalizadas y por lo mismo, la organización cuenta con medidas </a:t>
            </a:r>
          </a:p>
          <a:p>
            <a:pPr marL="285750" lvl="0" indent="-285750" algn="just">
              <a:buClr>
                <a:srgbClr val="F2640C"/>
              </a:buClr>
              <a:buSzPct val="120000"/>
            </a:pPr>
            <a:r>
              <a:rPr lang="es-ES" dirty="0" smtClean="0"/>
              <a:t>que le permiten proveer un servicio seguro y competitivo.</a:t>
            </a:r>
          </a:p>
          <a:p>
            <a:pPr marL="285750" lvl="0" indent="-285750" algn="just">
              <a:buClr>
                <a:srgbClr val="F2640C"/>
              </a:buClr>
              <a:buSzPct val="120000"/>
            </a:pPr>
            <a:endParaRPr lang="es-ES" dirty="0" smtClean="0"/>
          </a:p>
          <a:p>
            <a:pPr marL="285750" lvl="0" indent="-285750" algn="just">
              <a:buClr>
                <a:srgbClr val="F2640C"/>
              </a:buClr>
              <a:buSzPct val="120000"/>
            </a:pPr>
            <a:r>
              <a:rPr lang="es-ES" dirty="0" smtClean="0"/>
              <a:t>Recordemos cuales son dichas medidas: </a:t>
            </a:r>
          </a:p>
          <a:p>
            <a:pPr marL="285750" lvl="0" indent="-285750" algn="just">
              <a:buClr>
                <a:srgbClr val="F2640C"/>
              </a:buClr>
              <a:buSzPct val="120000"/>
            </a:pPr>
            <a:endParaRPr lang="es-ES" dirty="0" smtClean="0"/>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Manuales de contingencia en caso de cualquier amenaza operativa y los cuales se pueden encontrar en la Intranet.</a:t>
            </a:r>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Trazabilidad de los viajes 24/7.</a:t>
            </a:r>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Verificación de referencias y antecedentes a conductores, vehículos, proveedores y clientes. </a:t>
            </a:r>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 Documentación actualizada de conductores, vehículos, proveedores y clientes. </a:t>
            </a:r>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Realizar pruebas de alcohol a los conductores en todos los viajes. </a:t>
            </a:r>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Manejo de precintos de seguridad adecuadamente. </a:t>
            </a:r>
          </a:p>
        </p:txBody>
      </p:sp>
      <p:pic>
        <p:nvPicPr>
          <p:cNvPr id="23554" name="Picture 2" descr="http://us.123rf.com/400wm/400/400/tomasss81/tomasss811107/tomasss81110700004/10070154-conjunto-de-dibujos-animados-carreras-camiones.jpg"/>
          <p:cNvPicPr>
            <a:picLocks noChangeAspect="1" noChangeArrowheads="1"/>
          </p:cNvPicPr>
          <p:nvPr/>
        </p:nvPicPr>
        <p:blipFill>
          <a:blip r:embed="rId5" cstate="print"/>
          <a:srcRect l="52919" r="7391" b="51020"/>
          <a:stretch>
            <a:fillRect/>
          </a:stretch>
        </p:blipFill>
        <p:spPr bwMode="auto">
          <a:xfrm>
            <a:off x="0" y="0"/>
            <a:ext cx="1183436" cy="1296144"/>
          </a:xfrm>
          <a:prstGeom prst="rect">
            <a:avLst/>
          </a:prstGeom>
          <a:noFill/>
        </p:spPr>
      </p:pic>
      <p:sp>
        <p:nvSpPr>
          <p:cNvPr id="8" name="7 CuadroTexto"/>
          <p:cNvSpPr txBox="1"/>
          <p:nvPr/>
        </p:nvSpPr>
        <p:spPr>
          <a:xfrm>
            <a:off x="611560" y="6273225"/>
            <a:ext cx="1872208" cy="584775"/>
          </a:xfrm>
          <a:prstGeom prst="rect">
            <a:avLst/>
          </a:prstGeom>
          <a:noFill/>
        </p:spPr>
        <p:txBody>
          <a:bodyPr wrap="square" rtlCol="0">
            <a:spAutoFit/>
          </a:bodyPr>
          <a:lstStyle/>
          <a:p>
            <a:pPr algn="ctr"/>
            <a:r>
              <a:rPr lang="es-ES_tradnl" sz="3200" b="1" dirty="0" smtClean="0">
                <a:ln>
                  <a:solidFill>
                    <a:schemeClr val="tx2"/>
                  </a:solidFill>
                </a:ln>
                <a:solidFill>
                  <a:schemeClr val="bg1"/>
                </a:solidFill>
                <a:latin typeface="Berlin Sans FB" pitchFamily="34" charset="0"/>
              </a:rPr>
              <a:t>2013</a:t>
            </a:r>
            <a:endParaRPr lang="es-CO" sz="3200" b="1" dirty="0">
              <a:ln>
                <a:solidFill>
                  <a:schemeClr val="tx2"/>
                </a:solidFill>
              </a:ln>
              <a:solidFill>
                <a:schemeClr val="bg1"/>
              </a:solidFill>
              <a:latin typeface="Berlin Sans FB" pitchFamily="34" charset="0"/>
            </a:endParaRPr>
          </a:p>
        </p:txBody>
      </p:sp>
    </p:spTree>
    <p:extLst>
      <p:ext uri="{BB962C8B-B14F-4D97-AF65-F5344CB8AC3E}">
        <p14:creationId xmlns:p14="http://schemas.microsoft.com/office/powerpoint/2010/main" xmlns="" val="3351716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1" name="10 Imagen"/>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44408" y="260648"/>
            <a:ext cx="626827" cy="852550"/>
          </a:xfrm>
          <a:prstGeom prst="rect">
            <a:avLst/>
          </a:prstGeom>
        </p:spPr>
      </p:pic>
      <p:sp>
        <p:nvSpPr>
          <p:cNvPr id="26" name="25 Rectángulo"/>
          <p:cNvSpPr/>
          <p:nvPr/>
        </p:nvSpPr>
        <p:spPr>
          <a:xfrm>
            <a:off x="1043609" y="118373"/>
            <a:ext cx="6840760" cy="646331"/>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s-ES" sz="3600" b="1" dirty="0" smtClean="0">
                <a:solidFill>
                  <a:srgbClr val="F2640C"/>
                </a:solidFill>
                <a:effectLst>
                  <a:outerShdw blurRad="38100" dist="38100" dir="2700000" algn="tl">
                    <a:srgbClr val="000000">
                      <a:alpha val="43137"/>
                    </a:srgbClr>
                  </a:outerShdw>
                </a:effectLst>
              </a:rPr>
              <a:t>…SEGURIDAD  DEL  PERSONAL… </a:t>
            </a:r>
            <a:endParaRPr lang="es-ES" sz="3600" b="1" dirty="0">
              <a:solidFill>
                <a:srgbClr val="F2640C"/>
              </a:solidFill>
              <a:effectLst>
                <a:outerShdw blurRad="38100" dist="38100" dir="2700000" algn="tl">
                  <a:srgbClr val="000000">
                    <a:alpha val="43137"/>
                  </a:srgbClr>
                </a:outerShdw>
              </a:effectLst>
            </a:endParaRPr>
          </a:p>
        </p:txBody>
      </p:sp>
      <p:sp>
        <p:nvSpPr>
          <p:cNvPr id="3" name="2 CuadroTexto"/>
          <p:cNvSpPr txBox="1"/>
          <p:nvPr/>
        </p:nvSpPr>
        <p:spPr>
          <a:xfrm>
            <a:off x="395536" y="1340768"/>
            <a:ext cx="8424936" cy="4524315"/>
          </a:xfrm>
          <a:prstGeom prst="rect">
            <a:avLst/>
          </a:prstGeom>
          <a:noFill/>
        </p:spPr>
        <p:txBody>
          <a:bodyPr wrap="square" rtlCol="0">
            <a:spAutoFit/>
          </a:bodyPr>
          <a:lstStyle/>
          <a:p>
            <a:pPr marL="285750" lvl="0" indent="-285750" algn="just">
              <a:buClr>
                <a:srgbClr val="F2640C"/>
              </a:buClr>
              <a:buSzPct val="120000"/>
            </a:pPr>
            <a:r>
              <a:rPr lang="es-ES" dirty="0" smtClean="0"/>
              <a:t>La seguridad del personal, también es un compromiso que tiene la empresa, y </a:t>
            </a:r>
          </a:p>
          <a:p>
            <a:pPr marL="285750" lvl="0" indent="-285750" algn="just">
              <a:buClr>
                <a:srgbClr val="F2640C"/>
              </a:buClr>
              <a:buSzPct val="120000"/>
            </a:pPr>
            <a:r>
              <a:rPr lang="es-ES" dirty="0" smtClean="0"/>
              <a:t>para ello contamos con: </a:t>
            </a:r>
          </a:p>
          <a:p>
            <a:pPr marL="285750" lvl="0" indent="-285750" algn="just">
              <a:buClr>
                <a:srgbClr val="F2640C"/>
              </a:buClr>
              <a:buSzPct val="120000"/>
            </a:pPr>
            <a:endParaRPr lang="es-ES" dirty="0" smtClean="0"/>
          </a:p>
          <a:p>
            <a:pPr marL="285750" lvl="0" indent="-285750" algn="just">
              <a:buClr>
                <a:srgbClr val="F2640C"/>
              </a:buClr>
              <a:buSzPct val="120000"/>
            </a:pPr>
            <a:endParaRPr lang="es-ES" dirty="0" smtClean="0"/>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Manuales de contingencia en caso de cualquier amenaza personal,  los cuales se pueden encontrar en la Intranet.</a:t>
            </a:r>
          </a:p>
          <a:p>
            <a:pPr marL="285750" lvl="0" indent="-285750" algn="just">
              <a:buClr>
                <a:srgbClr val="F2640C"/>
              </a:buClr>
              <a:buSzPct val="120000"/>
              <a:buFont typeface="Wingdings" pitchFamily="2" charset="2"/>
              <a:buChar char="Ø"/>
            </a:pPr>
            <a:endParaRPr lang="es-CO" dirty="0" smtClean="0">
              <a:latin typeface="Arial" pitchFamily="34" charset="0"/>
              <a:cs typeface="Arial" pitchFamily="34" charset="0"/>
            </a:endParaRPr>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Pólizas de seguro de vida. </a:t>
            </a:r>
          </a:p>
          <a:p>
            <a:pPr marL="285750" lvl="0" indent="-285750" algn="just">
              <a:buClr>
                <a:srgbClr val="F2640C"/>
              </a:buClr>
              <a:buSzPct val="120000"/>
              <a:buFont typeface="Wingdings" pitchFamily="2" charset="2"/>
              <a:buChar char="Ø"/>
            </a:pPr>
            <a:endParaRPr lang="es-CO" dirty="0" smtClean="0">
              <a:latin typeface="Arial" pitchFamily="34" charset="0"/>
              <a:cs typeface="Arial" pitchFamily="34" charset="0"/>
            </a:endParaRPr>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Dotación de implementos de seguridad. </a:t>
            </a:r>
          </a:p>
          <a:p>
            <a:pPr marL="285750" lvl="0" indent="-285750" algn="just">
              <a:buClr>
                <a:srgbClr val="F2640C"/>
              </a:buClr>
              <a:buSzPct val="120000"/>
              <a:buFont typeface="Wingdings" pitchFamily="2" charset="2"/>
              <a:buChar char="Ø"/>
            </a:pPr>
            <a:endParaRPr lang="es-CO" dirty="0" smtClean="0">
              <a:latin typeface="Arial" pitchFamily="34" charset="0"/>
              <a:cs typeface="Arial" pitchFamily="34" charset="0"/>
            </a:endParaRPr>
          </a:p>
          <a:p>
            <a:pPr marL="285750" lvl="0" indent="-285750" algn="just">
              <a:buClr>
                <a:srgbClr val="F2640C"/>
              </a:buClr>
              <a:buSzPct val="120000"/>
              <a:buFont typeface="Wingdings" pitchFamily="2" charset="2"/>
              <a:buChar char="Ø"/>
            </a:pPr>
            <a:r>
              <a:rPr lang="es-CO" dirty="0" smtClean="0">
                <a:latin typeface="Arial" pitchFamily="34" charset="0"/>
                <a:cs typeface="Arial" pitchFamily="34" charset="0"/>
              </a:rPr>
              <a:t>Acondicionamiento de los puestos de trabajo con todas las condiciones ergonómicas y de seguridad para un ambiente laboral sano. </a:t>
            </a:r>
          </a:p>
          <a:p>
            <a:pPr marL="285750" lvl="0" indent="-285750" algn="just">
              <a:buClr>
                <a:srgbClr val="F2640C"/>
              </a:buClr>
              <a:buSzPct val="120000"/>
            </a:pPr>
            <a:endParaRPr lang="es-CO" dirty="0" smtClean="0">
              <a:latin typeface="Arial" pitchFamily="34" charset="0"/>
              <a:cs typeface="Arial" pitchFamily="34" charset="0"/>
            </a:endParaRPr>
          </a:p>
          <a:p>
            <a:pPr marL="285750" lvl="0" indent="-285750" algn="just">
              <a:buClr>
                <a:srgbClr val="F2640C"/>
              </a:buClr>
              <a:buSzPct val="120000"/>
              <a:buFont typeface="Wingdings" pitchFamily="2" charset="2"/>
              <a:buChar char="Ø"/>
            </a:pPr>
            <a:endParaRPr lang="es-CO" dirty="0" smtClean="0">
              <a:latin typeface="Arial" pitchFamily="34" charset="0"/>
              <a:cs typeface="Arial" pitchFamily="34" charset="0"/>
            </a:endParaRPr>
          </a:p>
          <a:p>
            <a:pPr marL="285750" lvl="0" indent="-285750" algn="just">
              <a:buClr>
                <a:srgbClr val="F2640C"/>
              </a:buClr>
              <a:buSzPct val="120000"/>
              <a:buFont typeface="Wingdings" pitchFamily="2" charset="2"/>
              <a:buChar char="Ø"/>
            </a:pPr>
            <a:endParaRPr lang="es-CO" dirty="0" smtClean="0">
              <a:latin typeface="Arial" pitchFamily="34" charset="0"/>
              <a:cs typeface="Arial" pitchFamily="34" charset="0"/>
            </a:endParaRPr>
          </a:p>
        </p:txBody>
      </p:sp>
      <p:sp>
        <p:nvSpPr>
          <p:cNvPr id="8" name="7 CuadroTexto"/>
          <p:cNvSpPr txBox="1"/>
          <p:nvPr/>
        </p:nvSpPr>
        <p:spPr>
          <a:xfrm>
            <a:off x="611560" y="6273225"/>
            <a:ext cx="1872208" cy="584775"/>
          </a:xfrm>
          <a:prstGeom prst="rect">
            <a:avLst/>
          </a:prstGeom>
          <a:noFill/>
        </p:spPr>
        <p:txBody>
          <a:bodyPr wrap="square" rtlCol="0">
            <a:spAutoFit/>
          </a:bodyPr>
          <a:lstStyle/>
          <a:p>
            <a:pPr algn="ctr"/>
            <a:r>
              <a:rPr lang="es-ES_tradnl" sz="3200" b="1" dirty="0" smtClean="0">
                <a:ln>
                  <a:solidFill>
                    <a:schemeClr val="tx2"/>
                  </a:solidFill>
                </a:ln>
                <a:solidFill>
                  <a:schemeClr val="bg1"/>
                </a:solidFill>
                <a:latin typeface="Berlin Sans FB" pitchFamily="34" charset="0"/>
              </a:rPr>
              <a:t>2013</a:t>
            </a:r>
            <a:endParaRPr lang="es-CO" sz="3200" b="1" dirty="0">
              <a:ln>
                <a:solidFill>
                  <a:schemeClr val="tx2"/>
                </a:solidFill>
              </a:ln>
              <a:solidFill>
                <a:schemeClr val="bg1"/>
              </a:solidFill>
              <a:latin typeface="Berlin Sans FB" pitchFamily="34" charset="0"/>
            </a:endParaRPr>
          </a:p>
        </p:txBody>
      </p:sp>
      <p:pic>
        <p:nvPicPr>
          <p:cNvPr id="25602" name="Picture 2" descr="http://2.bp.blogspot.com/__XsqNim8ph4/S9lSWu-0cwI/AAAAAAAAAIo/kAS0oTWtqfs/s320/Dibujo.PNG"/>
          <p:cNvPicPr>
            <a:picLocks noChangeAspect="1" noChangeArrowheads="1"/>
          </p:cNvPicPr>
          <p:nvPr/>
        </p:nvPicPr>
        <p:blipFill>
          <a:blip r:embed="rId5" cstate="print"/>
          <a:srcRect/>
          <a:stretch>
            <a:fillRect/>
          </a:stretch>
        </p:blipFill>
        <p:spPr bwMode="auto">
          <a:xfrm>
            <a:off x="-1" y="0"/>
            <a:ext cx="1322181" cy="1268760"/>
          </a:xfrm>
          <a:prstGeom prst="rect">
            <a:avLst/>
          </a:prstGeom>
          <a:noFill/>
        </p:spPr>
      </p:pic>
    </p:spTree>
    <p:extLst>
      <p:ext uri="{BB962C8B-B14F-4D97-AF65-F5344CB8AC3E}">
        <p14:creationId xmlns:p14="http://schemas.microsoft.com/office/powerpoint/2010/main" xmlns="" val="3351716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1" name="10 Imagen"/>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44408" y="260648"/>
            <a:ext cx="626827" cy="852550"/>
          </a:xfrm>
          <a:prstGeom prst="rect">
            <a:avLst/>
          </a:prstGeom>
        </p:spPr>
      </p:pic>
      <p:sp>
        <p:nvSpPr>
          <p:cNvPr id="26" name="25 Rectángulo"/>
          <p:cNvSpPr/>
          <p:nvPr/>
        </p:nvSpPr>
        <p:spPr>
          <a:xfrm>
            <a:off x="1043609" y="118373"/>
            <a:ext cx="6840760" cy="1200329"/>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s-ES" sz="3600" b="1" dirty="0" smtClean="0">
                <a:solidFill>
                  <a:srgbClr val="F2640C"/>
                </a:solidFill>
                <a:effectLst>
                  <a:outerShdw blurRad="38100" dist="38100" dir="2700000" algn="tl">
                    <a:srgbClr val="000000">
                      <a:alpha val="43137"/>
                    </a:srgbClr>
                  </a:outerShdw>
                </a:effectLst>
              </a:rPr>
              <a:t>…SEGURIDAD Y SALUD OCUPACIONAL (SySO)… </a:t>
            </a:r>
            <a:endParaRPr lang="es-ES" sz="3600" b="1" dirty="0">
              <a:solidFill>
                <a:srgbClr val="F2640C"/>
              </a:solidFill>
              <a:effectLst>
                <a:outerShdw blurRad="38100" dist="38100" dir="2700000" algn="tl">
                  <a:srgbClr val="000000">
                    <a:alpha val="43137"/>
                  </a:srgbClr>
                </a:outerShdw>
              </a:effectLst>
            </a:endParaRPr>
          </a:p>
        </p:txBody>
      </p:sp>
      <p:sp>
        <p:nvSpPr>
          <p:cNvPr id="3" name="2 CuadroTexto"/>
          <p:cNvSpPr txBox="1"/>
          <p:nvPr/>
        </p:nvSpPr>
        <p:spPr>
          <a:xfrm>
            <a:off x="395536" y="1340768"/>
            <a:ext cx="8424936" cy="4832092"/>
          </a:xfrm>
          <a:prstGeom prst="rect">
            <a:avLst/>
          </a:prstGeom>
          <a:noFill/>
        </p:spPr>
        <p:txBody>
          <a:bodyPr wrap="square" rtlCol="0">
            <a:spAutoFit/>
          </a:bodyPr>
          <a:lstStyle/>
          <a:p>
            <a:pPr algn="just"/>
            <a:r>
              <a:rPr lang="es-ES" sz="1600" dirty="0" smtClean="0"/>
              <a:t>La Seguridad y Salud Ocupacional de Interandina es un importante recurso que contribuye al cumplimiento de los objetivos y la  responsabilidad con la ley y con la sociedad y continuamente la capacitación del recurso humano. </a:t>
            </a:r>
          </a:p>
          <a:p>
            <a:pPr algn="just"/>
            <a:endParaRPr lang="es-ES" sz="1600" dirty="0" smtClean="0">
              <a:latin typeface="Arial" pitchFamily="34" charset="0"/>
              <a:cs typeface="Arial" pitchFamily="34" charset="0"/>
            </a:endParaRPr>
          </a:p>
          <a:p>
            <a:pPr lvl="0" algn="just"/>
            <a:r>
              <a:rPr lang="es-ES" sz="1600" b="1" dirty="0" smtClean="0">
                <a:solidFill>
                  <a:srgbClr val="0070C0"/>
                </a:solidFill>
              </a:rPr>
              <a:t>QUÉ SE BUSCA EN ICSA….</a:t>
            </a:r>
          </a:p>
          <a:p>
            <a:pPr lvl="0" algn="just"/>
            <a:endParaRPr lang="es-ES" sz="1600" b="1" dirty="0" smtClean="0">
              <a:solidFill>
                <a:srgbClr val="0070C0"/>
              </a:solidFill>
            </a:endParaRP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Generar conciencia en los empleados de las necesidades de crear y mantener un ambiente seguro e higiénico en el entorno laboral.</a:t>
            </a: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Aplicar de manera eficiente y eficaz el programa de prevención de amenazas, peligros , riesgos e impactos. </a:t>
            </a: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Concientizar a todos los funcionarios de la importancia que tiene el debido uso de los implementos de protección personal (IPP), como manos libres, casco, chaleco, botas, padmouse, reposapiés, etc. </a:t>
            </a: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Realizar los exámenes ocupacionales de ingreso, periódicos y egreso; para garantizar que el grupo de trabajo con el que cuenta la empresa se encuentra en las mejores condiciones y de esta manera crear conciencia sobre importancia de la prevención de riesgos en el trabajo y el manejo efectivo de los mismos en caso de que se presenten. </a:t>
            </a:r>
          </a:p>
          <a:p>
            <a:pPr marL="285750" lvl="0" indent="-285750" algn="just">
              <a:buClr>
                <a:srgbClr val="F2640C"/>
              </a:buClr>
              <a:buSzPct val="120000"/>
            </a:pPr>
            <a:endParaRPr lang="es-ES" b="1" dirty="0" smtClean="0">
              <a:solidFill>
                <a:srgbClr val="0070C0"/>
              </a:solidFill>
              <a:latin typeface="Arial" pitchFamily="34" charset="0"/>
              <a:cs typeface="Arial" pitchFamily="34" charset="0"/>
            </a:endParaRPr>
          </a:p>
          <a:p>
            <a:pPr marL="285750" lvl="0" indent="-285750" algn="just">
              <a:buClr>
                <a:srgbClr val="F2640C"/>
              </a:buClr>
              <a:buSzPct val="120000"/>
            </a:pPr>
            <a:endParaRPr lang="es-CO" b="1" dirty="0" smtClean="0">
              <a:latin typeface="Arial" pitchFamily="34" charset="0"/>
              <a:cs typeface="Arial" pitchFamily="34" charset="0"/>
            </a:endParaRPr>
          </a:p>
        </p:txBody>
      </p:sp>
      <p:sp>
        <p:nvSpPr>
          <p:cNvPr id="8" name="7 CuadroTexto"/>
          <p:cNvSpPr txBox="1"/>
          <p:nvPr/>
        </p:nvSpPr>
        <p:spPr>
          <a:xfrm>
            <a:off x="611560" y="6273225"/>
            <a:ext cx="1872208" cy="584775"/>
          </a:xfrm>
          <a:prstGeom prst="rect">
            <a:avLst/>
          </a:prstGeom>
          <a:noFill/>
        </p:spPr>
        <p:txBody>
          <a:bodyPr wrap="square" rtlCol="0">
            <a:spAutoFit/>
          </a:bodyPr>
          <a:lstStyle/>
          <a:p>
            <a:pPr algn="ctr"/>
            <a:r>
              <a:rPr lang="es-ES_tradnl" sz="3200" b="1" dirty="0" smtClean="0">
                <a:ln>
                  <a:solidFill>
                    <a:schemeClr val="tx2"/>
                  </a:solidFill>
                </a:ln>
                <a:solidFill>
                  <a:schemeClr val="bg1"/>
                </a:solidFill>
                <a:latin typeface="Berlin Sans FB" pitchFamily="34" charset="0"/>
              </a:rPr>
              <a:t>2013</a:t>
            </a:r>
            <a:endParaRPr lang="es-CO" sz="3200" b="1" dirty="0">
              <a:ln>
                <a:solidFill>
                  <a:schemeClr val="tx2"/>
                </a:solidFill>
              </a:ln>
              <a:solidFill>
                <a:schemeClr val="bg1"/>
              </a:solidFill>
              <a:latin typeface="Berlin Sans FB" pitchFamily="34" charset="0"/>
            </a:endParaRPr>
          </a:p>
        </p:txBody>
      </p:sp>
      <p:pic>
        <p:nvPicPr>
          <p:cNvPr id="24580" name="Picture 4" descr="http://1.bp.blogspot.com/_Y5VmgEBOSnk/Sjm537uK9UI/AAAAAAAAAAU/i2brimqny3c/s1600/Imagen2.jpg"/>
          <p:cNvPicPr>
            <a:picLocks noChangeAspect="1" noChangeArrowheads="1"/>
          </p:cNvPicPr>
          <p:nvPr/>
        </p:nvPicPr>
        <p:blipFill>
          <a:blip r:embed="rId5" cstate="print"/>
          <a:srcRect/>
          <a:stretch>
            <a:fillRect/>
          </a:stretch>
        </p:blipFill>
        <p:spPr bwMode="auto">
          <a:xfrm>
            <a:off x="0" y="0"/>
            <a:ext cx="1296144" cy="1394954"/>
          </a:xfrm>
          <a:prstGeom prst="rect">
            <a:avLst/>
          </a:prstGeom>
          <a:noFill/>
        </p:spPr>
      </p:pic>
    </p:spTree>
    <p:extLst>
      <p:ext uri="{BB962C8B-B14F-4D97-AF65-F5344CB8AC3E}">
        <p14:creationId xmlns:p14="http://schemas.microsoft.com/office/powerpoint/2010/main" xmlns="" val="1443071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1" name="10 Imagen"/>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44408" y="260648"/>
            <a:ext cx="626827" cy="852550"/>
          </a:xfrm>
          <a:prstGeom prst="rect">
            <a:avLst/>
          </a:prstGeom>
        </p:spPr>
      </p:pic>
      <p:sp>
        <p:nvSpPr>
          <p:cNvPr id="26" name="25 Rectángulo"/>
          <p:cNvSpPr/>
          <p:nvPr/>
        </p:nvSpPr>
        <p:spPr>
          <a:xfrm>
            <a:off x="1043609" y="118373"/>
            <a:ext cx="6840760" cy="646331"/>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s-ES" sz="3600" b="1" dirty="0" smtClean="0">
                <a:solidFill>
                  <a:srgbClr val="F2640C"/>
                </a:solidFill>
                <a:effectLst>
                  <a:outerShdw blurRad="38100" dist="38100" dir="2700000" algn="tl">
                    <a:srgbClr val="000000">
                      <a:alpha val="43137"/>
                    </a:srgbClr>
                  </a:outerShdw>
                </a:effectLst>
              </a:rPr>
              <a:t>…SEGURIDAD  INFORMATICA… </a:t>
            </a:r>
            <a:endParaRPr lang="es-ES" sz="3600" b="1" dirty="0">
              <a:solidFill>
                <a:srgbClr val="F2640C"/>
              </a:solidFill>
              <a:effectLst>
                <a:outerShdw blurRad="38100" dist="38100" dir="2700000" algn="tl">
                  <a:srgbClr val="000000">
                    <a:alpha val="43137"/>
                  </a:srgbClr>
                </a:outerShdw>
              </a:effectLst>
            </a:endParaRPr>
          </a:p>
        </p:txBody>
      </p:sp>
      <p:sp>
        <p:nvSpPr>
          <p:cNvPr id="3" name="2 CuadroTexto"/>
          <p:cNvSpPr txBox="1"/>
          <p:nvPr/>
        </p:nvSpPr>
        <p:spPr>
          <a:xfrm>
            <a:off x="395536" y="1340768"/>
            <a:ext cx="8424936" cy="5078313"/>
          </a:xfrm>
          <a:prstGeom prst="rect">
            <a:avLst/>
          </a:prstGeom>
          <a:noFill/>
        </p:spPr>
        <p:txBody>
          <a:bodyPr wrap="square" rtlCol="0">
            <a:spAutoFit/>
          </a:bodyPr>
          <a:lstStyle/>
          <a:p>
            <a:pPr algn="just"/>
            <a:r>
              <a:rPr lang="es-ES" dirty="0" smtClean="0"/>
              <a:t>Es el área de la informática que se enfoca en la protección de la infraestructura computacional y todo lo relacionado con esta.</a:t>
            </a:r>
          </a:p>
          <a:p>
            <a:pPr marL="285750" lvl="0" indent="-285750" algn="just">
              <a:buClr>
                <a:srgbClr val="F2640C"/>
              </a:buClr>
              <a:buSzPct val="120000"/>
            </a:pPr>
            <a:endParaRPr lang="es-CO" dirty="0" smtClean="0">
              <a:latin typeface="Arial" pitchFamily="34" charset="0"/>
              <a:cs typeface="Arial" pitchFamily="34" charset="0"/>
            </a:endParaRPr>
          </a:p>
          <a:p>
            <a:pPr marL="285750" lvl="0" indent="-285750" algn="just">
              <a:buClr>
                <a:srgbClr val="F2640C"/>
              </a:buClr>
              <a:buSzPct val="120000"/>
            </a:pPr>
            <a:r>
              <a:rPr lang="es-ES" b="1" dirty="0" smtClean="0">
                <a:solidFill>
                  <a:srgbClr val="0070C0"/>
                </a:solidFill>
              </a:rPr>
              <a:t>ALGUNOS TIPS DE SEGURIDAD INFORMATICA EN ICSA…</a:t>
            </a:r>
          </a:p>
          <a:p>
            <a:pPr marL="285750" lvl="0" indent="-285750" algn="just">
              <a:buClr>
                <a:srgbClr val="F2640C"/>
              </a:buClr>
              <a:buSzPct val="120000"/>
            </a:pPr>
            <a:endParaRPr lang="es-ES" b="1" dirty="0" smtClean="0">
              <a:solidFill>
                <a:srgbClr val="0070C0"/>
              </a:solidFill>
            </a:endParaRPr>
          </a:p>
          <a:p>
            <a:pPr marL="285750" indent="-285750" algn="just">
              <a:buClr>
                <a:srgbClr val="F2640C"/>
              </a:buClr>
              <a:buSzPct val="120000"/>
              <a:buFont typeface="Wingdings" pitchFamily="2" charset="2"/>
              <a:buChar char="Ø"/>
            </a:pPr>
            <a:r>
              <a:rPr lang="es-ES_tradnl" dirty="0" smtClean="0">
                <a:latin typeface="Arial" pitchFamily="34" charset="0"/>
                <a:cs typeface="Arial" pitchFamily="34" charset="0"/>
              </a:rPr>
              <a:t>Siempre utilice contraseñas alfanuméricas de 8 dígitos.</a:t>
            </a:r>
          </a:p>
          <a:p>
            <a:pPr marL="285750" indent="-285750" algn="just">
              <a:buClr>
                <a:srgbClr val="F2640C"/>
              </a:buClr>
              <a:buSzPct val="120000"/>
              <a:buFont typeface="Wingdings" pitchFamily="2" charset="2"/>
              <a:buChar char="Ø"/>
            </a:pPr>
            <a:r>
              <a:rPr lang="es-ES_tradnl" dirty="0" smtClean="0">
                <a:latin typeface="Arial" pitchFamily="34" charset="0"/>
                <a:cs typeface="Arial" pitchFamily="34" charset="0"/>
              </a:rPr>
              <a:t>No anote las contraseñas ni los usuarios, procure que sean de fácil recordación.</a:t>
            </a:r>
          </a:p>
          <a:p>
            <a:pPr marL="285750" indent="-285750" algn="just">
              <a:buClr>
                <a:srgbClr val="F2640C"/>
              </a:buClr>
              <a:buSzPct val="120000"/>
              <a:buFont typeface="Wingdings" pitchFamily="2" charset="2"/>
              <a:buChar char="Ø"/>
            </a:pPr>
            <a:r>
              <a:rPr lang="es-ES_tradnl" dirty="0" smtClean="0">
                <a:latin typeface="Arial" pitchFamily="34" charset="0"/>
                <a:cs typeface="Arial" pitchFamily="34" charset="0"/>
              </a:rPr>
              <a:t>Utilice clave para ingresar a su equipo y asegúrese que está configurado para bloquearse automáticamente por inactividad.</a:t>
            </a:r>
          </a:p>
          <a:p>
            <a:pPr marL="285750" indent="-285750" algn="just">
              <a:buClr>
                <a:srgbClr val="F2640C"/>
              </a:buClr>
              <a:buSzPct val="120000"/>
              <a:buFont typeface="Wingdings" pitchFamily="2" charset="2"/>
              <a:buChar char="Ø"/>
            </a:pPr>
            <a:r>
              <a:rPr lang="es-ES_tradnl" dirty="0" smtClean="0">
                <a:latin typeface="Arial" pitchFamily="34" charset="0"/>
                <a:cs typeface="Arial" pitchFamily="34" charset="0"/>
              </a:rPr>
              <a:t>No descargue ni instale ningún archivo o programa no autorizado por la empresa, esto puede ocasionar dificultad en la transferencia de datos desde el servidor o sanciones por incumplimiento en derechos de autor.</a:t>
            </a:r>
          </a:p>
          <a:p>
            <a:pPr marL="285750" indent="-285750" algn="just">
              <a:buClr>
                <a:srgbClr val="F2640C"/>
              </a:buClr>
              <a:buSzPct val="120000"/>
              <a:buFont typeface="Wingdings" pitchFamily="2" charset="2"/>
              <a:buChar char="Ø"/>
            </a:pPr>
            <a:r>
              <a:rPr lang="es-ES_tradnl" dirty="0" smtClean="0">
                <a:latin typeface="Arial" pitchFamily="34" charset="0"/>
                <a:cs typeface="Arial" pitchFamily="34" charset="0"/>
              </a:rPr>
              <a:t>Mantenga su equipo limpio, avise sobre cualquier falla apenas se presente y tenga buenas prácticas de apagado. </a:t>
            </a:r>
          </a:p>
          <a:p>
            <a:pPr marL="285750" lvl="0" indent="-285750" algn="just">
              <a:buClr>
                <a:srgbClr val="F2640C"/>
              </a:buClr>
              <a:buSzPct val="120000"/>
            </a:pPr>
            <a:endParaRPr lang="es-ES" b="1" dirty="0" smtClean="0">
              <a:solidFill>
                <a:srgbClr val="0070C0"/>
              </a:solidFill>
            </a:endParaRPr>
          </a:p>
          <a:p>
            <a:pPr marL="285750" lvl="0" indent="-285750" algn="just">
              <a:buClr>
                <a:srgbClr val="F2640C"/>
              </a:buClr>
              <a:buSzPct val="120000"/>
            </a:pPr>
            <a:endParaRPr lang="es-ES" b="1" dirty="0" smtClean="0">
              <a:solidFill>
                <a:srgbClr val="0070C0"/>
              </a:solidFill>
              <a:latin typeface="Arial" pitchFamily="34" charset="0"/>
              <a:cs typeface="Arial" pitchFamily="34" charset="0"/>
            </a:endParaRPr>
          </a:p>
          <a:p>
            <a:pPr marL="285750" lvl="0" indent="-285750" algn="just">
              <a:buClr>
                <a:srgbClr val="F2640C"/>
              </a:buClr>
              <a:buSzPct val="120000"/>
            </a:pPr>
            <a:endParaRPr lang="es-CO" b="1" dirty="0" smtClean="0">
              <a:latin typeface="Arial" pitchFamily="34" charset="0"/>
              <a:cs typeface="Arial" pitchFamily="34" charset="0"/>
            </a:endParaRPr>
          </a:p>
        </p:txBody>
      </p:sp>
      <p:sp>
        <p:nvSpPr>
          <p:cNvPr id="8" name="7 CuadroTexto"/>
          <p:cNvSpPr txBox="1"/>
          <p:nvPr/>
        </p:nvSpPr>
        <p:spPr>
          <a:xfrm>
            <a:off x="611560" y="6273225"/>
            <a:ext cx="1872208" cy="584775"/>
          </a:xfrm>
          <a:prstGeom prst="rect">
            <a:avLst/>
          </a:prstGeom>
          <a:noFill/>
        </p:spPr>
        <p:txBody>
          <a:bodyPr wrap="square" rtlCol="0">
            <a:spAutoFit/>
          </a:bodyPr>
          <a:lstStyle/>
          <a:p>
            <a:pPr algn="ctr"/>
            <a:r>
              <a:rPr lang="es-ES_tradnl" sz="3200" b="1" dirty="0" smtClean="0">
                <a:ln>
                  <a:solidFill>
                    <a:schemeClr val="tx2"/>
                  </a:solidFill>
                </a:ln>
                <a:solidFill>
                  <a:schemeClr val="bg1"/>
                </a:solidFill>
                <a:latin typeface="Berlin Sans FB" pitchFamily="34" charset="0"/>
              </a:rPr>
              <a:t>2013</a:t>
            </a:r>
            <a:endParaRPr lang="es-CO" sz="3200" b="1" dirty="0">
              <a:ln>
                <a:solidFill>
                  <a:schemeClr val="tx2"/>
                </a:solidFill>
              </a:ln>
              <a:solidFill>
                <a:schemeClr val="bg1"/>
              </a:solidFill>
              <a:latin typeface="Berlin Sans FB" pitchFamily="34" charset="0"/>
            </a:endParaRPr>
          </a:p>
        </p:txBody>
      </p:sp>
      <p:pic>
        <p:nvPicPr>
          <p:cNvPr id="24578" name="Picture 2" descr="http://ideaspixel.com.co/wp-content/uploads/2012/10/seguridad-informatica.gif"/>
          <p:cNvPicPr>
            <a:picLocks noChangeAspect="1" noChangeArrowheads="1"/>
          </p:cNvPicPr>
          <p:nvPr/>
        </p:nvPicPr>
        <p:blipFill>
          <a:blip r:embed="rId5" cstate="print"/>
          <a:srcRect/>
          <a:stretch>
            <a:fillRect/>
          </a:stretch>
        </p:blipFill>
        <p:spPr bwMode="auto">
          <a:xfrm>
            <a:off x="179512" y="0"/>
            <a:ext cx="1374030" cy="1224136"/>
          </a:xfrm>
          <a:prstGeom prst="rect">
            <a:avLst/>
          </a:prstGeom>
          <a:noFill/>
        </p:spPr>
      </p:pic>
    </p:spTree>
    <p:extLst>
      <p:ext uri="{BB962C8B-B14F-4D97-AF65-F5344CB8AC3E}">
        <p14:creationId xmlns:p14="http://schemas.microsoft.com/office/powerpoint/2010/main" xmlns="" val="3351716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404664"/>
            <a:ext cx="9144000" cy="6858000"/>
          </a:xfrm>
          <a:prstGeom prst="rect">
            <a:avLst/>
          </a:prstGeom>
        </p:spPr>
      </p:pic>
      <p:pic>
        <p:nvPicPr>
          <p:cNvPr id="11" name="10 Imagen"/>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44408" y="260648"/>
            <a:ext cx="626827" cy="852550"/>
          </a:xfrm>
          <a:prstGeom prst="rect">
            <a:avLst/>
          </a:prstGeom>
        </p:spPr>
      </p:pic>
      <p:sp>
        <p:nvSpPr>
          <p:cNvPr id="26" name="25 Rectángulo"/>
          <p:cNvSpPr/>
          <p:nvPr/>
        </p:nvSpPr>
        <p:spPr>
          <a:xfrm>
            <a:off x="1043609" y="118373"/>
            <a:ext cx="6840760" cy="646331"/>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s-ES" sz="3600" b="1" dirty="0" smtClean="0">
                <a:solidFill>
                  <a:srgbClr val="F2640C"/>
                </a:solidFill>
                <a:effectLst>
                  <a:outerShdw blurRad="38100" dist="38100" dir="2700000" algn="tl">
                    <a:srgbClr val="000000">
                      <a:alpha val="43137"/>
                    </a:srgbClr>
                  </a:outerShdw>
                </a:effectLst>
              </a:rPr>
              <a:t>…SEGURIDAD DOCUMENTAL…</a:t>
            </a:r>
            <a:endParaRPr lang="es-ES" sz="3600" b="1" dirty="0">
              <a:solidFill>
                <a:srgbClr val="F2640C"/>
              </a:solidFill>
              <a:effectLst>
                <a:outerShdw blurRad="38100" dist="38100" dir="2700000" algn="tl">
                  <a:srgbClr val="000000">
                    <a:alpha val="43137"/>
                  </a:srgbClr>
                </a:outerShdw>
              </a:effectLst>
            </a:endParaRPr>
          </a:p>
        </p:txBody>
      </p:sp>
      <p:sp>
        <p:nvSpPr>
          <p:cNvPr id="3" name="2 CuadroTexto"/>
          <p:cNvSpPr txBox="1"/>
          <p:nvPr/>
        </p:nvSpPr>
        <p:spPr>
          <a:xfrm>
            <a:off x="395536" y="1340768"/>
            <a:ext cx="8424936" cy="5570756"/>
          </a:xfrm>
          <a:prstGeom prst="rect">
            <a:avLst/>
          </a:prstGeom>
          <a:noFill/>
        </p:spPr>
        <p:txBody>
          <a:bodyPr wrap="square" rtlCol="0">
            <a:spAutoFit/>
          </a:bodyPr>
          <a:lstStyle/>
          <a:p>
            <a:pPr algn="just"/>
            <a:r>
              <a:rPr lang="es-ES" sz="1600" dirty="0" smtClean="0"/>
              <a:t>Con la nueva implementación de la norma ISO 9001, se han establecido prácticas más rigurosas  para administrar el flujo de documentos de todo tipo en la organización, permitir la recuperación de información de ellos, determinar el tiempo que los documentos deben guardarse, eliminar los que ya no sirven y asegurar la conservación indefinida de los documentos más importantes. </a:t>
            </a:r>
          </a:p>
          <a:p>
            <a:pPr algn="just"/>
            <a:endParaRPr lang="es-ES" sz="1600" dirty="0" smtClean="0">
              <a:latin typeface="Arial" pitchFamily="34" charset="0"/>
              <a:cs typeface="Arial" pitchFamily="34" charset="0"/>
            </a:endParaRPr>
          </a:p>
          <a:p>
            <a:pPr lvl="0" algn="just"/>
            <a:r>
              <a:rPr lang="es-ES" sz="1600" b="1" dirty="0" smtClean="0">
                <a:solidFill>
                  <a:srgbClr val="0070C0"/>
                </a:solidFill>
              </a:rPr>
              <a:t>MANEJO DOCUMENTAL….</a:t>
            </a: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Todos los documentos deben estar debidamente codificados de acuerdo al proceso al que pertenecen y el tipo de documento.  </a:t>
            </a: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En caso de que el documento presente cambios, debe a su vez cambiar de versión. </a:t>
            </a: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Todos los documentos los pueden encontrar actualizados en la Intranet.</a:t>
            </a: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Informar a Paola ó ah Ana María cualquier cambio que deba tener el documento, para su debida actualización. </a:t>
            </a:r>
          </a:p>
          <a:p>
            <a:pPr marL="285750" lvl="0" indent="-285750" algn="just">
              <a:buClr>
                <a:srgbClr val="F2640C"/>
              </a:buClr>
              <a:buSzPct val="120000"/>
            </a:pPr>
            <a:endParaRPr lang="es-ES" sz="1600" b="1" dirty="0" smtClean="0">
              <a:solidFill>
                <a:srgbClr val="0070C0"/>
              </a:solidFill>
            </a:endParaRPr>
          </a:p>
          <a:p>
            <a:pPr marL="285750" lvl="0" indent="-285750" algn="just">
              <a:buClr>
                <a:srgbClr val="F2640C"/>
              </a:buClr>
              <a:buSzPct val="120000"/>
            </a:pPr>
            <a:r>
              <a:rPr lang="es-ES" sz="1600" b="1" dirty="0" smtClean="0">
                <a:solidFill>
                  <a:srgbClr val="0070C0"/>
                </a:solidFill>
              </a:rPr>
              <a:t>PARA RECORDAR….</a:t>
            </a:r>
          </a:p>
          <a:p>
            <a:pPr marL="285750" lvl="0" indent="-285750" algn="just">
              <a:buClr>
                <a:srgbClr val="F2640C"/>
              </a:buClr>
              <a:buSzPct val="120000"/>
            </a:pPr>
            <a:endParaRPr lang="es-ES" sz="1600" b="1" dirty="0" smtClean="0">
              <a:solidFill>
                <a:srgbClr val="0070C0"/>
              </a:solidFill>
            </a:endParaRP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 En cada despacho revisar si el conductor y vehículo cuenta con los documentos actualizados en el sistema, en caso de no ser así, por favor solicitárselos, escanearlos y archivarlos en la carpeta de gestión documental de la quincena en curso.</a:t>
            </a:r>
          </a:p>
          <a:p>
            <a:pPr marL="285750" indent="-285750" algn="just">
              <a:buClr>
                <a:srgbClr val="F2640C"/>
              </a:buClr>
              <a:buSzPct val="120000"/>
            </a:pPr>
            <a:endParaRPr lang="es-ES" sz="1600" dirty="0" smtClean="0">
              <a:latin typeface="Arial" pitchFamily="34" charset="0"/>
              <a:cs typeface="Arial" pitchFamily="34" charset="0"/>
            </a:endParaRPr>
          </a:p>
          <a:p>
            <a:pPr marL="285750" lvl="0" indent="-285750" algn="just">
              <a:buClr>
                <a:srgbClr val="F2640C"/>
              </a:buClr>
              <a:buSzPct val="120000"/>
            </a:pPr>
            <a:endParaRPr lang="es-ES" b="1" dirty="0" smtClean="0">
              <a:solidFill>
                <a:srgbClr val="0070C0"/>
              </a:solidFill>
              <a:latin typeface="Arial" pitchFamily="34" charset="0"/>
              <a:cs typeface="Arial" pitchFamily="34" charset="0"/>
            </a:endParaRPr>
          </a:p>
          <a:p>
            <a:pPr marL="285750" lvl="0" indent="-285750" algn="just">
              <a:buClr>
                <a:srgbClr val="F2640C"/>
              </a:buClr>
              <a:buSzPct val="120000"/>
            </a:pPr>
            <a:endParaRPr lang="es-CO" b="1" dirty="0" smtClean="0">
              <a:latin typeface="Arial" pitchFamily="34" charset="0"/>
              <a:cs typeface="Arial" pitchFamily="34" charset="0"/>
            </a:endParaRPr>
          </a:p>
        </p:txBody>
      </p:sp>
      <p:sp>
        <p:nvSpPr>
          <p:cNvPr id="8" name="7 CuadroTexto"/>
          <p:cNvSpPr txBox="1"/>
          <p:nvPr/>
        </p:nvSpPr>
        <p:spPr>
          <a:xfrm>
            <a:off x="755576" y="6565612"/>
            <a:ext cx="1872208" cy="584775"/>
          </a:xfrm>
          <a:prstGeom prst="rect">
            <a:avLst/>
          </a:prstGeom>
          <a:noFill/>
        </p:spPr>
        <p:txBody>
          <a:bodyPr wrap="square" rtlCol="0">
            <a:spAutoFit/>
          </a:bodyPr>
          <a:lstStyle/>
          <a:p>
            <a:pPr algn="ctr"/>
            <a:r>
              <a:rPr lang="es-ES_tradnl" sz="3200" b="1" dirty="0" smtClean="0">
                <a:ln>
                  <a:solidFill>
                    <a:schemeClr val="tx2"/>
                  </a:solidFill>
                </a:ln>
                <a:solidFill>
                  <a:schemeClr val="bg1"/>
                </a:solidFill>
                <a:latin typeface="Berlin Sans FB" pitchFamily="34" charset="0"/>
              </a:rPr>
              <a:t>2013</a:t>
            </a:r>
            <a:endParaRPr lang="es-CO" sz="3200" b="1" dirty="0">
              <a:ln>
                <a:solidFill>
                  <a:schemeClr val="tx2"/>
                </a:solidFill>
              </a:ln>
              <a:solidFill>
                <a:schemeClr val="bg1"/>
              </a:solidFill>
              <a:latin typeface="Berlin Sans FB" pitchFamily="34" charset="0"/>
            </a:endParaRPr>
          </a:p>
        </p:txBody>
      </p:sp>
      <p:pic>
        <p:nvPicPr>
          <p:cNvPr id="28674" name="Picture 2" descr="https://encrypted-tbn3.gstatic.com/images?q=tbn:ANd9GcQfw2R_m2JnDXSqIgaFTW2yAz_y2rgx6aAhW9uarMyQwD9Vf41q"/>
          <p:cNvPicPr>
            <a:picLocks noChangeAspect="1" noChangeArrowheads="1"/>
          </p:cNvPicPr>
          <p:nvPr/>
        </p:nvPicPr>
        <p:blipFill>
          <a:blip r:embed="rId5" cstate="print"/>
          <a:srcRect/>
          <a:stretch>
            <a:fillRect/>
          </a:stretch>
        </p:blipFill>
        <p:spPr bwMode="auto">
          <a:xfrm>
            <a:off x="0" y="0"/>
            <a:ext cx="1368152" cy="1197134"/>
          </a:xfrm>
          <a:prstGeom prst="rect">
            <a:avLst/>
          </a:prstGeom>
          <a:noFill/>
        </p:spPr>
      </p:pic>
    </p:spTree>
    <p:extLst>
      <p:ext uri="{BB962C8B-B14F-4D97-AF65-F5344CB8AC3E}">
        <p14:creationId xmlns:p14="http://schemas.microsoft.com/office/powerpoint/2010/main" xmlns="" val="3351716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 Imagen"/>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404664"/>
            <a:ext cx="9144000" cy="6858000"/>
          </a:xfrm>
          <a:prstGeom prst="rect">
            <a:avLst/>
          </a:prstGeom>
        </p:spPr>
      </p:pic>
      <p:pic>
        <p:nvPicPr>
          <p:cNvPr id="11" name="10 Imagen"/>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44408" y="260648"/>
            <a:ext cx="626827" cy="852550"/>
          </a:xfrm>
          <a:prstGeom prst="rect">
            <a:avLst/>
          </a:prstGeom>
        </p:spPr>
      </p:pic>
      <p:sp>
        <p:nvSpPr>
          <p:cNvPr id="26" name="25 Rectángulo"/>
          <p:cNvSpPr/>
          <p:nvPr/>
        </p:nvSpPr>
        <p:spPr>
          <a:xfrm>
            <a:off x="1043609" y="118373"/>
            <a:ext cx="6840760" cy="646331"/>
          </a:xfrm>
          <a:prstGeom prst="rect">
            <a:avLst/>
          </a:prstGeom>
          <a:noFill/>
          <a:ln>
            <a:noFill/>
          </a:ln>
        </p:spPr>
        <p:style>
          <a:lnRef idx="0">
            <a:schemeClr val="accent1"/>
          </a:lnRef>
          <a:fillRef idx="3">
            <a:schemeClr val="accent1"/>
          </a:fillRef>
          <a:effectRef idx="3">
            <a:schemeClr val="accent1"/>
          </a:effectRef>
          <a:fontRef idx="minor">
            <a:schemeClr val="lt1"/>
          </a:fontRef>
        </p:style>
        <p:txBody>
          <a:bodyPr wrap="square">
            <a:spAutoFit/>
          </a:bodyPr>
          <a:lstStyle/>
          <a:p>
            <a:pPr algn="ctr" fontAlgn="auto">
              <a:spcBef>
                <a:spcPts val="0"/>
              </a:spcBef>
              <a:spcAft>
                <a:spcPts val="0"/>
              </a:spcAft>
              <a:defRPr/>
            </a:pPr>
            <a:r>
              <a:rPr lang="es-ES" sz="3600" b="1" dirty="0" smtClean="0">
                <a:solidFill>
                  <a:srgbClr val="F2640C"/>
                </a:solidFill>
                <a:effectLst>
                  <a:outerShdw blurRad="38100" dist="38100" dir="2700000" algn="tl">
                    <a:srgbClr val="000000">
                      <a:alpha val="43137"/>
                    </a:srgbClr>
                  </a:outerShdw>
                </a:effectLst>
              </a:rPr>
              <a:t>…SEGURIDAD AMBIENTAL…</a:t>
            </a:r>
            <a:endParaRPr lang="es-ES" sz="3600" b="1" dirty="0">
              <a:solidFill>
                <a:srgbClr val="F2640C"/>
              </a:solidFill>
              <a:effectLst>
                <a:outerShdw blurRad="38100" dist="38100" dir="2700000" algn="tl">
                  <a:srgbClr val="000000">
                    <a:alpha val="43137"/>
                  </a:srgbClr>
                </a:outerShdw>
              </a:effectLst>
            </a:endParaRPr>
          </a:p>
        </p:txBody>
      </p:sp>
      <p:sp>
        <p:nvSpPr>
          <p:cNvPr id="3" name="2 CuadroTexto"/>
          <p:cNvSpPr txBox="1"/>
          <p:nvPr/>
        </p:nvSpPr>
        <p:spPr>
          <a:xfrm>
            <a:off x="395536" y="1340768"/>
            <a:ext cx="8424936" cy="5324535"/>
          </a:xfrm>
          <a:prstGeom prst="rect">
            <a:avLst/>
          </a:prstGeom>
          <a:noFill/>
        </p:spPr>
        <p:txBody>
          <a:bodyPr wrap="square" rtlCol="0">
            <a:spAutoFit/>
          </a:bodyPr>
          <a:lstStyle/>
          <a:p>
            <a:pPr algn="just"/>
            <a:r>
              <a:rPr lang="es-ES" sz="1600" dirty="0" smtClean="0"/>
              <a:t>En la organización se trabaja continuamente para garantizar </a:t>
            </a:r>
            <a:r>
              <a:rPr lang="es-ES_tradnl" sz="1600" dirty="0" smtClean="0"/>
              <a:t>un balance aceptable entre la calidad del ambiente humano y la calidad del ambiente natural. </a:t>
            </a:r>
            <a:endParaRPr lang="es-ES" sz="1600" dirty="0" smtClean="0"/>
          </a:p>
          <a:p>
            <a:pPr algn="just"/>
            <a:endParaRPr lang="es-ES" sz="1600" dirty="0" smtClean="0">
              <a:latin typeface="Arial" pitchFamily="34" charset="0"/>
              <a:cs typeface="Arial" pitchFamily="34" charset="0"/>
            </a:endParaRPr>
          </a:p>
          <a:p>
            <a:pPr lvl="0" algn="just"/>
            <a:r>
              <a:rPr lang="es-ES" sz="1600" b="1" dirty="0" smtClean="0">
                <a:solidFill>
                  <a:srgbClr val="0070C0"/>
                </a:solidFill>
              </a:rPr>
              <a:t>¿COMO GARANTIZA ICSA LA SEGURIDAD AMBIENTAL?</a:t>
            </a:r>
          </a:p>
          <a:p>
            <a:pPr lvl="0" algn="just"/>
            <a:endParaRPr lang="es-ES" sz="1600" b="1" dirty="0" smtClean="0">
              <a:solidFill>
                <a:srgbClr val="0070C0"/>
              </a:solidFill>
              <a:latin typeface="Arial" pitchFamily="34" charset="0"/>
              <a:cs typeface="Arial" pitchFamily="34" charset="0"/>
            </a:endParaRP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Por medio de la campaña </a:t>
            </a:r>
            <a:r>
              <a:rPr lang="es-ES" sz="1600" b="1" i="1" dirty="0" smtClean="0">
                <a:latin typeface="Arial" pitchFamily="34" charset="0"/>
                <a:cs typeface="Arial" pitchFamily="34" charset="0"/>
              </a:rPr>
              <a:t>“Pequeñas Acciones, grandes cambios”, </a:t>
            </a:r>
            <a:r>
              <a:rPr lang="es-ES" sz="1600" dirty="0" smtClean="0">
                <a:latin typeface="Arial" pitchFamily="34" charset="0"/>
                <a:cs typeface="Arial" pitchFamily="34" charset="0"/>
              </a:rPr>
              <a:t>se busca concientizar a los colaboradores sobre la importancia en el cuidado del medio ambiente, en: El uso racional del agua y energía, reciclar adecuadamente, etc. </a:t>
            </a:r>
          </a:p>
          <a:p>
            <a:pPr marL="285750" indent="-285750" algn="just">
              <a:buClr>
                <a:srgbClr val="F2640C"/>
              </a:buClr>
              <a:buSzPct val="120000"/>
              <a:buFont typeface="Wingdings" pitchFamily="2" charset="2"/>
              <a:buChar char="Ø"/>
            </a:pPr>
            <a:endParaRPr lang="es-ES" sz="1600" dirty="0" smtClean="0">
              <a:latin typeface="Arial" pitchFamily="34" charset="0"/>
              <a:cs typeface="Arial" pitchFamily="34" charset="0"/>
            </a:endParaRP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Contar con proveedores capacitados en la disposición de residuos peligrosos y en el manejo de control de plagas. </a:t>
            </a:r>
          </a:p>
          <a:p>
            <a:pPr marL="285750" indent="-285750" algn="just">
              <a:buClr>
                <a:srgbClr val="F2640C"/>
              </a:buClr>
              <a:buSzPct val="120000"/>
              <a:buFont typeface="Wingdings" pitchFamily="2" charset="2"/>
              <a:buChar char="Ø"/>
            </a:pPr>
            <a:endParaRPr lang="es-ES" sz="1600" dirty="0" smtClean="0">
              <a:latin typeface="Arial" pitchFamily="34" charset="0"/>
              <a:cs typeface="Arial" pitchFamily="34" charset="0"/>
            </a:endParaRP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 Mantenimientos preventivos y correctivos a los vehículos, únicamente en talleres autorizados por la empresa. </a:t>
            </a:r>
          </a:p>
          <a:p>
            <a:pPr marL="285750" indent="-285750" algn="just">
              <a:buClr>
                <a:srgbClr val="F2640C"/>
              </a:buClr>
              <a:buSzPct val="120000"/>
              <a:buFont typeface="Wingdings" pitchFamily="2" charset="2"/>
              <a:buChar char="Ø"/>
            </a:pPr>
            <a:endParaRPr lang="es-ES" sz="1600" dirty="0" smtClean="0">
              <a:latin typeface="Arial" pitchFamily="34" charset="0"/>
              <a:cs typeface="Arial" pitchFamily="34" charset="0"/>
            </a:endParaRPr>
          </a:p>
          <a:p>
            <a:pPr marL="285750" indent="-285750" algn="just">
              <a:buClr>
                <a:srgbClr val="F2640C"/>
              </a:buClr>
              <a:buSzPct val="120000"/>
              <a:buFont typeface="Wingdings" pitchFamily="2" charset="2"/>
              <a:buChar char="Ø"/>
            </a:pPr>
            <a:r>
              <a:rPr lang="es-ES" sz="1600" dirty="0" smtClean="0">
                <a:latin typeface="Arial" pitchFamily="34" charset="0"/>
                <a:cs typeface="Arial" pitchFamily="34" charset="0"/>
              </a:rPr>
              <a:t>Revisiones periódicas de la matriz de aspectos e impactos ambientales. </a:t>
            </a:r>
          </a:p>
          <a:p>
            <a:pPr marL="285750" indent="-285750" algn="just">
              <a:buClr>
                <a:srgbClr val="F2640C"/>
              </a:buClr>
              <a:buSzPct val="120000"/>
              <a:buFont typeface="Wingdings" pitchFamily="2" charset="2"/>
              <a:buChar char="Ø"/>
            </a:pPr>
            <a:endParaRPr lang="es-ES" sz="1600" dirty="0" smtClean="0">
              <a:latin typeface="Arial" pitchFamily="34" charset="0"/>
              <a:cs typeface="Arial" pitchFamily="34" charset="0"/>
            </a:endParaRPr>
          </a:p>
          <a:p>
            <a:pPr marL="285750" indent="-285750" algn="just">
              <a:buClr>
                <a:srgbClr val="F2640C"/>
              </a:buClr>
              <a:buSzPct val="120000"/>
              <a:buFont typeface="Wingdings" pitchFamily="2" charset="2"/>
              <a:buChar char="Ø"/>
            </a:pPr>
            <a:endParaRPr lang="es-ES" sz="1600" dirty="0" smtClean="0">
              <a:latin typeface="Arial" pitchFamily="34" charset="0"/>
              <a:cs typeface="Arial" pitchFamily="34" charset="0"/>
            </a:endParaRPr>
          </a:p>
          <a:p>
            <a:pPr marL="285750" indent="-285750" algn="just">
              <a:buClr>
                <a:srgbClr val="F2640C"/>
              </a:buClr>
              <a:buSzPct val="120000"/>
            </a:pPr>
            <a:endParaRPr lang="es-ES" sz="1600" dirty="0" smtClean="0">
              <a:latin typeface="Arial" pitchFamily="34" charset="0"/>
              <a:cs typeface="Arial" pitchFamily="34" charset="0"/>
            </a:endParaRPr>
          </a:p>
          <a:p>
            <a:pPr marL="285750" lvl="0" indent="-285750" algn="just">
              <a:buClr>
                <a:srgbClr val="F2640C"/>
              </a:buClr>
              <a:buSzPct val="120000"/>
            </a:pPr>
            <a:endParaRPr lang="es-ES" b="1" dirty="0" smtClean="0">
              <a:solidFill>
                <a:srgbClr val="0070C0"/>
              </a:solidFill>
              <a:latin typeface="Arial" pitchFamily="34" charset="0"/>
              <a:cs typeface="Arial" pitchFamily="34" charset="0"/>
            </a:endParaRPr>
          </a:p>
          <a:p>
            <a:pPr marL="285750" lvl="0" indent="-285750" algn="just">
              <a:buClr>
                <a:srgbClr val="F2640C"/>
              </a:buClr>
              <a:buSzPct val="120000"/>
            </a:pPr>
            <a:endParaRPr lang="es-CO" b="1" dirty="0" smtClean="0">
              <a:latin typeface="Arial" pitchFamily="34" charset="0"/>
              <a:cs typeface="Arial" pitchFamily="34" charset="0"/>
            </a:endParaRPr>
          </a:p>
        </p:txBody>
      </p:sp>
      <p:sp>
        <p:nvSpPr>
          <p:cNvPr id="8" name="7 CuadroTexto"/>
          <p:cNvSpPr txBox="1"/>
          <p:nvPr/>
        </p:nvSpPr>
        <p:spPr>
          <a:xfrm>
            <a:off x="755576" y="6565612"/>
            <a:ext cx="1872208" cy="584775"/>
          </a:xfrm>
          <a:prstGeom prst="rect">
            <a:avLst/>
          </a:prstGeom>
          <a:noFill/>
        </p:spPr>
        <p:txBody>
          <a:bodyPr wrap="square" rtlCol="0">
            <a:spAutoFit/>
          </a:bodyPr>
          <a:lstStyle/>
          <a:p>
            <a:pPr algn="ctr"/>
            <a:r>
              <a:rPr lang="es-ES_tradnl" sz="3200" b="1" dirty="0" smtClean="0">
                <a:ln>
                  <a:solidFill>
                    <a:schemeClr val="tx2"/>
                  </a:solidFill>
                </a:ln>
                <a:solidFill>
                  <a:schemeClr val="bg1"/>
                </a:solidFill>
                <a:latin typeface="Berlin Sans FB" pitchFamily="34" charset="0"/>
              </a:rPr>
              <a:t>2013</a:t>
            </a:r>
            <a:endParaRPr lang="es-CO" sz="3200" b="1" dirty="0">
              <a:ln>
                <a:solidFill>
                  <a:schemeClr val="tx2"/>
                </a:solidFill>
              </a:ln>
              <a:solidFill>
                <a:schemeClr val="bg1"/>
              </a:solidFill>
              <a:latin typeface="Berlin Sans FB" pitchFamily="34" charset="0"/>
            </a:endParaRPr>
          </a:p>
        </p:txBody>
      </p:sp>
      <p:pic>
        <p:nvPicPr>
          <p:cNvPr id="30722" name="Picture 2" descr="http://2.bp.blogspot.com/_Wur6iiON0HE/STSWB_w46RI/AAAAAAAAACk/NDSl0PbuVko/s320/ambiental.jpg"/>
          <p:cNvPicPr>
            <a:picLocks noChangeAspect="1" noChangeArrowheads="1"/>
          </p:cNvPicPr>
          <p:nvPr/>
        </p:nvPicPr>
        <p:blipFill>
          <a:blip r:embed="rId5" cstate="print"/>
          <a:srcRect/>
          <a:stretch>
            <a:fillRect/>
          </a:stretch>
        </p:blipFill>
        <p:spPr bwMode="auto">
          <a:xfrm>
            <a:off x="0" y="0"/>
            <a:ext cx="1388564" cy="1265238"/>
          </a:xfrm>
          <a:prstGeom prst="rect">
            <a:avLst/>
          </a:prstGeom>
          <a:noFill/>
        </p:spPr>
      </p:pic>
    </p:spTree>
    <p:extLst>
      <p:ext uri="{BB962C8B-B14F-4D97-AF65-F5344CB8AC3E}">
        <p14:creationId xmlns:p14="http://schemas.microsoft.com/office/powerpoint/2010/main" xmlns="" val="3351716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5888</TotalTime>
  <Words>931</Words>
  <Application>Microsoft Office PowerPoint</Application>
  <PresentationFormat>Presentación en pantalla (4:3)</PresentationFormat>
  <Paragraphs>128</Paragraphs>
  <Slides>9</Slides>
  <Notes>8</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Paola Cardona M</dc:creator>
  <cp:lastModifiedBy>AUXADMIN</cp:lastModifiedBy>
  <cp:revision>315</cp:revision>
  <cp:lastPrinted>2012-05-23T14:32:36Z</cp:lastPrinted>
  <dcterms:created xsi:type="dcterms:W3CDTF">2008-07-28T21:11:41Z</dcterms:created>
  <dcterms:modified xsi:type="dcterms:W3CDTF">2013-02-18T15:07:20Z</dcterms:modified>
</cp:coreProperties>
</file>