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262" r:id="rId2"/>
    <p:sldId id="264" r:id="rId3"/>
    <p:sldId id="265" r:id="rId4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7006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1"/>
            <a:ext cx="3077006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fld id="{E0BDD2D1-89C9-4F85-A3D2-D0F242F97D8B}" type="datetimeFigureOut">
              <a:rPr lang="es-ES"/>
              <a:pPr>
                <a:defRPr/>
              </a:pPr>
              <a:t>06/05/2015</a:t>
            </a:fld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233"/>
            <a:ext cx="5678154" cy="46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948"/>
            <a:ext cx="3077006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948"/>
            <a:ext cx="3077006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fld id="{600876DA-AE11-4C06-893D-969FC57A1E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686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4020687" y="9719189"/>
            <a:ext cx="3077006" cy="51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807" tIns="49403" rIns="98807" bIns="49403" anchor="b"/>
          <a:lstStyle/>
          <a:p>
            <a:pPr algn="r" defTabSz="973880"/>
            <a:fld id="{D4995857-B90C-4FCA-B5EA-9AEAD0876D98}" type="slidenum">
              <a:rPr lang="es-ES" sz="1300"/>
              <a:pPr algn="r" defTabSz="973880"/>
              <a:t>1</a:t>
            </a:fld>
            <a:endParaRPr lang="es-ES" sz="13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3338" cy="3836987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807" tIns="49403" rIns="98807" bIns="49403"/>
          <a:lstStyle/>
          <a:p>
            <a:pPr eaLnBrk="1" hangingPunct="1"/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297692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0687" y="9719189"/>
            <a:ext cx="3077006" cy="51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807" tIns="49403" rIns="98807" bIns="49403" anchor="b"/>
          <a:lstStyle/>
          <a:p>
            <a:pPr algn="r" defTabSz="973880"/>
            <a:fld id="{CF24862D-0508-4EAF-89EB-80BDC7A6E2B0}" type="slidenum">
              <a:rPr lang="es-ES" sz="1300"/>
              <a:pPr algn="r" defTabSz="973880"/>
              <a:t>2</a:t>
            </a:fld>
            <a:endParaRPr lang="es-ES" sz="1300" dirty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3338" cy="3836987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807" tIns="49403" rIns="98807" bIns="49403"/>
          <a:lstStyle/>
          <a:p>
            <a:pPr eaLnBrk="1" hangingPunct="1"/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23424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7332B-728A-4FD6-B2B2-6C564DE7D6E4}" type="datetimeFigureOut">
              <a:rPr lang="es-ES"/>
              <a:pPr>
                <a:defRPr/>
              </a:pPr>
              <a:t>06/05/2015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9C502-5861-40E2-987A-9C9BD5E9D1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60A64-D73C-41C7-B20E-6F1DEF5D8810}" type="datetimeFigureOut">
              <a:rPr lang="es-ES"/>
              <a:pPr>
                <a:defRPr/>
              </a:pPr>
              <a:t>06/05/2015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A1945-414A-434B-B9F5-1396EC45CB8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98CC2-08B8-404F-AA1E-17136C829C89}" type="datetimeFigureOut">
              <a:rPr lang="es-ES"/>
              <a:pPr>
                <a:defRPr/>
              </a:pPr>
              <a:t>06/05/2015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8FB23-7C67-4D46-96E4-813A137350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0937D-7D8D-43AB-8082-9B07E1584A9D}" type="datetimeFigureOut">
              <a:rPr lang="es-ES"/>
              <a:pPr>
                <a:defRPr/>
              </a:pPr>
              <a:t>06/05/2015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74F8D-1570-49B1-A19C-C3EAF7DED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48B81-19D7-40D3-8BB7-1CA4DC0F914E}" type="datetimeFigureOut">
              <a:rPr lang="es-ES"/>
              <a:pPr>
                <a:defRPr/>
              </a:pPr>
              <a:t>06/05/2015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7A699-1C25-46BE-B32F-DCEE0237BA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D6B32-60DC-43CA-9B1B-2C3E47E2BB0D}" type="datetimeFigureOut">
              <a:rPr lang="es-ES"/>
              <a:pPr>
                <a:defRPr/>
              </a:pPr>
              <a:t>06/05/2015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BBAD5-656D-407C-941A-BDD9028C9FB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3D1F4-9F3D-4DBC-BAB7-59E7A3401808}" type="datetimeFigureOut">
              <a:rPr lang="es-ES"/>
              <a:pPr>
                <a:defRPr/>
              </a:pPr>
              <a:t>06/05/2015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4EBDF-3E30-43C1-B39A-94D01F343E3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8B5FD-4949-4FE3-B809-5F0EACCC6DC6}" type="datetimeFigureOut">
              <a:rPr lang="es-ES"/>
              <a:pPr>
                <a:defRPr/>
              </a:pPr>
              <a:t>06/05/2015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BFD8D-EE46-48EB-B037-A41FD06F8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F278A-DF2A-4CEF-9D1F-A9CB8572CC8D}" type="datetimeFigureOut">
              <a:rPr lang="es-ES"/>
              <a:pPr>
                <a:defRPr/>
              </a:pPr>
              <a:t>06/05/2015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D785E-FDDF-491A-BAD4-870294CA5D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AA529-1470-4F1C-98BA-80760C502A33}" type="datetimeFigureOut">
              <a:rPr lang="es-ES"/>
              <a:pPr>
                <a:defRPr/>
              </a:pPr>
              <a:t>06/05/2015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11B70-41D7-4E2B-9E0C-5B3B827D326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1DA58-31BD-4EF3-9B2C-BE5E783C9274}" type="datetimeFigureOut">
              <a:rPr lang="es-ES"/>
              <a:pPr>
                <a:defRPr/>
              </a:pPr>
              <a:t>06/05/2015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E3774-F535-4EF1-8D18-09487C8020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DD01E4-7D59-4E36-97A7-B9028A1AEFCA}" type="datetimeFigureOut">
              <a:rPr lang="es-ES"/>
              <a:pPr>
                <a:defRPr/>
              </a:pPr>
              <a:t>06/05/2015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7EE2F49-3300-48C9-928C-DEFF6C127C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2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24328" y="6429375"/>
            <a:ext cx="1376363" cy="255588"/>
          </a:xfrm>
        </p:spPr>
        <p:txBody>
          <a:bodyPr/>
          <a:lstStyle/>
          <a:p>
            <a:pPr>
              <a:defRPr/>
            </a:pPr>
            <a:r>
              <a:rPr lang="es-419" sz="1000" dirty="0" smtClean="0">
                <a:latin typeface="Arial Narrow" pitchFamily="34" charset="0"/>
              </a:rPr>
              <a:t>25/Ene/2015</a:t>
            </a:r>
            <a:endParaRPr lang="es-ES" sz="1000" dirty="0" smtClean="0">
              <a:latin typeface="Arial Narrow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250825" y="315913"/>
          <a:ext cx="8521700" cy="879476"/>
        </p:xfrm>
        <a:graphic>
          <a:graphicData uri="http://schemas.openxmlformats.org/drawingml/2006/table">
            <a:tbl>
              <a:tblPr/>
              <a:tblGrid>
                <a:gridCol w="2117725"/>
                <a:gridCol w="4037013"/>
                <a:gridCol w="1184275"/>
                <a:gridCol w="1182687"/>
              </a:tblGrid>
              <a:tr h="255588">
                <a:tc rowSpan="3">
                  <a:txBody>
                    <a:bodyPr/>
                    <a:lstStyle/>
                    <a:p>
                      <a:pPr marL="0" marR="0" lvl="0" indent="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MAPA DE PROCESOS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CÓDIGO: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MP TIMÓN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VERSIÓN: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Página 1 de 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69" name="Group 48"/>
          <p:cNvGrpSpPr>
            <a:grpSpLocks/>
          </p:cNvGrpSpPr>
          <p:nvPr/>
        </p:nvGrpSpPr>
        <p:grpSpPr bwMode="auto">
          <a:xfrm>
            <a:off x="395288" y="549275"/>
            <a:ext cx="1847850" cy="409575"/>
            <a:chOff x="720" y="432"/>
            <a:chExt cx="2523" cy="660"/>
          </a:xfrm>
        </p:grpSpPr>
        <p:pic>
          <p:nvPicPr>
            <p:cNvPr id="2070" name="Picture 51" descr="TIMON TRIANG copy"/>
            <p:cNvPicPr>
              <a:picLocks noChangeAspect="1" noChangeArrowheads="1"/>
            </p:cNvPicPr>
            <p:nvPr/>
          </p:nvPicPr>
          <p:blipFill>
            <a:blip r:embed="rId3" cstate="print"/>
            <a:srcRect l="10294" t="8922" r="5882" b="25650"/>
            <a:stretch>
              <a:fillRect/>
            </a:stretch>
          </p:blipFill>
          <p:spPr bwMode="auto">
            <a:xfrm>
              <a:off x="720" y="432"/>
              <a:ext cx="1140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1" name="Picture 50" descr="TIMON TRIANG copy"/>
            <p:cNvPicPr>
              <a:picLocks noChangeAspect="1" noChangeArrowheads="1"/>
            </p:cNvPicPr>
            <p:nvPr/>
          </p:nvPicPr>
          <p:blipFill>
            <a:blip r:embed="rId4" cstate="print"/>
            <a:srcRect l="11397" t="75552" r="13402" b="8150"/>
            <a:stretch>
              <a:fillRect/>
            </a:stretch>
          </p:blipFill>
          <p:spPr bwMode="auto">
            <a:xfrm>
              <a:off x="1728" y="432"/>
              <a:ext cx="151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2" name="WordArt 49"/>
            <p:cNvSpPr>
              <a:spLocks noChangeArrowheads="1" noChangeShapeType="1"/>
            </p:cNvSpPr>
            <p:nvPr/>
          </p:nvSpPr>
          <p:spPr bwMode="auto">
            <a:xfrm>
              <a:off x="1872" y="864"/>
              <a:ext cx="1260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EL CAMINO CORRECTO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79512" y="1412776"/>
            <a:ext cx="8785225" cy="4718050"/>
            <a:chOff x="179512" y="1412776"/>
            <a:chExt cx="8785225" cy="4718050"/>
          </a:xfrm>
        </p:grpSpPr>
        <p:grpSp>
          <p:nvGrpSpPr>
            <p:cNvPr id="4" name="48 Grupo"/>
            <p:cNvGrpSpPr>
              <a:grpSpLocks/>
            </p:cNvGrpSpPr>
            <p:nvPr/>
          </p:nvGrpSpPr>
          <p:grpSpPr bwMode="auto">
            <a:xfrm>
              <a:off x="179512" y="1412776"/>
              <a:ext cx="8785225" cy="4718050"/>
              <a:chOff x="179388" y="1071563"/>
              <a:chExt cx="8785225" cy="4103687"/>
            </a:xfrm>
          </p:grpSpPr>
          <p:grpSp>
            <p:nvGrpSpPr>
              <p:cNvPr id="2073" name="Group 8"/>
              <p:cNvGrpSpPr>
                <a:grpSpLocks/>
              </p:cNvGrpSpPr>
              <p:nvPr/>
            </p:nvGrpSpPr>
            <p:grpSpPr bwMode="auto">
              <a:xfrm>
                <a:off x="179388" y="1122363"/>
                <a:ext cx="936625" cy="4052887"/>
                <a:chOff x="358" y="264"/>
                <a:chExt cx="88" cy="405"/>
              </a:xfrm>
            </p:grpSpPr>
            <p:sp>
              <p:nvSpPr>
                <p:cNvPr id="2105" name="AutoShape 9"/>
                <p:cNvSpPr>
                  <a:spLocks noChangeArrowheads="1"/>
                </p:cNvSpPr>
                <p:nvPr/>
              </p:nvSpPr>
              <p:spPr bwMode="auto">
                <a:xfrm>
                  <a:off x="388" y="265"/>
                  <a:ext cx="31" cy="4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 sz="1000" b="1">
                    <a:latin typeface="Tahoma" pitchFamily="34" charset="0"/>
                  </a:endParaRPr>
                </a:p>
                <a:p>
                  <a:endParaRPr lang="es-ES" sz="1000" b="1">
                    <a:latin typeface="Tahoma" pitchFamily="34" charset="0"/>
                  </a:endParaRPr>
                </a:p>
                <a:p>
                  <a:r>
                    <a:rPr lang="es-ES" sz="1000" b="1">
                      <a:latin typeface="Tahoma" pitchFamily="34" charset="0"/>
                    </a:rPr>
                    <a:t>Requi s i tos</a:t>
                  </a:r>
                </a:p>
                <a:p>
                  <a:endParaRPr lang="es-ES" sz="1000" b="1">
                    <a:latin typeface="Tahoma" pitchFamily="34" charset="0"/>
                  </a:endParaRPr>
                </a:p>
                <a:p>
                  <a:r>
                    <a:rPr lang="es-ES" sz="1000" b="1">
                      <a:latin typeface="Tahoma" pitchFamily="34" charset="0"/>
                    </a:rPr>
                    <a:t>De l</a:t>
                  </a:r>
                </a:p>
                <a:p>
                  <a:r>
                    <a:rPr lang="es-ES" sz="1000" b="1">
                      <a:latin typeface="Tahoma" pitchFamily="34" charset="0"/>
                    </a:rPr>
                    <a:t> Cl  i ente </a:t>
                  </a:r>
                  <a:endParaRPr lang="es-ES"/>
                </a:p>
              </p:txBody>
            </p:sp>
            <p:sp>
              <p:nvSpPr>
                <p:cNvPr id="2106" name="AutoShape 10"/>
                <p:cNvSpPr>
                  <a:spLocks noChangeArrowheads="1"/>
                </p:cNvSpPr>
                <p:nvPr/>
              </p:nvSpPr>
              <p:spPr bwMode="auto">
                <a:xfrm>
                  <a:off x="358" y="264"/>
                  <a:ext cx="30" cy="40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 sz="1000" b="1">
                    <a:latin typeface="Tahoma" pitchFamily="34" charset="0"/>
                  </a:endParaRPr>
                </a:p>
                <a:p>
                  <a:endParaRPr lang="es-ES" sz="1000" b="1">
                    <a:latin typeface="Tahoma" pitchFamily="34" charset="0"/>
                  </a:endParaRPr>
                </a:p>
                <a:p>
                  <a:r>
                    <a:rPr lang="es-ES" sz="1000" b="1">
                      <a:latin typeface="Tahoma" pitchFamily="34" charset="0"/>
                    </a:rPr>
                    <a:t>Expectativas</a:t>
                  </a:r>
                </a:p>
                <a:p>
                  <a:endParaRPr lang="es-ES" sz="1000" b="1">
                    <a:latin typeface="Tahoma" pitchFamily="34" charset="0"/>
                  </a:endParaRPr>
                </a:p>
                <a:p>
                  <a:r>
                    <a:rPr lang="es-ES" sz="1000" b="1">
                      <a:latin typeface="Tahoma" pitchFamily="34" charset="0"/>
                    </a:rPr>
                    <a:t>Del</a:t>
                  </a:r>
                </a:p>
                <a:p>
                  <a:endParaRPr lang="es-ES" sz="1000" b="1">
                    <a:latin typeface="Tahoma" pitchFamily="34" charset="0"/>
                  </a:endParaRPr>
                </a:p>
                <a:p>
                  <a:r>
                    <a:rPr lang="es-ES" sz="1000" b="1">
                      <a:latin typeface="Tahoma" pitchFamily="34" charset="0"/>
                    </a:rPr>
                    <a:t>Cl iente</a:t>
                  </a:r>
                  <a:endParaRPr lang="es-ES"/>
                </a:p>
              </p:txBody>
            </p:sp>
            <p:sp>
              <p:nvSpPr>
                <p:cNvPr id="2107" name="AutoShape 11"/>
                <p:cNvSpPr>
                  <a:spLocks noChangeArrowheads="1"/>
                </p:cNvSpPr>
                <p:nvPr/>
              </p:nvSpPr>
              <p:spPr bwMode="auto">
                <a:xfrm>
                  <a:off x="419" y="457"/>
                  <a:ext cx="27" cy="47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rgbClr val="8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CO"/>
                </a:p>
              </p:txBody>
            </p:sp>
          </p:grpSp>
          <p:sp>
            <p:nvSpPr>
              <p:cNvPr id="2074" name="Rectangle 15"/>
              <p:cNvSpPr>
                <a:spLocks noChangeArrowheads="1"/>
              </p:cNvSpPr>
              <p:nvPr/>
            </p:nvSpPr>
            <p:spPr bwMode="auto">
              <a:xfrm>
                <a:off x="1125538" y="1916832"/>
                <a:ext cx="2943225" cy="1450975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 sz="1200" b="1">
                    <a:latin typeface="Tahoma" pitchFamily="34" charset="0"/>
                  </a:rPr>
                  <a:t> </a:t>
                </a:r>
                <a:r>
                  <a:rPr lang="es-ES" sz="1200">
                    <a:latin typeface="Times New Roman" pitchFamily="18" charset="0"/>
                  </a:rPr>
                  <a:t/>
                </a:r>
                <a:br>
                  <a:rPr lang="es-ES" sz="1200">
                    <a:latin typeface="Times New Roman" pitchFamily="18" charset="0"/>
                  </a:rPr>
                </a:br>
                <a:r>
                  <a:rPr lang="es-ES" sz="1200" b="1">
                    <a:latin typeface="Tahoma" pitchFamily="34" charset="0"/>
                  </a:rPr>
                  <a:t> </a:t>
                </a:r>
                <a:r>
                  <a:rPr lang="es-ES" sz="1200">
                    <a:latin typeface="Times New Roman" pitchFamily="18" charset="0"/>
                  </a:rPr>
                  <a:t/>
                </a:r>
                <a:br>
                  <a:rPr lang="es-ES" sz="1200">
                    <a:latin typeface="Times New Roman" pitchFamily="18" charset="0"/>
                  </a:rPr>
                </a:br>
                <a:endParaRPr lang="es-ES" sz="1400"/>
              </a:p>
            </p:txBody>
          </p:sp>
          <p:sp>
            <p:nvSpPr>
              <p:cNvPr id="2075" name="Rectangle 16"/>
              <p:cNvSpPr>
                <a:spLocks noChangeArrowheads="1"/>
              </p:cNvSpPr>
              <p:nvPr/>
            </p:nvSpPr>
            <p:spPr bwMode="auto">
              <a:xfrm>
                <a:off x="4000500" y="1916832"/>
                <a:ext cx="2590800" cy="1450975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 sz="1200">
                    <a:latin typeface="Times New Roman" pitchFamily="18" charset="0"/>
                  </a:rPr>
                  <a:t> </a:t>
                </a:r>
                <a:br>
                  <a:rPr lang="es-ES" sz="1200">
                    <a:latin typeface="Times New Roman" pitchFamily="18" charset="0"/>
                  </a:rPr>
                </a:br>
                <a:r>
                  <a:rPr lang="es-ES" sz="1200">
                    <a:latin typeface="Times New Roman" pitchFamily="18" charset="0"/>
                  </a:rPr>
                  <a:t> </a:t>
                </a:r>
                <a:br>
                  <a:rPr lang="es-ES" sz="1200">
                    <a:latin typeface="Times New Roman" pitchFamily="18" charset="0"/>
                  </a:rPr>
                </a:br>
                <a:r>
                  <a:rPr lang="es-ES" sz="1200" b="1">
                    <a:latin typeface="Tahoma" pitchFamily="34" charset="0"/>
                  </a:rPr>
                  <a:t> </a:t>
                </a:r>
                <a:r>
                  <a:rPr lang="es-ES" sz="1200">
                    <a:latin typeface="Times New Roman" pitchFamily="18" charset="0"/>
                  </a:rPr>
                  <a:t/>
                </a:r>
                <a:br>
                  <a:rPr lang="es-ES" sz="1200">
                    <a:latin typeface="Times New Roman" pitchFamily="18" charset="0"/>
                  </a:rPr>
                </a:br>
                <a:endParaRPr lang="es-ES" sz="1400"/>
              </a:p>
            </p:txBody>
          </p:sp>
          <p:sp>
            <p:nvSpPr>
              <p:cNvPr id="2076" name="Rectangle 17"/>
              <p:cNvSpPr>
                <a:spLocks noChangeArrowheads="1"/>
              </p:cNvSpPr>
              <p:nvPr/>
            </p:nvSpPr>
            <p:spPr bwMode="auto">
              <a:xfrm>
                <a:off x="1125539" y="3284538"/>
                <a:ext cx="5465762" cy="781050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ES" sz="1200" b="1">
                    <a:latin typeface="Tahoma" pitchFamily="34" charset="0"/>
                  </a:rPr>
                  <a:t> </a:t>
                </a:r>
                <a:r>
                  <a:rPr lang="es-ES" sz="1200">
                    <a:latin typeface="Times New Roman" pitchFamily="18" charset="0"/>
                  </a:rPr>
                  <a:t/>
                </a:r>
                <a:br>
                  <a:rPr lang="es-ES" sz="1200">
                    <a:latin typeface="Times New Roman" pitchFamily="18" charset="0"/>
                  </a:rPr>
                </a:br>
                <a:endParaRPr lang="es-ES" sz="1400"/>
              </a:p>
            </p:txBody>
          </p:sp>
          <p:sp>
            <p:nvSpPr>
              <p:cNvPr id="2077" name="AutoShape 18"/>
              <p:cNvSpPr>
                <a:spLocks noChangeArrowheads="1"/>
              </p:cNvSpPr>
              <p:nvPr/>
            </p:nvSpPr>
            <p:spPr bwMode="auto">
              <a:xfrm>
                <a:off x="8645525" y="1071563"/>
                <a:ext cx="319088" cy="4051300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 sz="1000" b="1" dirty="0">
                  <a:latin typeface="Tahoma" pitchFamily="34" charset="0"/>
                </a:endParaRPr>
              </a:p>
              <a:p>
                <a:endParaRPr lang="es-ES" sz="1000" b="1" dirty="0">
                  <a:latin typeface="Tahoma" pitchFamily="34" charset="0"/>
                </a:endParaRPr>
              </a:p>
              <a:p>
                <a:endParaRPr lang="es-ES" sz="1000" b="1" dirty="0">
                  <a:latin typeface="Tahoma" pitchFamily="34" charset="0"/>
                </a:endParaRPr>
              </a:p>
              <a:p>
                <a:endParaRPr lang="es-ES" sz="1000" b="1" dirty="0">
                  <a:latin typeface="Tahoma" pitchFamily="34" charset="0"/>
                </a:endParaRPr>
              </a:p>
              <a:p>
                <a:endParaRPr lang="es-ES" sz="1000" b="1" dirty="0">
                  <a:latin typeface="Tahoma" pitchFamily="34" charset="0"/>
                </a:endParaRPr>
              </a:p>
              <a:p>
                <a:endParaRPr lang="es-ES" sz="1000" b="1" dirty="0">
                  <a:latin typeface="Tahoma" pitchFamily="34" charset="0"/>
                </a:endParaRPr>
              </a:p>
              <a:p>
                <a:r>
                  <a:rPr lang="es-ES" sz="1000" b="1" dirty="0" err="1">
                    <a:latin typeface="Tahoma" pitchFamily="34" charset="0"/>
                  </a:rPr>
                  <a:t>Sat</a:t>
                </a:r>
                <a:endParaRPr lang="es-ES" sz="1000" b="1" dirty="0">
                  <a:latin typeface="Tahoma" pitchFamily="34" charset="0"/>
                </a:endParaRPr>
              </a:p>
              <a:p>
                <a:r>
                  <a:rPr lang="es-ES" sz="1000" b="1" dirty="0">
                    <a:latin typeface="Tahoma" pitchFamily="34" charset="0"/>
                  </a:rPr>
                  <a:t>I </a:t>
                </a:r>
                <a:r>
                  <a:rPr lang="es-ES" sz="1000" b="1" dirty="0" err="1">
                    <a:latin typeface="Tahoma" pitchFamily="34" charset="0"/>
                  </a:rPr>
                  <a:t>sfacc</a:t>
                </a:r>
                <a:r>
                  <a:rPr lang="es-ES" sz="1000" b="1" dirty="0">
                    <a:latin typeface="Tahoma" pitchFamily="34" charset="0"/>
                  </a:rPr>
                  <a:t> ión</a:t>
                </a:r>
                <a:endParaRPr lang="es-ES" dirty="0"/>
              </a:p>
            </p:txBody>
          </p:sp>
          <p:sp>
            <p:nvSpPr>
              <p:cNvPr id="2078" name="AutoShape 19"/>
              <p:cNvSpPr>
                <a:spLocks noChangeArrowheads="1"/>
              </p:cNvSpPr>
              <p:nvPr/>
            </p:nvSpPr>
            <p:spPr bwMode="auto">
              <a:xfrm>
                <a:off x="8316913" y="2986088"/>
                <a:ext cx="287337" cy="461962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grpSp>
            <p:nvGrpSpPr>
              <p:cNvPr id="2079" name="48 Grupo"/>
              <p:cNvGrpSpPr>
                <a:grpSpLocks/>
              </p:cNvGrpSpPr>
              <p:nvPr/>
            </p:nvGrpSpPr>
            <p:grpSpPr bwMode="auto">
              <a:xfrm>
                <a:off x="827584" y="4111032"/>
                <a:ext cx="6768752" cy="921996"/>
                <a:chOff x="769337" y="5079831"/>
                <a:chExt cx="6769520" cy="921262"/>
              </a:xfrm>
            </p:grpSpPr>
            <p:grpSp>
              <p:nvGrpSpPr>
                <p:cNvPr id="2087" name="45 Grupo"/>
                <p:cNvGrpSpPr>
                  <a:grpSpLocks/>
                </p:cNvGrpSpPr>
                <p:nvPr/>
              </p:nvGrpSpPr>
              <p:grpSpPr bwMode="auto">
                <a:xfrm>
                  <a:off x="769337" y="5079832"/>
                  <a:ext cx="1584356" cy="921261"/>
                  <a:chOff x="769337" y="5079832"/>
                  <a:chExt cx="1584356" cy="921261"/>
                </a:xfrm>
              </p:grpSpPr>
              <p:sp>
                <p:nvSpPr>
                  <p:cNvPr id="2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769337" y="5079832"/>
                    <a:ext cx="1584356" cy="921261"/>
                  </a:xfrm>
                  <a:prstGeom prst="chevron">
                    <a:avLst>
                      <a:gd name="adj" fmla="val 46221"/>
                    </a:avLst>
                  </a:prstGeom>
                  <a:solidFill>
                    <a:srgbClr val="FF99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sz="1200" dirty="0">
                        <a:latin typeface="+mn-lt"/>
                        <a:cs typeface="+mn-cs"/>
                      </a:rPr>
                      <a:t> </a:t>
                    </a:r>
                    <a:br>
                      <a:rPr lang="es-ES" sz="1200" dirty="0">
                        <a:latin typeface="+mn-lt"/>
                        <a:cs typeface="+mn-cs"/>
                      </a:rPr>
                    </a:br>
                    <a:endParaRPr lang="es-ES" sz="1200" dirty="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2" name="31 CuadroTexto"/>
                  <p:cNvSpPr txBox="1"/>
                  <p:nvPr/>
                </p:nvSpPr>
                <p:spPr>
                  <a:xfrm>
                    <a:off x="1273450" y="5330158"/>
                    <a:ext cx="792253" cy="462194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s-CO" sz="1200" b="1" dirty="0">
                        <a:latin typeface="+mn-lt"/>
                        <a:cs typeface="+mn-cs"/>
                      </a:rPr>
                      <a:t>Gestión Humana</a:t>
                    </a:r>
                  </a:p>
                </p:txBody>
              </p:sp>
            </p:grpSp>
            <p:grpSp>
              <p:nvGrpSpPr>
                <p:cNvPr id="2088" name="39 Grupo"/>
                <p:cNvGrpSpPr>
                  <a:grpSpLocks/>
                </p:cNvGrpSpPr>
                <p:nvPr/>
              </p:nvGrpSpPr>
              <p:grpSpPr bwMode="auto">
                <a:xfrm>
                  <a:off x="1849580" y="5079832"/>
                  <a:ext cx="1526728" cy="919897"/>
                  <a:chOff x="2034358" y="5079832"/>
                  <a:chExt cx="1526728" cy="919897"/>
                </a:xfrm>
              </p:grpSpPr>
              <p:sp>
                <p:nvSpPr>
                  <p:cNvPr id="25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034358" y="5079832"/>
                    <a:ext cx="1526728" cy="919897"/>
                  </a:xfrm>
                  <a:prstGeom prst="chevron">
                    <a:avLst>
                      <a:gd name="adj" fmla="val 46221"/>
                    </a:avLst>
                  </a:prstGeom>
                  <a:solidFill>
                    <a:srgbClr val="FF99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sz="1200" dirty="0">
                        <a:latin typeface="+mn-lt"/>
                        <a:cs typeface="+mn-cs"/>
                      </a:rPr>
                      <a:t> </a:t>
                    </a:r>
                    <a:br>
                      <a:rPr lang="es-ES" sz="1200" dirty="0">
                        <a:latin typeface="+mn-lt"/>
                        <a:cs typeface="+mn-cs"/>
                      </a:rPr>
                    </a:br>
                    <a:endParaRPr lang="es-ES" sz="1200" dirty="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3" name="32 CuadroTexto"/>
                  <p:cNvSpPr txBox="1"/>
                  <p:nvPr/>
                </p:nvSpPr>
                <p:spPr>
                  <a:xfrm>
                    <a:off x="2466455" y="5392740"/>
                    <a:ext cx="936733" cy="278696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s-CO" sz="1200" b="1" dirty="0">
                        <a:latin typeface="+mn-lt"/>
                        <a:cs typeface="+mn-cs"/>
                      </a:rPr>
                      <a:t>Seguridad</a:t>
                    </a:r>
                  </a:p>
                </p:txBody>
              </p:sp>
            </p:grpSp>
            <p:grpSp>
              <p:nvGrpSpPr>
                <p:cNvPr id="2089" name="41 Grupo"/>
                <p:cNvGrpSpPr>
                  <a:grpSpLocks/>
                </p:cNvGrpSpPr>
                <p:nvPr/>
              </p:nvGrpSpPr>
              <p:grpSpPr bwMode="auto">
                <a:xfrm>
                  <a:off x="2857806" y="5079832"/>
                  <a:ext cx="1728388" cy="914748"/>
                  <a:chOff x="3001822" y="5079832"/>
                  <a:chExt cx="1728388" cy="914748"/>
                </a:xfrm>
              </p:grpSpPr>
              <p:sp>
                <p:nvSpPr>
                  <p:cNvPr id="26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3001822" y="5079832"/>
                    <a:ext cx="1728388" cy="914748"/>
                  </a:xfrm>
                  <a:prstGeom prst="chevron">
                    <a:avLst>
                      <a:gd name="adj" fmla="val 46221"/>
                    </a:avLst>
                  </a:prstGeom>
                  <a:solidFill>
                    <a:srgbClr val="FF99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sz="1200" dirty="0">
                        <a:latin typeface="+mn-lt"/>
                        <a:cs typeface="+mn-cs"/>
                      </a:rPr>
                      <a:t> </a:t>
                    </a:r>
                    <a:br>
                      <a:rPr lang="es-ES" sz="1200" dirty="0">
                        <a:latin typeface="+mn-lt"/>
                        <a:cs typeface="+mn-cs"/>
                      </a:rPr>
                    </a:br>
                    <a:endParaRPr lang="es-ES" sz="1200" dirty="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4" name="33 CuadroTexto"/>
                  <p:cNvSpPr txBox="1"/>
                  <p:nvPr/>
                </p:nvSpPr>
                <p:spPr>
                  <a:xfrm>
                    <a:off x="3433919" y="5330158"/>
                    <a:ext cx="1152258" cy="4012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s-CO" sz="1200" b="1" dirty="0">
                        <a:latin typeface="+mn-lt"/>
                        <a:cs typeface="+mn-cs"/>
                      </a:rPr>
                      <a:t>Gestión Administrativa</a:t>
                    </a:r>
                  </a:p>
                </p:txBody>
              </p:sp>
            </p:grpSp>
            <p:grpSp>
              <p:nvGrpSpPr>
                <p:cNvPr id="2090" name="47 Grupo"/>
                <p:cNvGrpSpPr>
                  <a:grpSpLocks/>
                </p:cNvGrpSpPr>
                <p:nvPr/>
              </p:nvGrpSpPr>
              <p:grpSpPr bwMode="auto">
                <a:xfrm>
                  <a:off x="4082081" y="5079831"/>
                  <a:ext cx="1440323" cy="914746"/>
                  <a:chOff x="4082081" y="5079831"/>
                  <a:chExt cx="1440323" cy="914746"/>
                </a:xfrm>
              </p:grpSpPr>
              <p:sp>
                <p:nvSpPr>
                  <p:cNvPr id="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4082081" y="5079831"/>
                    <a:ext cx="1440323" cy="914746"/>
                  </a:xfrm>
                  <a:prstGeom prst="chevron">
                    <a:avLst>
                      <a:gd name="adj" fmla="val 46221"/>
                    </a:avLst>
                  </a:prstGeom>
                  <a:solidFill>
                    <a:srgbClr val="FF99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sz="1200" dirty="0">
                        <a:latin typeface="+mn-lt"/>
                        <a:cs typeface="+mn-cs"/>
                      </a:rPr>
                      <a:t> </a:t>
                    </a:r>
                    <a:br>
                      <a:rPr lang="es-ES" sz="1200" dirty="0">
                        <a:latin typeface="+mn-lt"/>
                        <a:cs typeface="+mn-cs"/>
                      </a:rPr>
                    </a:br>
                    <a:endParaRPr lang="es-ES" sz="1200" dirty="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6" name="35 CuadroTexto"/>
                  <p:cNvSpPr txBox="1"/>
                  <p:nvPr/>
                </p:nvSpPr>
                <p:spPr>
                  <a:xfrm>
                    <a:off x="4514178" y="5330158"/>
                    <a:ext cx="864195" cy="40122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s-CO" sz="1200" b="1" dirty="0">
                        <a:latin typeface="+mn-lt"/>
                        <a:cs typeface="+mn-cs"/>
                      </a:rPr>
                      <a:t>Gestión </a:t>
                    </a:r>
                  </a:p>
                  <a:p>
                    <a:pPr algn="ctr">
                      <a:defRPr/>
                    </a:pPr>
                    <a:r>
                      <a:rPr lang="es-CO" sz="1200" b="1" dirty="0">
                        <a:latin typeface="+mn-lt"/>
                        <a:cs typeface="+mn-cs"/>
                      </a:rPr>
                      <a:t>Financiera</a:t>
                    </a:r>
                  </a:p>
                </p:txBody>
              </p:sp>
            </p:grpSp>
            <p:grpSp>
              <p:nvGrpSpPr>
                <p:cNvPr id="2091" name="43 Grupo"/>
                <p:cNvGrpSpPr>
                  <a:grpSpLocks/>
                </p:cNvGrpSpPr>
                <p:nvPr/>
              </p:nvGrpSpPr>
              <p:grpSpPr bwMode="auto">
                <a:xfrm>
                  <a:off x="5018291" y="5079832"/>
                  <a:ext cx="1512339" cy="914746"/>
                  <a:chOff x="5075852" y="5079832"/>
                  <a:chExt cx="1512339" cy="914746"/>
                </a:xfrm>
              </p:grpSpPr>
              <p:sp>
                <p:nvSpPr>
                  <p:cNvPr id="28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5075852" y="5079832"/>
                    <a:ext cx="1512339" cy="914746"/>
                  </a:xfrm>
                  <a:prstGeom prst="chevron">
                    <a:avLst>
                      <a:gd name="adj" fmla="val 46221"/>
                    </a:avLst>
                  </a:prstGeom>
                  <a:solidFill>
                    <a:srgbClr val="FF99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sz="1200" dirty="0">
                        <a:latin typeface="+mn-lt"/>
                        <a:cs typeface="+mn-cs"/>
                      </a:rPr>
                      <a:t> </a:t>
                    </a:r>
                    <a:br>
                      <a:rPr lang="es-ES" sz="1200" dirty="0">
                        <a:latin typeface="+mn-lt"/>
                        <a:cs typeface="+mn-cs"/>
                      </a:rPr>
                    </a:br>
                    <a:endParaRPr lang="es-ES" sz="1200" dirty="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7" name="36 CuadroTexto"/>
                  <p:cNvSpPr txBox="1"/>
                  <p:nvPr/>
                </p:nvSpPr>
                <p:spPr>
                  <a:xfrm>
                    <a:off x="5363918" y="5330158"/>
                    <a:ext cx="1152259" cy="4012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s-CO" sz="1200" b="1" dirty="0">
                        <a:latin typeface="+mn-lt"/>
                        <a:cs typeface="+mn-cs"/>
                      </a:rPr>
                      <a:t>Gestión </a:t>
                    </a:r>
                  </a:p>
                  <a:p>
                    <a:pPr algn="ctr">
                      <a:defRPr/>
                    </a:pPr>
                    <a:r>
                      <a:rPr lang="es-CO" sz="1200" b="1" dirty="0">
                        <a:latin typeface="+mn-lt"/>
                        <a:cs typeface="+mn-cs"/>
                      </a:rPr>
                      <a:t>Ambiental</a:t>
                    </a:r>
                  </a:p>
                </p:txBody>
              </p:sp>
            </p:grpSp>
            <p:grpSp>
              <p:nvGrpSpPr>
                <p:cNvPr id="2092" name="46 Grupo"/>
                <p:cNvGrpSpPr>
                  <a:grpSpLocks/>
                </p:cNvGrpSpPr>
                <p:nvPr/>
              </p:nvGrpSpPr>
              <p:grpSpPr bwMode="auto">
                <a:xfrm>
                  <a:off x="6026517" y="5079832"/>
                  <a:ext cx="1512340" cy="914746"/>
                  <a:chOff x="6026517" y="5079832"/>
                  <a:chExt cx="1512340" cy="914746"/>
                </a:xfrm>
              </p:grpSpPr>
              <p:sp>
                <p:nvSpPr>
                  <p:cNvPr id="29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6026517" y="5079832"/>
                    <a:ext cx="1512340" cy="914746"/>
                  </a:xfrm>
                  <a:prstGeom prst="chevron">
                    <a:avLst>
                      <a:gd name="adj" fmla="val 46221"/>
                    </a:avLst>
                  </a:prstGeom>
                  <a:solidFill>
                    <a:srgbClr val="FF99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sz="1200" dirty="0">
                        <a:latin typeface="+mn-lt"/>
                        <a:cs typeface="+mn-cs"/>
                      </a:rPr>
                      <a:t> </a:t>
                    </a:r>
                    <a:br>
                      <a:rPr lang="es-ES" sz="1200" dirty="0">
                        <a:latin typeface="+mn-lt"/>
                        <a:cs typeface="+mn-cs"/>
                      </a:rPr>
                    </a:br>
                    <a:endParaRPr lang="es-ES" sz="1200" dirty="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38" name="37 CuadroTexto"/>
                  <p:cNvSpPr txBox="1"/>
                  <p:nvPr/>
                </p:nvSpPr>
                <p:spPr>
                  <a:xfrm>
                    <a:off x="6458614" y="5330158"/>
                    <a:ext cx="1008227" cy="40122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s-CO" sz="1200" b="1" dirty="0">
                        <a:latin typeface="+mn-lt"/>
                        <a:cs typeface="+mn-cs"/>
                      </a:rPr>
                      <a:t>Sistemas </a:t>
                    </a:r>
                  </a:p>
                  <a:p>
                    <a:pPr algn="ctr">
                      <a:defRPr/>
                    </a:pPr>
                    <a:r>
                      <a:rPr lang="es-CO" sz="1200" b="1" dirty="0">
                        <a:latin typeface="+mn-lt"/>
                        <a:cs typeface="+mn-cs"/>
                      </a:rPr>
                      <a:t>de Gestión</a:t>
                    </a:r>
                  </a:p>
                </p:txBody>
              </p:sp>
            </p:grpSp>
          </p:grpSp>
          <p:pic>
            <p:nvPicPr>
              <p:cNvPr id="2080" name="Picture 27" descr="http://rlv.zcache.com/blue_truck_mousepad-p144831851480384604trak_400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62547" t="33443" r="23740" b="39626"/>
              <a:stretch>
                <a:fillRect/>
              </a:stretch>
            </p:blipFill>
            <p:spPr bwMode="auto">
              <a:xfrm>
                <a:off x="6659563" y="1935163"/>
                <a:ext cx="1662112" cy="2089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81" name="51 Grupo"/>
              <p:cNvGrpSpPr>
                <a:grpSpLocks/>
              </p:cNvGrpSpPr>
              <p:nvPr/>
            </p:nvGrpSpPr>
            <p:grpSpPr bwMode="auto">
              <a:xfrm>
                <a:off x="900113" y="1144588"/>
                <a:ext cx="7632700" cy="755650"/>
                <a:chOff x="899593" y="2168634"/>
                <a:chExt cx="7632848" cy="756310"/>
              </a:xfrm>
            </p:grpSpPr>
            <p:sp>
              <p:nvSpPr>
                <p:cNvPr id="2085" name="AutoShape 13"/>
                <p:cNvSpPr>
                  <a:spLocks noChangeArrowheads="1"/>
                </p:cNvSpPr>
                <p:nvPr/>
              </p:nvSpPr>
              <p:spPr bwMode="auto">
                <a:xfrm>
                  <a:off x="899593" y="2168634"/>
                  <a:ext cx="7632848" cy="7563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99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s-ES" b="1">
                    <a:latin typeface="Tahoma" pitchFamily="34" charset="0"/>
                  </a:endParaRPr>
                </a:p>
                <a:p>
                  <a:pPr algn="ctr"/>
                  <a:endParaRPr lang="es-ES"/>
                </a:p>
              </p:txBody>
            </p:sp>
            <p:sp>
              <p:nvSpPr>
                <p:cNvPr id="2086" name="50 CuadroTexto"/>
                <p:cNvSpPr txBox="1">
                  <a:spLocks noChangeArrowheads="1"/>
                </p:cNvSpPr>
                <p:nvPr/>
              </p:nvSpPr>
              <p:spPr bwMode="auto">
                <a:xfrm>
                  <a:off x="3347865" y="2348880"/>
                  <a:ext cx="273630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CO" b="1"/>
                    <a:t>GESTIÓN GERENCIAL</a:t>
                  </a:r>
                </a:p>
              </p:txBody>
            </p:sp>
          </p:grpSp>
          <p:sp>
            <p:nvSpPr>
              <p:cNvPr id="2082" name="52 CuadroTexto"/>
              <p:cNvSpPr txBox="1">
                <a:spLocks noChangeArrowheads="1"/>
              </p:cNvSpPr>
              <p:nvPr/>
            </p:nvSpPr>
            <p:spPr bwMode="auto">
              <a:xfrm>
                <a:off x="1835150" y="2430463"/>
                <a:ext cx="1944688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CO" b="1">
                    <a:solidFill>
                      <a:schemeClr val="bg1"/>
                    </a:solidFill>
                  </a:rPr>
                  <a:t>OPERACIONES</a:t>
                </a:r>
              </a:p>
            </p:txBody>
          </p:sp>
          <p:sp>
            <p:nvSpPr>
              <p:cNvPr id="2083" name="53 CuadroTexto"/>
              <p:cNvSpPr txBox="1">
                <a:spLocks noChangeArrowheads="1"/>
              </p:cNvSpPr>
              <p:nvPr/>
            </p:nvSpPr>
            <p:spPr bwMode="auto">
              <a:xfrm>
                <a:off x="5003800" y="2430463"/>
                <a:ext cx="792163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CO" b="1">
                    <a:solidFill>
                      <a:schemeClr val="bg1"/>
                    </a:solidFill>
                  </a:rPr>
                  <a:t>UEN</a:t>
                </a:r>
              </a:p>
            </p:txBody>
          </p:sp>
          <p:sp>
            <p:nvSpPr>
              <p:cNvPr id="2084" name="54 CuadroTexto"/>
              <p:cNvSpPr txBox="1">
                <a:spLocks noChangeArrowheads="1"/>
              </p:cNvSpPr>
              <p:nvPr/>
            </p:nvSpPr>
            <p:spPr bwMode="auto">
              <a:xfrm>
                <a:off x="2987675" y="3448050"/>
                <a:ext cx="2447925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CO" b="1">
                    <a:solidFill>
                      <a:schemeClr val="bg1"/>
                    </a:solidFill>
                  </a:rPr>
                  <a:t>MANTENIMIENTO</a:t>
                </a:r>
              </a:p>
            </p:txBody>
          </p:sp>
        </p:grpSp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7092280" y="4896749"/>
              <a:ext cx="1512167" cy="1052531"/>
            </a:xfrm>
            <a:prstGeom prst="chevron">
              <a:avLst>
                <a:gd name="adj" fmla="val 46221"/>
              </a:avLst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s-ES" sz="1200" dirty="0">
                  <a:latin typeface="+mn-lt"/>
                  <a:cs typeface="+mn-cs"/>
                </a:rPr>
                <a:t> </a:t>
              </a:r>
              <a:br>
                <a:rPr lang="es-ES" sz="1200" dirty="0">
                  <a:latin typeface="+mn-lt"/>
                  <a:cs typeface="+mn-cs"/>
                </a:rPr>
              </a:br>
              <a:endParaRPr lang="es-ES" sz="1200" dirty="0">
                <a:latin typeface="+mn-lt"/>
                <a:cs typeface="+mn-cs"/>
              </a:endParaRPr>
            </a:p>
          </p:txBody>
        </p:sp>
        <p:sp>
          <p:nvSpPr>
            <p:cNvPr id="45" name="44 CuadroTexto"/>
            <p:cNvSpPr txBox="1"/>
            <p:nvPr/>
          </p:nvSpPr>
          <p:spPr bwMode="auto">
            <a:xfrm>
              <a:off x="7524328" y="5157192"/>
              <a:ext cx="9379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s-CO" sz="1200" b="1" dirty="0">
                <a:latin typeface="+mn-lt"/>
                <a:cs typeface="+mn-cs"/>
              </a:endParaRPr>
            </a:p>
            <a:p>
              <a:pPr algn="ctr">
                <a:defRPr/>
              </a:pPr>
              <a:r>
                <a:rPr lang="es-CO" sz="1200" b="1" dirty="0" smtClean="0">
                  <a:latin typeface="+mn-lt"/>
                  <a:cs typeface="+mn-cs"/>
                </a:rPr>
                <a:t>SST</a:t>
              </a:r>
              <a:endParaRPr lang="es-CO" sz="1200" b="1" dirty="0"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2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3325" y="6429375"/>
            <a:ext cx="1376363" cy="255588"/>
          </a:xfrm>
        </p:spPr>
        <p:txBody>
          <a:bodyPr/>
          <a:lstStyle/>
          <a:p>
            <a:pPr>
              <a:defRPr/>
            </a:pPr>
            <a:r>
              <a:rPr lang="es-ES" sz="1000" dirty="0" smtClean="0">
                <a:latin typeface="Arial Narrow" pitchFamily="34" charset="0"/>
              </a:rPr>
              <a:t>25/ene/2015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250825" y="315913"/>
          <a:ext cx="8521700" cy="879476"/>
        </p:xfrm>
        <a:graphic>
          <a:graphicData uri="http://schemas.openxmlformats.org/drawingml/2006/table">
            <a:tbl>
              <a:tblPr/>
              <a:tblGrid>
                <a:gridCol w="2117725"/>
                <a:gridCol w="4037013"/>
                <a:gridCol w="1184275"/>
                <a:gridCol w="1182687"/>
              </a:tblGrid>
              <a:tr h="255588">
                <a:tc rowSpan="3">
                  <a:txBody>
                    <a:bodyPr/>
                    <a:lstStyle/>
                    <a:p>
                      <a:pPr marL="0" marR="0" lvl="0" indent="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MAPA DE PROCESOS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CÓDIGO: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MP TIMÓN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VERSIÓN: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Página 2 de 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92" name="30 Grupo"/>
          <p:cNvGrpSpPr>
            <a:grpSpLocks/>
          </p:cNvGrpSpPr>
          <p:nvPr/>
        </p:nvGrpSpPr>
        <p:grpSpPr bwMode="auto">
          <a:xfrm>
            <a:off x="179388" y="1557338"/>
            <a:ext cx="8785225" cy="4751387"/>
            <a:chOff x="215900" y="1928813"/>
            <a:chExt cx="8785225" cy="4103687"/>
          </a:xfrm>
        </p:grpSpPr>
        <p:grpSp>
          <p:nvGrpSpPr>
            <p:cNvPr id="3101" name="65 Grupo"/>
            <p:cNvGrpSpPr>
              <a:grpSpLocks/>
            </p:cNvGrpSpPr>
            <p:nvPr/>
          </p:nvGrpSpPr>
          <p:grpSpPr bwMode="auto">
            <a:xfrm>
              <a:off x="1428751" y="2071688"/>
              <a:ext cx="6823098" cy="3774344"/>
              <a:chOff x="1428728" y="1571612"/>
              <a:chExt cx="6823147" cy="3774371"/>
            </a:xfrm>
          </p:grpSpPr>
          <p:grpSp>
            <p:nvGrpSpPr>
              <p:cNvPr id="3108" name="55 Grupo"/>
              <p:cNvGrpSpPr>
                <a:grpSpLocks/>
              </p:cNvGrpSpPr>
              <p:nvPr/>
            </p:nvGrpSpPr>
            <p:grpSpPr bwMode="auto">
              <a:xfrm>
                <a:off x="1428728" y="2298017"/>
                <a:ext cx="6823147" cy="933721"/>
                <a:chOff x="1500166" y="2070997"/>
                <a:chExt cx="6823147" cy="933721"/>
              </a:xfrm>
            </p:grpSpPr>
            <p:sp>
              <p:nvSpPr>
                <p:cNvPr id="63" name="AutoShape 7"/>
                <p:cNvSpPr>
                  <a:spLocks noChangeArrowheads="1"/>
                </p:cNvSpPr>
                <p:nvPr/>
              </p:nvSpPr>
              <p:spPr bwMode="auto">
                <a:xfrm>
                  <a:off x="1500166" y="2070997"/>
                  <a:ext cx="2043126" cy="917269"/>
                </a:xfrm>
                <a:prstGeom prst="chevron">
                  <a:avLst>
                    <a:gd name="adj" fmla="val 46221"/>
                  </a:avLst>
                </a:prstGeom>
                <a:solidFill>
                  <a:srgbClr val="FF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s-ES" sz="1200" dirty="0">
                      <a:latin typeface="+mn-lt"/>
                      <a:cs typeface="+mn-cs"/>
                    </a:rPr>
                    <a:t> </a:t>
                  </a:r>
                  <a:br>
                    <a:rPr lang="es-ES" sz="1200" dirty="0">
                      <a:latin typeface="+mn-lt"/>
                      <a:cs typeface="+mn-cs"/>
                    </a:rPr>
                  </a:br>
                  <a:endParaRPr lang="es-ES" sz="1200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64" name="63 CuadroTexto"/>
                <p:cNvSpPr txBox="1"/>
                <p:nvPr/>
              </p:nvSpPr>
              <p:spPr bwMode="auto">
                <a:xfrm>
                  <a:off x="1976419" y="2404175"/>
                  <a:ext cx="1023944" cy="2769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s-CO" sz="1200" b="1" dirty="0">
                      <a:latin typeface="+mn-lt"/>
                      <a:cs typeface="+mn-cs"/>
                    </a:rPr>
                    <a:t>Tecnología </a:t>
                  </a:r>
                </a:p>
              </p:txBody>
            </p:sp>
            <p:sp>
              <p:nvSpPr>
                <p:cNvPr id="65" name="AutoShape 7"/>
                <p:cNvSpPr>
                  <a:spLocks noChangeArrowheads="1"/>
                </p:cNvSpPr>
                <p:nvPr/>
              </p:nvSpPr>
              <p:spPr bwMode="auto">
                <a:xfrm>
                  <a:off x="2770175" y="2070997"/>
                  <a:ext cx="1824050" cy="917269"/>
                </a:xfrm>
                <a:prstGeom prst="chevron">
                  <a:avLst>
                    <a:gd name="adj" fmla="val 46221"/>
                  </a:avLst>
                </a:prstGeom>
                <a:solidFill>
                  <a:srgbClr val="FF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s-ES" sz="1200" dirty="0">
                      <a:latin typeface="+mn-lt"/>
                      <a:cs typeface="+mn-cs"/>
                    </a:rPr>
                    <a:t> </a:t>
                  </a:r>
                  <a:br>
                    <a:rPr lang="es-ES" sz="1200" dirty="0">
                      <a:latin typeface="+mn-lt"/>
                      <a:cs typeface="+mn-cs"/>
                    </a:rPr>
                  </a:br>
                  <a:endParaRPr lang="es-ES" sz="1200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66" name="65 CuadroTexto"/>
                <p:cNvSpPr txBox="1"/>
                <p:nvPr/>
              </p:nvSpPr>
              <p:spPr bwMode="auto">
                <a:xfrm>
                  <a:off x="3249603" y="2394578"/>
                  <a:ext cx="1114433" cy="27833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s-CO" sz="1200" b="1" dirty="0">
                      <a:latin typeface="+mn-lt"/>
                      <a:cs typeface="+mn-cs"/>
                    </a:rPr>
                    <a:t>Compras</a:t>
                  </a:r>
                </a:p>
              </p:txBody>
            </p:sp>
            <p:sp>
              <p:nvSpPr>
                <p:cNvPr id="67" name="AutoShape 7"/>
                <p:cNvSpPr>
                  <a:spLocks noChangeArrowheads="1"/>
                </p:cNvSpPr>
                <p:nvPr/>
              </p:nvSpPr>
              <p:spPr bwMode="auto">
                <a:xfrm>
                  <a:off x="5184779" y="2070997"/>
                  <a:ext cx="2214579" cy="917269"/>
                </a:xfrm>
                <a:prstGeom prst="chevron">
                  <a:avLst>
                    <a:gd name="adj" fmla="val 46221"/>
                  </a:avLst>
                </a:prstGeom>
                <a:solidFill>
                  <a:srgbClr val="FF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s-ES" sz="1200" dirty="0">
                      <a:latin typeface="+mn-lt"/>
                      <a:cs typeface="+mn-cs"/>
                    </a:rPr>
                    <a:t> </a:t>
                  </a:r>
                  <a:br>
                    <a:rPr lang="es-ES" sz="1200" dirty="0">
                      <a:latin typeface="+mn-lt"/>
                      <a:cs typeface="+mn-cs"/>
                    </a:rPr>
                  </a:br>
                  <a:endParaRPr lang="es-ES" sz="1200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68" name="67 CuadroTexto"/>
                <p:cNvSpPr txBox="1"/>
                <p:nvPr/>
              </p:nvSpPr>
              <p:spPr bwMode="auto">
                <a:xfrm>
                  <a:off x="5614995" y="2357557"/>
                  <a:ext cx="1400185" cy="64716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s-CO" sz="1200" b="1" dirty="0">
                      <a:latin typeface="+mn-lt"/>
                      <a:cs typeface="+mn-cs"/>
                    </a:rPr>
                    <a:t>Administración de la Información </a:t>
                  </a:r>
                </a:p>
              </p:txBody>
            </p:sp>
            <p:sp>
              <p:nvSpPr>
                <p:cNvPr id="69" name="AutoShape 7"/>
                <p:cNvSpPr>
                  <a:spLocks noChangeArrowheads="1"/>
                </p:cNvSpPr>
                <p:nvPr/>
              </p:nvSpPr>
              <p:spPr bwMode="auto">
                <a:xfrm>
                  <a:off x="6729427" y="2070997"/>
                  <a:ext cx="1593886" cy="917269"/>
                </a:xfrm>
                <a:prstGeom prst="chevron">
                  <a:avLst>
                    <a:gd name="adj" fmla="val 46221"/>
                  </a:avLst>
                </a:prstGeom>
                <a:solidFill>
                  <a:srgbClr val="FF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s-ES" sz="1200" dirty="0">
                      <a:latin typeface="+mn-lt"/>
                      <a:cs typeface="+mn-cs"/>
                    </a:rPr>
                    <a:t> </a:t>
                  </a:r>
                  <a:br>
                    <a:rPr lang="es-ES" sz="1200" dirty="0">
                      <a:latin typeface="+mn-lt"/>
                      <a:cs typeface="+mn-cs"/>
                    </a:rPr>
                  </a:br>
                  <a:endParaRPr lang="es-ES" sz="1200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70" name="69 CuadroTexto"/>
                <p:cNvSpPr txBox="1"/>
                <p:nvPr/>
              </p:nvSpPr>
              <p:spPr bwMode="auto">
                <a:xfrm>
                  <a:off x="7108859" y="2357557"/>
                  <a:ext cx="1076333" cy="398991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s-CO" sz="1200" b="1" dirty="0">
                      <a:latin typeface="+mn-lt"/>
                      <a:cs typeface="+mn-cs"/>
                    </a:rPr>
                    <a:t>Gestión Documental</a:t>
                  </a:r>
                </a:p>
              </p:txBody>
            </p:sp>
            <p:sp>
              <p:nvSpPr>
                <p:cNvPr id="71" name="AutoShape 7"/>
                <p:cNvSpPr>
                  <a:spLocks noChangeArrowheads="1"/>
                </p:cNvSpPr>
                <p:nvPr/>
              </p:nvSpPr>
              <p:spPr bwMode="auto">
                <a:xfrm>
                  <a:off x="4103684" y="2070997"/>
                  <a:ext cx="1571636" cy="917269"/>
                </a:xfrm>
                <a:prstGeom prst="chevron">
                  <a:avLst>
                    <a:gd name="adj" fmla="val 46221"/>
                  </a:avLst>
                </a:prstGeom>
                <a:solidFill>
                  <a:srgbClr val="FF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s-ES" sz="1200" dirty="0">
                      <a:latin typeface="+mn-lt"/>
                      <a:cs typeface="+mn-cs"/>
                    </a:rPr>
                    <a:t> </a:t>
                  </a:r>
                  <a:br>
                    <a:rPr lang="es-ES" sz="1200" dirty="0">
                      <a:latin typeface="+mn-lt"/>
                      <a:cs typeface="+mn-cs"/>
                    </a:rPr>
                  </a:br>
                  <a:endParaRPr lang="es-ES" sz="1200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72" name="71 CuadroTexto"/>
                <p:cNvSpPr txBox="1"/>
                <p:nvPr/>
              </p:nvSpPr>
              <p:spPr bwMode="auto">
                <a:xfrm>
                  <a:off x="4319586" y="2387722"/>
                  <a:ext cx="1401772" cy="2769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s-CO" sz="1200" b="1" dirty="0">
                      <a:latin typeface="+mn-lt"/>
                      <a:cs typeface="+mn-cs"/>
                    </a:rPr>
                    <a:t>Almacén</a:t>
                  </a:r>
                </a:p>
              </p:txBody>
            </p:sp>
          </p:grpSp>
          <p:grpSp>
            <p:nvGrpSpPr>
              <p:cNvPr id="3109" name="56 Grupo"/>
              <p:cNvGrpSpPr>
                <a:grpSpLocks/>
              </p:cNvGrpSpPr>
              <p:nvPr/>
            </p:nvGrpSpPr>
            <p:grpSpPr bwMode="auto">
              <a:xfrm>
                <a:off x="3529004" y="4464372"/>
                <a:ext cx="2043128" cy="881611"/>
                <a:chOff x="3701173" y="3880162"/>
                <a:chExt cx="2043128" cy="881611"/>
              </a:xfrm>
            </p:grpSpPr>
            <p:sp>
              <p:nvSpPr>
                <p:cNvPr id="61" name="AutoShape 7"/>
                <p:cNvSpPr>
                  <a:spLocks noChangeArrowheads="1"/>
                </p:cNvSpPr>
                <p:nvPr/>
              </p:nvSpPr>
              <p:spPr bwMode="auto">
                <a:xfrm>
                  <a:off x="3701173" y="3880162"/>
                  <a:ext cx="2043128" cy="863802"/>
                </a:xfrm>
                <a:prstGeom prst="chevron">
                  <a:avLst>
                    <a:gd name="adj" fmla="val 46221"/>
                  </a:avLst>
                </a:prstGeom>
                <a:solidFill>
                  <a:srgbClr val="FF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s-ES" sz="1200" dirty="0">
                      <a:latin typeface="+mn-lt"/>
                      <a:cs typeface="+mn-cs"/>
                    </a:rPr>
                    <a:t> </a:t>
                  </a:r>
                  <a:br>
                    <a:rPr lang="es-ES" sz="1200" dirty="0">
                      <a:latin typeface="+mn-lt"/>
                      <a:cs typeface="+mn-cs"/>
                    </a:rPr>
                  </a:br>
                  <a:endParaRPr lang="es-ES" sz="1200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62" name="61 CuadroTexto"/>
                <p:cNvSpPr txBox="1"/>
                <p:nvPr/>
              </p:nvSpPr>
              <p:spPr bwMode="auto">
                <a:xfrm>
                  <a:off x="4144089" y="4114611"/>
                  <a:ext cx="1428760" cy="64716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s-CO" sz="1200" b="1" dirty="0">
                      <a:latin typeface="+mn-lt"/>
                      <a:cs typeface="+mn-cs"/>
                    </a:rPr>
                    <a:t>Fondos Logísticos y/o Cajas menores </a:t>
                  </a:r>
                </a:p>
              </p:txBody>
            </p:sp>
          </p:grpSp>
          <p:grpSp>
            <p:nvGrpSpPr>
              <p:cNvPr id="3110" name="62 Grupo"/>
              <p:cNvGrpSpPr>
                <a:grpSpLocks/>
              </p:cNvGrpSpPr>
              <p:nvPr/>
            </p:nvGrpSpPr>
            <p:grpSpPr bwMode="auto">
              <a:xfrm>
                <a:off x="1465263" y="1571612"/>
                <a:ext cx="6464323" cy="2786082"/>
                <a:chOff x="1751015" y="1428736"/>
                <a:chExt cx="6464323" cy="2786082"/>
              </a:xfrm>
            </p:grpSpPr>
            <p:sp>
              <p:nvSpPr>
                <p:cNvPr id="3111" name="61 Rectángulo redondeado"/>
                <p:cNvSpPr>
                  <a:spLocks noChangeArrowheads="1"/>
                </p:cNvSpPr>
                <p:nvPr/>
              </p:nvSpPr>
              <p:spPr bwMode="auto">
                <a:xfrm>
                  <a:off x="1751015" y="1428736"/>
                  <a:ext cx="6429421" cy="64294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CO" sz="1200">
                    <a:latin typeface="Times New Roman" pitchFamily="18" charset="0"/>
                  </a:endParaRPr>
                </a:p>
              </p:txBody>
            </p:sp>
            <p:sp>
              <p:nvSpPr>
                <p:cNvPr id="3112" name="50 CuadroTexto"/>
                <p:cNvSpPr txBox="1">
                  <a:spLocks noChangeArrowheads="1"/>
                </p:cNvSpPr>
                <p:nvPr/>
              </p:nvSpPr>
              <p:spPr bwMode="auto">
                <a:xfrm>
                  <a:off x="2179639" y="1559470"/>
                  <a:ext cx="5643603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s-CO" b="1" dirty="0">
                      <a:solidFill>
                        <a:schemeClr val="bg1"/>
                      </a:solidFill>
                    </a:rPr>
                    <a:t>SUB PROCESOS GESTIÓN ADMINISTRATIVA </a:t>
                  </a:r>
                </a:p>
              </p:txBody>
            </p:sp>
            <p:sp>
              <p:nvSpPr>
                <p:cNvPr id="3113" name="63 Rectángulo redondeado"/>
                <p:cNvSpPr>
                  <a:spLocks noChangeArrowheads="1"/>
                </p:cNvSpPr>
                <p:nvPr/>
              </p:nvSpPr>
              <p:spPr bwMode="auto">
                <a:xfrm>
                  <a:off x="1785918" y="3571876"/>
                  <a:ext cx="6429420" cy="64294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CO" sz="1200">
                    <a:latin typeface="Times New Roman" pitchFamily="18" charset="0"/>
                  </a:endParaRPr>
                </a:p>
              </p:txBody>
            </p:sp>
            <p:sp>
              <p:nvSpPr>
                <p:cNvPr id="3114" name="50 CuadroTexto"/>
                <p:cNvSpPr txBox="1">
                  <a:spLocks noChangeArrowheads="1"/>
                </p:cNvSpPr>
                <p:nvPr/>
              </p:nvSpPr>
              <p:spPr bwMode="auto">
                <a:xfrm>
                  <a:off x="2214546" y="3702610"/>
                  <a:ext cx="5643602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s-CO" b="1">
                      <a:solidFill>
                        <a:schemeClr val="bg1"/>
                      </a:solidFill>
                    </a:rPr>
                    <a:t>SUB PROCESOS GESTIÓN FINANCIERA </a:t>
                  </a:r>
                </a:p>
              </p:txBody>
            </p:sp>
          </p:grpSp>
        </p:grpSp>
        <p:grpSp>
          <p:nvGrpSpPr>
            <p:cNvPr id="3102" name="Group 8"/>
            <p:cNvGrpSpPr>
              <a:grpSpLocks/>
            </p:cNvGrpSpPr>
            <p:nvPr/>
          </p:nvGrpSpPr>
          <p:grpSpPr bwMode="auto">
            <a:xfrm>
              <a:off x="215900" y="1979613"/>
              <a:ext cx="936625" cy="4052887"/>
              <a:chOff x="358" y="264"/>
              <a:chExt cx="88" cy="405"/>
            </a:xfrm>
          </p:grpSpPr>
          <p:sp>
            <p:nvSpPr>
              <p:cNvPr id="3105" name="AutoShape 9"/>
              <p:cNvSpPr>
                <a:spLocks noChangeArrowheads="1"/>
              </p:cNvSpPr>
              <p:nvPr/>
            </p:nvSpPr>
            <p:spPr bwMode="auto">
              <a:xfrm>
                <a:off x="388" y="265"/>
                <a:ext cx="31" cy="404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 sz="1000" b="1">
                  <a:latin typeface="Tahoma" pitchFamily="34" charset="0"/>
                </a:endParaRPr>
              </a:p>
              <a:p>
                <a:endParaRPr lang="es-ES" sz="1000" b="1">
                  <a:latin typeface="Tahoma" pitchFamily="34" charset="0"/>
                </a:endParaRPr>
              </a:p>
              <a:p>
                <a:r>
                  <a:rPr lang="es-ES" sz="1000" b="1">
                    <a:latin typeface="Tahoma" pitchFamily="34" charset="0"/>
                  </a:rPr>
                  <a:t>Requi s i tos</a:t>
                </a:r>
              </a:p>
              <a:p>
                <a:endParaRPr lang="es-ES" sz="1000" b="1">
                  <a:latin typeface="Tahoma" pitchFamily="34" charset="0"/>
                </a:endParaRPr>
              </a:p>
              <a:p>
                <a:r>
                  <a:rPr lang="es-ES" sz="1000" b="1">
                    <a:latin typeface="Tahoma" pitchFamily="34" charset="0"/>
                  </a:rPr>
                  <a:t>De l</a:t>
                </a:r>
              </a:p>
              <a:p>
                <a:r>
                  <a:rPr lang="es-ES" sz="1000" b="1">
                    <a:latin typeface="Tahoma" pitchFamily="34" charset="0"/>
                  </a:rPr>
                  <a:t> Cl  i ente </a:t>
                </a:r>
                <a:endParaRPr lang="es-ES"/>
              </a:p>
            </p:txBody>
          </p:sp>
          <p:sp>
            <p:nvSpPr>
              <p:cNvPr id="3106" name="AutoShape 10"/>
              <p:cNvSpPr>
                <a:spLocks noChangeArrowheads="1"/>
              </p:cNvSpPr>
              <p:nvPr/>
            </p:nvSpPr>
            <p:spPr bwMode="auto">
              <a:xfrm>
                <a:off x="358" y="264"/>
                <a:ext cx="30" cy="405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 sz="1000" b="1">
                  <a:latin typeface="Tahoma" pitchFamily="34" charset="0"/>
                </a:endParaRPr>
              </a:p>
              <a:p>
                <a:endParaRPr lang="es-ES" sz="1000" b="1">
                  <a:latin typeface="Tahoma" pitchFamily="34" charset="0"/>
                </a:endParaRPr>
              </a:p>
              <a:p>
                <a:r>
                  <a:rPr lang="es-ES" sz="1000" b="1">
                    <a:latin typeface="Tahoma" pitchFamily="34" charset="0"/>
                  </a:rPr>
                  <a:t>Expectativas</a:t>
                </a:r>
              </a:p>
              <a:p>
                <a:endParaRPr lang="es-ES" sz="1000" b="1">
                  <a:latin typeface="Tahoma" pitchFamily="34" charset="0"/>
                </a:endParaRPr>
              </a:p>
              <a:p>
                <a:r>
                  <a:rPr lang="es-ES" sz="1000" b="1">
                    <a:latin typeface="Tahoma" pitchFamily="34" charset="0"/>
                  </a:rPr>
                  <a:t>Del</a:t>
                </a:r>
              </a:p>
              <a:p>
                <a:endParaRPr lang="es-ES" sz="1000" b="1">
                  <a:latin typeface="Tahoma" pitchFamily="34" charset="0"/>
                </a:endParaRPr>
              </a:p>
              <a:p>
                <a:r>
                  <a:rPr lang="es-ES" sz="1000" b="1">
                    <a:latin typeface="Tahoma" pitchFamily="34" charset="0"/>
                  </a:rPr>
                  <a:t>Cl iente</a:t>
                </a:r>
                <a:endParaRPr lang="es-ES"/>
              </a:p>
            </p:txBody>
          </p:sp>
          <p:sp>
            <p:nvSpPr>
              <p:cNvPr id="3107" name="AutoShape 11"/>
              <p:cNvSpPr>
                <a:spLocks noChangeArrowheads="1"/>
              </p:cNvSpPr>
              <p:nvPr/>
            </p:nvSpPr>
            <p:spPr bwMode="auto">
              <a:xfrm>
                <a:off x="419" y="457"/>
                <a:ext cx="27" cy="4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3103" name="AutoShape 18"/>
            <p:cNvSpPr>
              <a:spLocks noChangeArrowheads="1"/>
            </p:cNvSpPr>
            <p:nvPr/>
          </p:nvSpPr>
          <p:spPr bwMode="auto">
            <a:xfrm>
              <a:off x="8682038" y="1928813"/>
              <a:ext cx="319087" cy="405130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 sz="1000" b="1">
                <a:latin typeface="Tahoma" pitchFamily="34" charset="0"/>
              </a:endParaRPr>
            </a:p>
            <a:p>
              <a:endParaRPr lang="es-ES" sz="1000" b="1">
                <a:latin typeface="Tahoma" pitchFamily="34" charset="0"/>
              </a:endParaRPr>
            </a:p>
            <a:p>
              <a:endParaRPr lang="es-ES" sz="1000" b="1">
                <a:latin typeface="Tahoma" pitchFamily="34" charset="0"/>
              </a:endParaRPr>
            </a:p>
            <a:p>
              <a:endParaRPr lang="es-ES" sz="1000" b="1">
                <a:latin typeface="Tahoma" pitchFamily="34" charset="0"/>
              </a:endParaRPr>
            </a:p>
            <a:p>
              <a:endParaRPr lang="es-ES" sz="1000" b="1">
                <a:latin typeface="Tahoma" pitchFamily="34" charset="0"/>
              </a:endParaRPr>
            </a:p>
            <a:p>
              <a:endParaRPr lang="es-ES" sz="1000" b="1">
                <a:latin typeface="Tahoma" pitchFamily="34" charset="0"/>
              </a:endParaRPr>
            </a:p>
            <a:p>
              <a:r>
                <a:rPr lang="es-ES" sz="1000" b="1">
                  <a:latin typeface="Tahoma" pitchFamily="34" charset="0"/>
                </a:rPr>
                <a:t>Sat</a:t>
              </a:r>
            </a:p>
            <a:p>
              <a:r>
                <a:rPr lang="es-ES" sz="1000" b="1">
                  <a:latin typeface="Tahoma" pitchFamily="34" charset="0"/>
                </a:rPr>
                <a:t>I sfacc ión</a:t>
              </a:r>
              <a:endParaRPr lang="es-ES"/>
            </a:p>
          </p:txBody>
        </p:sp>
        <p:sp>
          <p:nvSpPr>
            <p:cNvPr id="3104" name="AutoShape 19"/>
            <p:cNvSpPr>
              <a:spLocks noChangeArrowheads="1"/>
            </p:cNvSpPr>
            <p:nvPr/>
          </p:nvSpPr>
          <p:spPr bwMode="auto">
            <a:xfrm>
              <a:off x="8353425" y="3843338"/>
              <a:ext cx="287338" cy="46196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8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3093" name="Group 48"/>
          <p:cNvGrpSpPr>
            <a:grpSpLocks/>
          </p:cNvGrpSpPr>
          <p:nvPr/>
        </p:nvGrpSpPr>
        <p:grpSpPr bwMode="auto">
          <a:xfrm>
            <a:off x="395288" y="549275"/>
            <a:ext cx="1847850" cy="409575"/>
            <a:chOff x="720" y="432"/>
            <a:chExt cx="2523" cy="660"/>
          </a:xfrm>
        </p:grpSpPr>
        <p:pic>
          <p:nvPicPr>
            <p:cNvPr id="3098" name="Picture 51" descr="TIMON TRIANG copy"/>
            <p:cNvPicPr>
              <a:picLocks noChangeAspect="1" noChangeArrowheads="1"/>
            </p:cNvPicPr>
            <p:nvPr/>
          </p:nvPicPr>
          <p:blipFill>
            <a:blip r:embed="rId3" cstate="print"/>
            <a:srcRect l="10294" t="8922" r="5882" b="25650"/>
            <a:stretch>
              <a:fillRect/>
            </a:stretch>
          </p:blipFill>
          <p:spPr bwMode="auto">
            <a:xfrm>
              <a:off x="720" y="432"/>
              <a:ext cx="1140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9" name="Picture 50" descr="TIMON TRIANG copy"/>
            <p:cNvPicPr>
              <a:picLocks noChangeAspect="1" noChangeArrowheads="1"/>
            </p:cNvPicPr>
            <p:nvPr/>
          </p:nvPicPr>
          <p:blipFill>
            <a:blip r:embed="rId4" cstate="print"/>
            <a:srcRect l="11397" t="75552" r="13402" b="8150"/>
            <a:stretch>
              <a:fillRect/>
            </a:stretch>
          </p:blipFill>
          <p:spPr bwMode="auto">
            <a:xfrm>
              <a:off x="1728" y="432"/>
              <a:ext cx="151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0" name="WordArt 49"/>
            <p:cNvSpPr>
              <a:spLocks noChangeArrowheads="1" noChangeShapeType="1"/>
            </p:cNvSpPr>
            <p:nvPr/>
          </p:nvSpPr>
          <p:spPr bwMode="auto">
            <a:xfrm>
              <a:off x="1872" y="864"/>
              <a:ext cx="1260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EL CAMINO CORRECTO</a:t>
              </a:r>
            </a:p>
          </p:txBody>
        </p:sp>
      </p:grp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1957388" y="5072063"/>
            <a:ext cx="2043112" cy="1000143"/>
          </a:xfrm>
          <a:prstGeom prst="chevron">
            <a:avLst>
              <a:gd name="adj" fmla="val 46221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+mn-lt"/>
                <a:cs typeface="+mn-cs"/>
              </a:rPr>
              <a:t> </a:t>
            </a:r>
            <a:br>
              <a:rPr lang="es-ES" sz="1200" dirty="0">
                <a:latin typeface="+mn-lt"/>
                <a:cs typeface="+mn-cs"/>
              </a:rPr>
            </a:br>
            <a:endParaRPr lang="es-ES" sz="1200" dirty="0">
              <a:latin typeface="+mn-lt"/>
              <a:cs typeface="+mn-cs"/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5029200" y="5072075"/>
            <a:ext cx="2043113" cy="1000132"/>
          </a:xfrm>
          <a:prstGeom prst="chevron">
            <a:avLst>
              <a:gd name="adj" fmla="val 46221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+mn-lt"/>
                <a:cs typeface="+mn-cs"/>
              </a:rPr>
              <a:t> </a:t>
            </a:r>
            <a:br>
              <a:rPr lang="es-ES" sz="1200" dirty="0">
                <a:latin typeface="+mn-lt"/>
                <a:cs typeface="+mn-cs"/>
              </a:rPr>
            </a:br>
            <a:endParaRPr lang="es-ES" sz="1200" dirty="0">
              <a:latin typeface="+mn-lt"/>
              <a:cs typeface="+mn-cs"/>
            </a:endParaRPr>
          </a:p>
        </p:txBody>
      </p:sp>
      <p:sp>
        <p:nvSpPr>
          <p:cNvPr id="39" name="38 CuadroTexto"/>
          <p:cNvSpPr txBox="1"/>
          <p:nvPr/>
        </p:nvSpPr>
        <p:spPr bwMode="auto">
          <a:xfrm>
            <a:off x="2206625" y="5373688"/>
            <a:ext cx="142875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1200" b="1" dirty="0">
                <a:latin typeface="+mn-lt"/>
                <a:cs typeface="+mn-cs"/>
              </a:rPr>
              <a:t>Facturación</a:t>
            </a:r>
          </a:p>
        </p:txBody>
      </p:sp>
      <p:sp>
        <p:nvSpPr>
          <p:cNvPr id="40" name="39 CuadroTexto"/>
          <p:cNvSpPr txBox="1"/>
          <p:nvPr/>
        </p:nvSpPr>
        <p:spPr bwMode="auto">
          <a:xfrm>
            <a:off x="5508625" y="5373688"/>
            <a:ext cx="14287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1200" b="1" dirty="0">
                <a:latin typeface="+mn-lt"/>
                <a:cs typeface="+mn-cs"/>
              </a:rPr>
              <a:t>Control de costos y gastos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23 CuadroTexto"/>
          <p:cNvSpPr txBox="1">
            <a:spLocks noChangeArrowheads="1"/>
          </p:cNvSpPr>
          <p:nvPr/>
        </p:nvSpPr>
        <p:spPr bwMode="auto">
          <a:xfrm>
            <a:off x="785813" y="5303838"/>
            <a:ext cx="3143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sz="900" dirty="0"/>
              <a:t>Revisado y Aprobado por:</a:t>
            </a:r>
          </a:p>
          <a:p>
            <a:endParaRPr lang="es-CO" sz="900" dirty="0"/>
          </a:p>
          <a:p>
            <a:endParaRPr lang="es-CO" sz="900" dirty="0"/>
          </a:p>
          <a:p>
            <a:r>
              <a:rPr lang="es-CO" sz="900" u="sng" dirty="0"/>
              <a:t>		</a:t>
            </a:r>
          </a:p>
          <a:p>
            <a:r>
              <a:rPr lang="es-CO" sz="900" dirty="0"/>
              <a:t>Carmen Lucía Rodríguez </a:t>
            </a:r>
          </a:p>
          <a:p>
            <a:r>
              <a:rPr lang="es-CO" sz="900" dirty="0"/>
              <a:t>Dinamizadora Ejecutiva </a:t>
            </a:r>
          </a:p>
        </p:txBody>
      </p:sp>
      <p:pic>
        <p:nvPicPr>
          <p:cNvPr id="4099" name="4 Imagen"/>
          <p:cNvPicPr>
            <a:picLocks noChangeAspect="1" noChangeArrowheads="1"/>
          </p:cNvPicPr>
          <p:nvPr/>
        </p:nvPicPr>
        <p:blipFill>
          <a:blip r:embed="rId2" cstate="print"/>
          <a:srcRect l="11041" r="377"/>
          <a:stretch>
            <a:fillRect/>
          </a:stretch>
        </p:blipFill>
        <p:spPr bwMode="auto">
          <a:xfrm>
            <a:off x="7596336" y="5157192"/>
            <a:ext cx="1158875" cy="965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50825" y="315913"/>
          <a:ext cx="8521700" cy="879476"/>
        </p:xfrm>
        <a:graphic>
          <a:graphicData uri="http://schemas.openxmlformats.org/drawingml/2006/table">
            <a:tbl>
              <a:tblPr/>
              <a:tblGrid>
                <a:gridCol w="2117725"/>
                <a:gridCol w="4037013"/>
                <a:gridCol w="1184275"/>
                <a:gridCol w="1182687"/>
              </a:tblGrid>
              <a:tr h="255588">
                <a:tc rowSpan="3">
                  <a:txBody>
                    <a:bodyPr/>
                    <a:lstStyle/>
                    <a:p>
                      <a:pPr marL="0" marR="0" lvl="0" indent="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MAPA DE PROCESOS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CÓDIGO: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MP TIMÓN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VERSIÓN: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Página 3 de 3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17" name="Group 48"/>
          <p:cNvGrpSpPr>
            <a:grpSpLocks/>
          </p:cNvGrpSpPr>
          <p:nvPr/>
        </p:nvGrpSpPr>
        <p:grpSpPr bwMode="auto">
          <a:xfrm>
            <a:off x="395288" y="549275"/>
            <a:ext cx="1847850" cy="409575"/>
            <a:chOff x="720" y="432"/>
            <a:chExt cx="2523" cy="660"/>
          </a:xfrm>
        </p:grpSpPr>
        <p:pic>
          <p:nvPicPr>
            <p:cNvPr id="4139" name="Picture 51" descr="TIMON TRIANG copy"/>
            <p:cNvPicPr>
              <a:picLocks noChangeAspect="1" noChangeArrowheads="1"/>
            </p:cNvPicPr>
            <p:nvPr/>
          </p:nvPicPr>
          <p:blipFill>
            <a:blip r:embed="rId3" cstate="print"/>
            <a:srcRect l="10294" t="8922" r="5882" b="25650"/>
            <a:stretch>
              <a:fillRect/>
            </a:stretch>
          </p:blipFill>
          <p:spPr bwMode="auto">
            <a:xfrm>
              <a:off x="720" y="432"/>
              <a:ext cx="1140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40" name="Picture 50" descr="TIMON TRIANG copy"/>
            <p:cNvPicPr>
              <a:picLocks noChangeAspect="1" noChangeArrowheads="1"/>
            </p:cNvPicPr>
            <p:nvPr/>
          </p:nvPicPr>
          <p:blipFill>
            <a:blip r:embed="rId4" cstate="print"/>
            <a:srcRect l="11397" t="75552" r="13402" b="8150"/>
            <a:stretch>
              <a:fillRect/>
            </a:stretch>
          </p:blipFill>
          <p:spPr bwMode="auto">
            <a:xfrm>
              <a:off x="1728" y="432"/>
              <a:ext cx="151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1" name="WordArt 49"/>
            <p:cNvSpPr>
              <a:spLocks noChangeArrowheads="1" noChangeShapeType="1"/>
            </p:cNvSpPr>
            <p:nvPr/>
          </p:nvSpPr>
          <p:spPr bwMode="auto">
            <a:xfrm>
              <a:off x="1872" y="864"/>
              <a:ext cx="1260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EL CAMINO CORRECTO</a:t>
              </a:r>
            </a:p>
          </p:txBody>
        </p:sp>
      </p:grp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642910" y="1928802"/>
          <a:ext cx="8001056" cy="383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56"/>
              </a:tblGrid>
              <a:tr h="383273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1. CONTROL DE CAMBIOS</a:t>
                      </a:r>
                      <a:endParaRPr lang="es-ES" sz="1200" dirty="0"/>
                    </a:p>
                  </a:txBody>
                  <a:tcPr marL="91433" marR="91433" marT="45703" marB="45703" anchor="ctr"/>
                </a:tc>
              </a:tr>
            </a:tbl>
          </a:graphicData>
        </a:graphic>
      </p:graphicFrame>
      <p:sp>
        <p:nvSpPr>
          <p:cNvPr id="10" name="2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553325" y="6429375"/>
            <a:ext cx="1376363" cy="255588"/>
          </a:xfrm>
        </p:spPr>
        <p:txBody>
          <a:bodyPr/>
          <a:lstStyle/>
          <a:p>
            <a:pPr>
              <a:defRPr/>
            </a:pPr>
            <a:r>
              <a:rPr lang="es-ES" sz="1000" dirty="0" smtClean="0">
                <a:latin typeface="Arial Narrow" pitchFamily="34" charset="0"/>
              </a:rPr>
              <a:t>25/ene/2015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642910" y="2357430"/>
          <a:ext cx="8001057" cy="2099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80"/>
                <a:gridCol w="4619658"/>
                <a:gridCol w="26670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Versión</a:t>
                      </a:r>
                      <a:endParaRPr lang="es-ES" sz="1200" dirty="0"/>
                    </a:p>
                  </a:txBody>
                  <a:tcPr marL="91433" marR="91433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Modificación</a:t>
                      </a:r>
                      <a:endParaRPr lang="es-ES" sz="1200" dirty="0"/>
                    </a:p>
                  </a:txBody>
                  <a:tcPr marL="91433" marR="91433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latin typeface="Arial Narrow" pitchFamily="34" charset="0"/>
                        </a:rPr>
                        <a:t>Fecha</a:t>
                      </a:r>
                      <a:endParaRPr lang="es-ES" sz="1100" dirty="0">
                        <a:latin typeface="Arial Narrow" pitchFamily="34" charset="0"/>
                      </a:endParaRPr>
                    </a:p>
                  </a:txBody>
                  <a:tcPr marL="91433" marR="91433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Arial Narrow" pitchFamily="34" charset="0"/>
                        </a:rPr>
                        <a:t>2</a:t>
                      </a:r>
                      <a:endParaRPr lang="es-ES" sz="1200" dirty="0">
                        <a:latin typeface="Arial Narrow" pitchFamily="34" charset="0"/>
                      </a:endParaRPr>
                    </a:p>
                  </a:txBody>
                  <a:tcPr marL="91433" marR="91433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latin typeface="Arial Narrow" pitchFamily="34" charset="0"/>
                        </a:rPr>
                        <a:t>Se incluyó subproceso de</a:t>
                      </a:r>
                      <a:r>
                        <a:rPr lang="es-ES" sz="1100" baseline="0" dirty="0" smtClean="0">
                          <a:latin typeface="Arial Narrow" pitchFamily="34" charset="0"/>
                        </a:rPr>
                        <a:t> control de costos y gastos y facturación en el proceso de Gestión Financiera. Se incluyó tabla control de cambios</a:t>
                      </a:r>
                      <a:endParaRPr lang="es-ES" sz="1100" dirty="0">
                        <a:latin typeface="Arial Narrow" pitchFamily="34" charset="0"/>
                      </a:endParaRPr>
                    </a:p>
                  </a:txBody>
                  <a:tcPr marL="91433" marR="91433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latin typeface="Arial Narrow" pitchFamily="34" charset="0"/>
                        </a:rPr>
                        <a:t>30-01-2012</a:t>
                      </a:r>
                      <a:endParaRPr lang="es-ES" sz="1100" dirty="0">
                        <a:latin typeface="Arial Narrow" pitchFamily="34" charset="0"/>
                      </a:endParaRPr>
                    </a:p>
                  </a:txBody>
                  <a:tcPr marL="91433" marR="91433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7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Arial Narrow" pitchFamily="34" charset="0"/>
                        </a:rPr>
                        <a:t>3</a:t>
                      </a:r>
                      <a:endParaRPr lang="es-ES" sz="1200" dirty="0">
                        <a:latin typeface="Arial Narrow" pitchFamily="34" charset="0"/>
                      </a:endParaRPr>
                    </a:p>
                  </a:txBody>
                  <a:tcPr marL="91433" marR="91433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latin typeface="Arial Narrow" pitchFamily="34" charset="0"/>
                        </a:rPr>
                        <a:t>Se incluye</a:t>
                      </a:r>
                      <a:r>
                        <a:rPr lang="es-ES" sz="1100" baseline="0" dirty="0" smtClean="0">
                          <a:latin typeface="Arial Narrow" pitchFamily="34" charset="0"/>
                        </a:rPr>
                        <a:t> dos subprocesos Control de costos y gastos, Facturación, una tabla de cambios . </a:t>
                      </a:r>
                      <a:endParaRPr lang="es-ES" sz="1100" dirty="0">
                        <a:latin typeface="Arial Narrow" pitchFamily="34" charset="0"/>
                      </a:endParaRPr>
                    </a:p>
                  </a:txBody>
                  <a:tcPr marL="91433" marR="91433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latin typeface="Arial Narrow" pitchFamily="34" charset="0"/>
                        </a:rPr>
                        <a:t>30/01/2012 </a:t>
                      </a:r>
                      <a:endParaRPr lang="es-ES" sz="1100" dirty="0">
                        <a:latin typeface="Arial Narrow" pitchFamily="34" charset="0"/>
                      </a:endParaRPr>
                    </a:p>
                  </a:txBody>
                  <a:tcPr marL="91433" marR="91433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latin typeface="Arial Narrow" pitchFamily="34" charset="0"/>
                        </a:rPr>
                        <a:t>4</a:t>
                      </a:r>
                      <a:endParaRPr lang="es-ES" sz="11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latin typeface="Arial Narrow" pitchFamily="34" charset="0"/>
                        </a:rPr>
                        <a:t>Se cambia del nombre de proceso de Tramites legales a Gestión Documental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latin typeface="Arial Narrow" pitchFamily="34" charset="0"/>
                        </a:rPr>
                        <a:t>06/09/2013</a:t>
                      </a:r>
                      <a:endParaRPr lang="es-ES" sz="11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latin typeface="Arial Narrow" pitchFamily="34" charset="0"/>
                        </a:rPr>
                        <a:t>5</a:t>
                      </a:r>
                      <a:endParaRPr lang="es-ES" sz="11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latin typeface="Arial Narrow" pitchFamily="34" charset="0"/>
                        </a:rPr>
                        <a:t>Se</a:t>
                      </a:r>
                      <a:r>
                        <a:rPr lang="es-ES" sz="1100" baseline="0" dirty="0" smtClean="0">
                          <a:latin typeface="Arial Narrow" pitchFamily="34" charset="0"/>
                        </a:rPr>
                        <a:t> incluye proceso de Seguridad y Salud  en el Trabajo</a:t>
                      </a:r>
                      <a:endParaRPr lang="es-ES" sz="11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latin typeface="Arial Narrow" pitchFamily="34" charset="0"/>
                        </a:rPr>
                        <a:t>25/01/2015</a:t>
                      </a:r>
                      <a:endParaRPr lang="es-ES" sz="11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222</Words>
  <Application>Microsoft Office PowerPoint</Application>
  <PresentationFormat>Presentación en pantalla (4:3)</PresentationFormat>
  <Paragraphs>133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>TIMON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Andrea Pardo</dc:creator>
  <cp:lastModifiedBy>VIVIANA.GACHA</cp:lastModifiedBy>
  <cp:revision>72</cp:revision>
  <cp:lastPrinted>2011-11-02T21:04:41Z</cp:lastPrinted>
  <dcterms:created xsi:type="dcterms:W3CDTF">2009-05-26T14:46:05Z</dcterms:created>
  <dcterms:modified xsi:type="dcterms:W3CDTF">2015-05-06T13:21:44Z</dcterms:modified>
</cp:coreProperties>
</file>