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7" d="100"/>
          <a:sy n="107" d="100"/>
        </p:scale>
        <p:origin x="-8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B29FBBE0-8010-4B9D-8D1F-3568738F3188}" type="datetimeFigureOut">
              <a:rPr lang="es-CO" smtClean="0"/>
              <a:t>10/05/2016</a:t>
            </a:fld>
            <a:endParaRPr lang="es-CO"/>
          </a:p>
        </p:txBody>
      </p:sp>
      <p:sp>
        <p:nvSpPr>
          <p:cNvPr id="19" name="Footer Placeholder 18"/>
          <p:cNvSpPr>
            <a:spLocks noGrp="1"/>
          </p:cNvSpPr>
          <p:nvPr>
            <p:ph type="ftr" sz="quarter" idx="11"/>
          </p:nvPr>
        </p:nvSpPr>
        <p:spPr/>
        <p:txBody>
          <a:bodyPr/>
          <a:lstStyle/>
          <a:p>
            <a:endParaRPr lang="es-CO"/>
          </a:p>
        </p:txBody>
      </p:sp>
      <p:sp>
        <p:nvSpPr>
          <p:cNvPr id="27" name="Slide Number Placeholder 26"/>
          <p:cNvSpPr>
            <a:spLocks noGrp="1"/>
          </p:cNvSpPr>
          <p:nvPr>
            <p:ph type="sldNum" sz="quarter" idx="12"/>
          </p:nvPr>
        </p:nvSpPr>
        <p:spPr/>
        <p:txBody>
          <a:bodyPr/>
          <a:lstStyle/>
          <a:p>
            <a:fld id="{BE93FD8E-862B-4C02-9C4F-06EDBF0A0530}" type="slidenum">
              <a:rPr lang="es-CO" smtClean="0"/>
              <a:t>‹Nº›</a:t>
            </a:fld>
            <a:endParaRPr lang="es-CO"/>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B29FBBE0-8010-4B9D-8D1F-3568738F3188}" type="datetimeFigureOut">
              <a:rPr lang="es-CO" smtClean="0"/>
              <a:t>10/05/2016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E93FD8E-862B-4C02-9C4F-06EDBF0A0530}" type="slidenum">
              <a:rPr lang="es-CO" smtClean="0"/>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B29FBBE0-8010-4B9D-8D1F-3568738F3188}" type="datetimeFigureOut">
              <a:rPr lang="es-CO" smtClean="0"/>
              <a:t>10/05/2016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E93FD8E-862B-4C02-9C4F-06EDBF0A0530}" type="slidenum">
              <a:rPr lang="es-CO" smtClean="0"/>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B29FBBE0-8010-4B9D-8D1F-3568738F3188}" type="datetimeFigureOut">
              <a:rPr lang="es-CO" smtClean="0"/>
              <a:t>10/05/2016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E93FD8E-862B-4C02-9C4F-06EDBF0A0530}" type="slidenum">
              <a:rPr lang="es-CO" smtClean="0"/>
              <a:t>‹Nº›</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B29FBBE0-8010-4B9D-8D1F-3568738F3188}" type="datetimeFigureOut">
              <a:rPr lang="es-CO" smtClean="0"/>
              <a:t>10/05/2016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E93FD8E-862B-4C02-9C4F-06EDBF0A0530}" type="slidenum">
              <a:rPr lang="es-CO" smtClean="0"/>
              <a:t>‹Nº›</a:t>
            </a:fld>
            <a:endParaRPr lang="es-CO"/>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B29FBBE0-8010-4B9D-8D1F-3568738F3188}" type="datetimeFigureOut">
              <a:rPr lang="es-CO" smtClean="0"/>
              <a:t>10/05/2016</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E93FD8E-862B-4C02-9C4F-06EDBF0A0530}" type="slidenum">
              <a:rPr lang="es-CO" smtClean="0"/>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B29FBBE0-8010-4B9D-8D1F-3568738F3188}" type="datetimeFigureOut">
              <a:rPr lang="es-CO" smtClean="0"/>
              <a:t>10/05/2016</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BE93FD8E-862B-4C02-9C4F-06EDBF0A0530}" type="slidenum">
              <a:rPr lang="es-CO" smtClean="0"/>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B29FBBE0-8010-4B9D-8D1F-3568738F3188}" type="datetimeFigureOut">
              <a:rPr lang="es-CO" smtClean="0"/>
              <a:t>10/05/2016</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BE93FD8E-862B-4C02-9C4F-06EDBF0A0530}" type="slidenum">
              <a:rPr lang="es-CO" smtClean="0"/>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9FBBE0-8010-4B9D-8D1F-3568738F3188}" type="datetimeFigureOut">
              <a:rPr lang="es-CO" smtClean="0"/>
              <a:t>10/05/2016</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BE93FD8E-862B-4C02-9C4F-06EDBF0A0530}" type="slidenum">
              <a:rPr lang="es-CO" smtClean="0"/>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B29FBBE0-8010-4B9D-8D1F-3568738F3188}" type="datetimeFigureOut">
              <a:rPr lang="es-CO" smtClean="0"/>
              <a:t>10/05/2016</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E93FD8E-862B-4C02-9C4F-06EDBF0A0530}" type="slidenum">
              <a:rPr lang="es-CO" smtClean="0"/>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B29FBBE0-8010-4B9D-8D1F-3568738F3188}" type="datetimeFigureOut">
              <a:rPr lang="es-CO" smtClean="0"/>
              <a:t>10/05/2016</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a:xfrm>
            <a:off x="8077200" y="6356350"/>
            <a:ext cx="609600" cy="365125"/>
          </a:xfrm>
        </p:spPr>
        <p:txBody>
          <a:bodyPr/>
          <a:lstStyle/>
          <a:p>
            <a:fld id="{BE93FD8E-862B-4C02-9C4F-06EDBF0A0530}" type="slidenum">
              <a:rPr lang="es-CO" smtClean="0"/>
              <a:t>‹Nº›</a:t>
            </a:fld>
            <a:endParaRPr lang="es-CO"/>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29FBBE0-8010-4B9D-8D1F-3568738F3188}" type="datetimeFigureOut">
              <a:rPr lang="es-CO" smtClean="0"/>
              <a:t>10/05/2016</a:t>
            </a:fld>
            <a:endParaRPr lang="es-CO"/>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CO"/>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E93FD8E-862B-4C02-9C4F-06EDBF0A0530}" type="slidenum">
              <a:rPr lang="es-CO" smtClean="0"/>
              <a:t>‹Nº›</a:t>
            </a:fld>
            <a:endParaRPr lang="es-CO"/>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453550" y="332656"/>
            <a:ext cx="8352928" cy="6247864"/>
          </a:xfrm>
          <a:prstGeom prst="rect">
            <a:avLst/>
          </a:prstGeom>
        </p:spPr>
        <p:txBody>
          <a:bodyPr wrap="square">
            <a:spAutoFit/>
          </a:bodyPr>
          <a:lstStyle/>
          <a:p>
            <a:pPr algn="just"/>
            <a:r>
              <a:rPr lang="es-ES" b="1" dirty="0">
                <a:latin typeface="Arial" panose="020B0604020202020204" pitchFamily="34" charset="0"/>
                <a:cs typeface="Arial" panose="020B0604020202020204" pitchFamily="34" charset="0"/>
              </a:rPr>
              <a:t>Política de Seguridad en la Cadena de Suministro</a:t>
            </a:r>
            <a:endParaRPr lang="es-CO" dirty="0">
              <a:latin typeface="Arial" panose="020B0604020202020204" pitchFamily="34" charset="0"/>
              <a:cs typeface="Arial" panose="020B0604020202020204" pitchFamily="34" charset="0"/>
            </a:endParaRPr>
          </a:p>
          <a:p>
            <a:pPr algn="just"/>
            <a:r>
              <a:rPr lang="es-ES" b="1" dirty="0">
                <a:latin typeface="Arial" panose="020B0604020202020204" pitchFamily="34" charset="0"/>
                <a:cs typeface="Arial" panose="020B0604020202020204" pitchFamily="34" charset="0"/>
              </a:rPr>
              <a:t> </a:t>
            </a:r>
            <a:endParaRPr lang="es-CO" dirty="0">
              <a:latin typeface="Arial" panose="020B0604020202020204" pitchFamily="34" charset="0"/>
              <a:cs typeface="Arial" panose="020B0604020202020204" pitchFamily="34" charset="0"/>
            </a:endParaRPr>
          </a:p>
          <a:p>
            <a:pPr algn="just"/>
            <a:r>
              <a:rPr lang="es-ES" sz="1400" dirty="0">
                <a:latin typeface="Arial" panose="020B0604020202020204" pitchFamily="34" charset="0"/>
                <a:cs typeface="Arial" panose="020B0604020202020204" pitchFamily="34" charset="0"/>
              </a:rPr>
              <a:t>Considerando el contexto económico actual, las amenazas y riesgos a la seguridad que acechan nuestro negocio, hemos adquirido los siguientes compromisos:</a:t>
            </a:r>
            <a:endParaRPr lang="es-CO" sz="1400" dirty="0">
              <a:latin typeface="Arial" panose="020B0604020202020204" pitchFamily="34" charset="0"/>
              <a:cs typeface="Arial" panose="020B0604020202020204" pitchFamily="34" charset="0"/>
            </a:endParaRPr>
          </a:p>
          <a:p>
            <a:pPr algn="just"/>
            <a:r>
              <a:rPr lang="es-ES" sz="1400" dirty="0">
                <a:latin typeface="Arial" panose="020B0604020202020204" pitchFamily="34" charset="0"/>
                <a:cs typeface="Arial" panose="020B0604020202020204" pitchFamily="34" charset="0"/>
              </a:rPr>
              <a:t> </a:t>
            </a:r>
            <a:endParaRPr lang="es-CO" sz="1400" dirty="0">
              <a:latin typeface="Arial" panose="020B0604020202020204" pitchFamily="34" charset="0"/>
              <a:cs typeface="Arial" panose="020B0604020202020204" pitchFamily="34" charset="0"/>
            </a:endParaRPr>
          </a:p>
          <a:p>
            <a:pPr algn="just"/>
            <a:r>
              <a:rPr lang="es-ES" sz="1400" dirty="0">
                <a:latin typeface="Arial" panose="020B0604020202020204" pitchFamily="34" charset="0"/>
                <a:cs typeface="Arial" panose="020B0604020202020204" pitchFamily="34" charset="0"/>
              </a:rPr>
              <a:t>COBRES DE COLOMBIA S.A.S está comprometida a desarrollar sus actividades de Seguridad en la Cadena de Suministro apoyados en el mejoramiento continuo, garantizando la seguridad de nuestros productos, mediante la implementación de los requisitos contemplados en la Resolución 000015 del 17 de Febrero de 2016, aplicable a nuestras operaciones de Tratamiento de Madera, fabricación y venta de empaques de madera.</a:t>
            </a:r>
            <a:endParaRPr lang="es-CO" sz="1400" dirty="0">
              <a:latin typeface="Arial" panose="020B0604020202020204" pitchFamily="34" charset="0"/>
              <a:cs typeface="Arial" panose="020B0604020202020204" pitchFamily="34" charset="0"/>
            </a:endParaRPr>
          </a:p>
          <a:p>
            <a:pPr algn="just"/>
            <a:r>
              <a:rPr lang="es-ES" sz="1400" dirty="0">
                <a:latin typeface="Arial" panose="020B0604020202020204" pitchFamily="34" charset="0"/>
                <a:cs typeface="Arial" panose="020B0604020202020204" pitchFamily="34" charset="0"/>
              </a:rPr>
              <a:t> </a:t>
            </a:r>
            <a:endParaRPr lang="es-CO" sz="1400" dirty="0">
              <a:latin typeface="Arial" panose="020B0604020202020204" pitchFamily="34" charset="0"/>
              <a:cs typeface="Arial" panose="020B0604020202020204" pitchFamily="34" charset="0"/>
            </a:endParaRPr>
          </a:p>
          <a:p>
            <a:pPr algn="just"/>
            <a:r>
              <a:rPr lang="es-ES" sz="1400" dirty="0">
                <a:latin typeface="Arial" panose="020B0604020202020204" pitchFamily="34" charset="0"/>
                <a:cs typeface="Arial" panose="020B0604020202020204" pitchFamily="34" charset="0"/>
              </a:rPr>
              <a:t>Establecemos objetivos, metas y programas de gestión de la seguridad a corto y largo plazo, y verificamos su aplicación y seguimiento. </a:t>
            </a:r>
            <a:endParaRPr lang="es-CO" sz="1400" dirty="0">
              <a:latin typeface="Arial" panose="020B0604020202020204" pitchFamily="34" charset="0"/>
              <a:cs typeface="Arial" panose="020B0604020202020204" pitchFamily="34" charset="0"/>
            </a:endParaRPr>
          </a:p>
          <a:p>
            <a:pPr algn="just"/>
            <a:r>
              <a:rPr lang="es-ES" sz="1400" dirty="0">
                <a:latin typeface="Arial" panose="020B0604020202020204" pitchFamily="34" charset="0"/>
                <a:cs typeface="Arial" panose="020B0604020202020204" pitchFamily="34" charset="0"/>
              </a:rPr>
              <a:t> </a:t>
            </a:r>
            <a:endParaRPr lang="es-CO" sz="1400" dirty="0">
              <a:latin typeface="Arial" panose="020B0604020202020204" pitchFamily="34" charset="0"/>
              <a:cs typeface="Arial" panose="020B0604020202020204" pitchFamily="34" charset="0"/>
            </a:endParaRPr>
          </a:p>
          <a:p>
            <a:pPr algn="just"/>
            <a:r>
              <a:rPr lang="es-ES" sz="1400" dirty="0">
                <a:latin typeface="Arial" panose="020B0604020202020204" pitchFamily="34" charset="0"/>
                <a:cs typeface="Arial" panose="020B0604020202020204" pitchFamily="34" charset="0"/>
              </a:rPr>
              <a:t>Garantizamos transparencia e información sobre nuestra actividad, poniendo a disposición de las partes interesadas un informe anual con los objetivos conseguidos.</a:t>
            </a:r>
            <a:endParaRPr lang="es-CO" sz="1400" dirty="0">
              <a:latin typeface="Arial" panose="020B0604020202020204" pitchFamily="34" charset="0"/>
              <a:cs typeface="Arial" panose="020B0604020202020204" pitchFamily="34" charset="0"/>
            </a:endParaRPr>
          </a:p>
          <a:p>
            <a:pPr algn="just"/>
            <a:r>
              <a:rPr lang="es-ES" sz="1400" dirty="0">
                <a:latin typeface="Arial" panose="020B0604020202020204" pitchFamily="34" charset="0"/>
                <a:cs typeface="Arial" panose="020B0604020202020204" pitchFamily="34" charset="0"/>
              </a:rPr>
              <a:t> </a:t>
            </a:r>
            <a:endParaRPr lang="es-CO" sz="1400" dirty="0">
              <a:latin typeface="Arial" panose="020B0604020202020204" pitchFamily="34" charset="0"/>
              <a:cs typeface="Arial" panose="020B0604020202020204" pitchFamily="34" charset="0"/>
            </a:endParaRPr>
          </a:p>
          <a:p>
            <a:pPr algn="just"/>
            <a:r>
              <a:rPr lang="es-ES" sz="1400" dirty="0">
                <a:latin typeface="Arial" panose="020B0604020202020204" pitchFamily="34" charset="0"/>
                <a:cs typeface="Arial" panose="020B0604020202020204" pitchFamily="34" charset="0"/>
              </a:rPr>
              <a:t>Para ello la alta dirección de COBRES DE COLOMBIA S.A.S., declara que:</a:t>
            </a:r>
            <a:endParaRPr lang="es-CO" sz="1400" dirty="0">
              <a:latin typeface="Arial" panose="020B0604020202020204" pitchFamily="34" charset="0"/>
              <a:cs typeface="Arial" panose="020B0604020202020204" pitchFamily="34" charset="0"/>
            </a:endParaRPr>
          </a:p>
          <a:p>
            <a:pPr algn="just"/>
            <a:r>
              <a:rPr lang="es-ES" sz="1400" dirty="0">
                <a:latin typeface="Arial" panose="020B0604020202020204" pitchFamily="34" charset="0"/>
                <a:cs typeface="Arial" panose="020B0604020202020204" pitchFamily="34" charset="0"/>
              </a:rPr>
              <a:t> </a:t>
            </a:r>
            <a:endParaRPr lang="es-CO" sz="1400" dirty="0">
              <a:latin typeface="Arial" panose="020B0604020202020204" pitchFamily="34" charset="0"/>
              <a:cs typeface="Arial" panose="020B0604020202020204" pitchFamily="34" charset="0"/>
            </a:endParaRPr>
          </a:p>
          <a:p>
            <a:pPr lvl="0" algn="just"/>
            <a:r>
              <a:rPr lang="es-ES" sz="1400" dirty="0">
                <a:latin typeface="Arial" panose="020B0604020202020204" pitchFamily="34" charset="0"/>
                <a:cs typeface="Arial" panose="020B0604020202020204" pitchFamily="34" charset="0"/>
              </a:rPr>
              <a:t>Contrae el compromiso de mantener un SGSCS, dirigiendo sus esfuerzos a la búsqueda de un mayor nivel de seguridad  en nuestras operaciones de Tratamiento de Madera, fabricación y venta de empaques de madera, a través de la mejora continua.</a:t>
            </a:r>
            <a:endParaRPr lang="es-CO" sz="1400" dirty="0">
              <a:latin typeface="Arial" panose="020B0604020202020204" pitchFamily="34" charset="0"/>
              <a:cs typeface="Arial" panose="020B0604020202020204" pitchFamily="34" charset="0"/>
            </a:endParaRPr>
          </a:p>
          <a:p>
            <a:pPr lvl="0" algn="just"/>
            <a:r>
              <a:rPr lang="es-ES" sz="1400" dirty="0">
                <a:latin typeface="Arial" panose="020B0604020202020204" pitchFamily="34" charset="0"/>
                <a:cs typeface="Arial" panose="020B0604020202020204" pitchFamily="34" charset="0"/>
              </a:rPr>
              <a:t>Proporciona un entorno seguro en todas las operaciones involucradas en la cadena de suministro, incluyendo la protección de nuestros empleados y de la mercancía transportada</a:t>
            </a:r>
            <a:endParaRPr lang="es-CO" sz="1400" dirty="0">
              <a:latin typeface="Arial" panose="020B0604020202020204" pitchFamily="34" charset="0"/>
              <a:cs typeface="Arial" panose="020B0604020202020204" pitchFamily="34" charset="0"/>
            </a:endParaRPr>
          </a:p>
          <a:p>
            <a:pPr lvl="0" algn="just"/>
            <a:r>
              <a:rPr lang="es-ES" sz="1400" dirty="0">
                <a:latin typeface="Arial" panose="020B0604020202020204" pitchFamily="34" charset="0"/>
                <a:cs typeface="Arial" panose="020B0604020202020204" pitchFamily="34" charset="0"/>
              </a:rPr>
              <a:t>Cumple con todos los requisitos legales aplicables y otros requisitos específicos suscritos por COBRES DE COLOMBIA S.A.S, en materia de gestión de la seguridad para la cadena de suministro</a:t>
            </a:r>
            <a:endParaRPr lang="es-CO" sz="1400" dirty="0">
              <a:latin typeface="Arial" panose="020B0604020202020204" pitchFamily="34" charset="0"/>
              <a:cs typeface="Arial" panose="020B0604020202020204" pitchFamily="34" charset="0"/>
            </a:endParaRPr>
          </a:p>
          <a:p>
            <a:pPr lvl="0" algn="just"/>
            <a:r>
              <a:rPr lang="es-ES" sz="1400" dirty="0">
                <a:latin typeface="Arial" panose="020B0604020202020204" pitchFamily="34" charset="0"/>
                <a:cs typeface="Arial" panose="020B0604020202020204" pitchFamily="34" charset="0"/>
              </a:rPr>
              <a:t>Evalúa e identifica todas las amenazas a la seguridad de nuestro negocio, para poder evaluar los riesgos asociados</a:t>
            </a:r>
            <a:r>
              <a:rPr lang="es-ES" sz="1400" dirty="0" smtClean="0">
                <a:latin typeface="Arial" panose="020B0604020202020204" pitchFamily="34" charset="0"/>
                <a:cs typeface="Arial" panose="020B0604020202020204" pitchFamily="34" charset="0"/>
              </a:rPr>
              <a:t>.</a:t>
            </a:r>
            <a:endParaRPr lang="es-CO"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7907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453550" y="553312"/>
            <a:ext cx="8352928" cy="4247317"/>
          </a:xfrm>
          <a:prstGeom prst="rect">
            <a:avLst/>
          </a:prstGeom>
        </p:spPr>
        <p:txBody>
          <a:bodyPr wrap="square">
            <a:spAutoFit/>
          </a:bodyPr>
          <a:lstStyle/>
          <a:p>
            <a:pPr algn="just"/>
            <a:r>
              <a:rPr lang="es-ES" b="1" dirty="0">
                <a:latin typeface="Arial" panose="020B0604020202020204" pitchFamily="34" charset="0"/>
                <a:cs typeface="Arial" panose="020B0604020202020204" pitchFamily="34" charset="0"/>
              </a:rPr>
              <a:t>Política de Seguridad en la Cadena de Suministro</a:t>
            </a:r>
            <a:endParaRPr lang="es-CO" dirty="0">
              <a:latin typeface="Arial" panose="020B0604020202020204" pitchFamily="34" charset="0"/>
              <a:cs typeface="Arial" panose="020B0604020202020204" pitchFamily="34" charset="0"/>
            </a:endParaRPr>
          </a:p>
          <a:p>
            <a:pPr algn="just"/>
            <a:r>
              <a:rPr lang="es-ES" sz="1400" b="1" dirty="0">
                <a:latin typeface="Arial" panose="020B0604020202020204" pitchFamily="34" charset="0"/>
                <a:cs typeface="Arial" panose="020B0604020202020204" pitchFamily="34" charset="0"/>
              </a:rPr>
              <a:t> </a:t>
            </a:r>
            <a:endParaRPr lang="es-CO" sz="1400" dirty="0">
              <a:latin typeface="Arial" panose="020B0604020202020204" pitchFamily="34" charset="0"/>
              <a:cs typeface="Arial" panose="020B0604020202020204" pitchFamily="34" charset="0"/>
            </a:endParaRPr>
          </a:p>
          <a:p>
            <a:pPr lvl="0" algn="just"/>
            <a:endParaRPr lang="es-ES" sz="1400" dirty="0" smtClean="0">
              <a:latin typeface="Arial" panose="020B0604020202020204" pitchFamily="34" charset="0"/>
              <a:cs typeface="Arial" panose="020B0604020202020204" pitchFamily="34" charset="0"/>
            </a:endParaRPr>
          </a:p>
          <a:p>
            <a:pPr lvl="0" algn="just"/>
            <a:endParaRPr lang="es-ES" sz="1400" dirty="0">
              <a:latin typeface="Arial" panose="020B0604020202020204" pitchFamily="34" charset="0"/>
              <a:cs typeface="Arial" panose="020B0604020202020204" pitchFamily="34" charset="0"/>
            </a:endParaRPr>
          </a:p>
          <a:p>
            <a:pPr lvl="0" algn="just"/>
            <a:r>
              <a:rPr lang="es-ES" sz="1400" dirty="0" smtClean="0">
                <a:latin typeface="Arial" panose="020B0604020202020204" pitchFamily="34" charset="0"/>
                <a:cs typeface="Arial" panose="020B0604020202020204" pitchFamily="34" charset="0"/>
              </a:rPr>
              <a:t>Revisa </a:t>
            </a:r>
            <a:r>
              <a:rPr lang="es-ES" sz="1400" dirty="0">
                <a:latin typeface="Arial" panose="020B0604020202020204" pitchFamily="34" charset="0"/>
                <a:cs typeface="Arial" panose="020B0604020202020204" pitchFamily="34" charset="0"/>
              </a:rPr>
              <a:t>periódicamente el SGSCS, con el fin de mejorarlo, y adecuar esta Política a las condiciones cambiantes de nuestro entorno.</a:t>
            </a:r>
            <a:endParaRPr lang="es-CO" sz="1400" dirty="0">
              <a:latin typeface="Arial" panose="020B0604020202020204" pitchFamily="34" charset="0"/>
              <a:cs typeface="Arial" panose="020B0604020202020204" pitchFamily="34" charset="0"/>
            </a:endParaRPr>
          </a:p>
          <a:p>
            <a:pPr lvl="0" algn="just"/>
            <a:r>
              <a:rPr lang="es-ES" sz="1400" dirty="0">
                <a:latin typeface="Arial" panose="020B0604020202020204" pitchFamily="34" charset="0"/>
                <a:cs typeface="Arial" panose="020B0604020202020204" pitchFamily="34" charset="0"/>
              </a:rPr>
              <a:t>Proporciona una adecuada formación al personal, y les incentiva a desarrollar buenas prácticas de seguridad en el trabajo.</a:t>
            </a:r>
            <a:endParaRPr lang="es-CO" sz="1400" dirty="0">
              <a:latin typeface="Arial" panose="020B0604020202020204" pitchFamily="34" charset="0"/>
              <a:cs typeface="Arial" panose="020B0604020202020204" pitchFamily="34" charset="0"/>
            </a:endParaRPr>
          </a:p>
          <a:p>
            <a:pPr algn="just"/>
            <a:r>
              <a:rPr lang="es-CO" sz="1400" b="1" dirty="0">
                <a:latin typeface="Arial" panose="020B0604020202020204" pitchFamily="34" charset="0"/>
                <a:cs typeface="Arial" panose="020B0604020202020204" pitchFamily="34" charset="0"/>
              </a:rPr>
              <a:t> </a:t>
            </a:r>
            <a:endParaRPr lang="es-CO" sz="1400" dirty="0">
              <a:latin typeface="Arial" panose="020B0604020202020204" pitchFamily="34" charset="0"/>
              <a:cs typeface="Arial" panose="020B0604020202020204" pitchFamily="34" charset="0"/>
            </a:endParaRPr>
          </a:p>
          <a:p>
            <a:pPr algn="just"/>
            <a:r>
              <a:rPr lang="es-CO" sz="1400" b="1" dirty="0">
                <a:latin typeface="Arial" panose="020B0604020202020204" pitchFamily="34" charset="0"/>
                <a:cs typeface="Arial" panose="020B0604020202020204" pitchFamily="34" charset="0"/>
              </a:rPr>
              <a:t>  </a:t>
            </a:r>
            <a:endParaRPr lang="es-CO" sz="1400" dirty="0">
              <a:latin typeface="Arial" panose="020B0604020202020204" pitchFamily="34" charset="0"/>
              <a:cs typeface="Arial" panose="020B0604020202020204" pitchFamily="34" charset="0"/>
            </a:endParaRPr>
          </a:p>
          <a:p>
            <a:pPr algn="just"/>
            <a:r>
              <a:rPr lang="es-CO" sz="1400" b="1" dirty="0">
                <a:latin typeface="Arial" panose="020B0604020202020204" pitchFamily="34" charset="0"/>
                <a:cs typeface="Arial" panose="020B0604020202020204" pitchFamily="34" charset="0"/>
              </a:rPr>
              <a:t>Objetivos y metas de la Política de Seguridad en la Cadena de Suministro</a:t>
            </a:r>
            <a:endParaRPr lang="es-CO" sz="1400" dirty="0">
              <a:latin typeface="Arial" panose="020B0604020202020204" pitchFamily="34" charset="0"/>
              <a:cs typeface="Arial" panose="020B0604020202020204" pitchFamily="34" charset="0"/>
            </a:endParaRPr>
          </a:p>
          <a:p>
            <a:pPr algn="just"/>
            <a:r>
              <a:rPr lang="es-CO" sz="1400" b="1" dirty="0">
                <a:latin typeface="Arial" panose="020B0604020202020204" pitchFamily="34" charset="0"/>
                <a:cs typeface="Arial" panose="020B0604020202020204" pitchFamily="34" charset="0"/>
              </a:rPr>
              <a:t> </a:t>
            </a:r>
            <a:endParaRPr lang="es-CO" sz="1400" dirty="0">
              <a:latin typeface="Arial" panose="020B0604020202020204" pitchFamily="34" charset="0"/>
              <a:cs typeface="Arial" panose="020B0604020202020204" pitchFamily="34" charset="0"/>
            </a:endParaRPr>
          </a:p>
          <a:p>
            <a:pPr lvl="0" algn="just"/>
            <a:r>
              <a:rPr lang="es-CO" sz="1400" dirty="0">
                <a:latin typeface="Arial" panose="020B0604020202020204" pitchFamily="34" charset="0"/>
                <a:cs typeface="Arial" panose="020B0604020202020204" pitchFamily="34" charset="0"/>
              </a:rPr>
              <a:t>Reducir el riesgo de robo o sustracción de materia prima o producto terminado durante el transporte</a:t>
            </a:r>
          </a:p>
          <a:p>
            <a:pPr lvl="0" algn="just"/>
            <a:r>
              <a:rPr lang="es-CO" sz="1400" dirty="0">
                <a:latin typeface="Arial" panose="020B0604020202020204" pitchFamily="34" charset="0"/>
                <a:cs typeface="Arial" panose="020B0604020202020204" pitchFamily="34" charset="0"/>
              </a:rPr>
              <a:t>Evitar la contaminación del material de empaque que se utiliza para el despacho de producto terminado y el que se comercializa en la industria local.</a:t>
            </a:r>
          </a:p>
          <a:p>
            <a:pPr algn="just"/>
            <a:r>
              <a:rPr lang="es-CO" sz="1400" dirty="0">
                <a:latin typeface="Arial" panose="020B0604020202020204" pitchFamily="34" charset="0"/>
                <a:cs typeface="Arial" panose="020B0604020202020204" pitchFamily="34" charset="0"/>
              </a:rPr>
              <a:t> </a:t>
            </a:r>
          </a:p>
          <a:p>
            <a:pPr algn="just"/>
            <a:r>
              <a:rPr lang="es-CO" sz="1400" b="1" dirty="0">
                <a:latin typeface="Arial" panose="020B0604020202020204" pitchFamily="34" charset="0"/>
                <a:cs typeface="Arial" panose="020B0604020202020204" pitchFamily="34" charset="0"/>
              </a:rPr>
              <a:t>Metas</a:t>
            </a:r>
            <a:endParaRPr lang="es-CO" sz="1400" dirty="0">
              <a:latin typeface="Arial" panose="020B0604020202020204" pitchFamily="34" charset="0"/>
              <a:cs typeface="Arial" panose="020B0604020202020204" pitchFamily="34" charset="0"/>
            </a:endParaRPr>
          </a:p>
          <a:p>
            <a:pPr lvl="0" algn="just"/>
            <a:r>
              <a:rPr lang="es-CO" sz="1400" dirty="0">
                <a:latin typeface="Arial" panose="020B0604020202020204" pitchFamily="34" charset="0"/>
                <a:cs typeface="Arial" panose="020B0604020202020204" pitchFamily="34" charset="0"/>
              </a:rPr>
              <a:t>Disminuir el nivel de riesgo de robo de materia prima del nivel 6 al 2 para el año 2017.</a:t>
            </a:r>
          </a:p>
          <a:p>
            <a:pPr lvl="0" algn="just"/>
            <a:r>
              <a:rPr lang="es-CO" sz="1400" dirty="0">
                <a:latin typeface="Arial" panose="020B0604020202020204" pitchFamily="34" charset="0"/>
                <a:cs typeface="Arial" panose="020B0604020202020204" pitchFamily="34" charset="0"/>
              </a:rPr>
              <a:t>Mejorar la eficiencia de los controles en un 30% durante el proceso de despacho  para finales de 2017.</a:t>
            </a:r>
          </a:p>
        </p:txBody>
      </p:sp>
    </p:spTree>
    <p:extLst>
      <p:ext uri="{BB962C8B-B14F-4D97-AF65-F5344CB8AC3E}">
        <p14:creationId xmlns:p14="http://schemas.microsoft.com/office/powerpoint/2010/main" val="38365689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TotalTime>
  <Words>16</Words>
  <Application>Microsoft Office PowerPoint</Application>
  <PresentationFormat>Presentación en pantalla (4:3)</PresentationFormat>
  <Paragraphs>32</Paragraphs>
  <Slides>2</Slides>
  <Notes>0</Notes>
  <HiddenSlides>0</HiddenSlides>
  <MMClips>0</MMClips>
  <ScaleCrop>false</ScaleCrop>
  <HeadingPairs>
    <vt:vector size="4" baseType="variant">
      <vt:variant>
        <vt:lpstr>Tema</vt:lpstr>
      </vt:variant>
      <vt:variant>
        <vt:i4>1</vt:i4>
      </vt:variant>
      <vt:variant>
        <vt:lpstr>Títulos de diapositiva</vt:lpstr>
      </vt:variant>
      <vt:variant>
        <vt:i4>2</vt:i4>
      </vt:variant>
    </vt:vector>
  </HeadingPairs>
  <TitlesOfParts>
    <vt:vector size="3" baseType="lpstr">
      <vt:lpstr>Flujo</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Calidad Cobres Patricia Celis</dc:creator>
  <cp:lastModifiedBy>Calidad Cobres Patricia Celis</cp:lastModifiedBy>
  <cp:revision>1</cp:revision>
  <dcterms:created xsi:type="dcterms:W3CDTF">2016-05-05T13:07:48Z</dcterms:created>
  <dcterms:modified xsi:type="dcterms:W3CDTF">2016-05-10T20:23:13Z</dcterms:modified>
</cp:coreProperties>
</file>