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9" r:id="rId9"/>
    <p:sldId id="263" r:id="rId10"/>
    <p:sldId id="267" r:id="rId11"/>
    <p:sldId id="272" r:id="rId12"/>
    <p:sldId id="265" r:id="rId13"/>
    <p:sldId id="271" r:id="rId14"/>
    <p:sldId id="266" r:id="rId15"/>
    <p:sldId id="275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221D7-BCA6-45EC-9F74-B0A4626DA2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0D9170B7-2C96-4037-B4A9-AD2DA1E23DE7}">
      <dgm:prSet/>
      <dgm:spPr>
        <a:solidFill>
          <a:srgbClr val="00B050"/>
        </a:solidFill>
      </dgm:spPr>
      <dgm:t>
        <a:bodyPr/>
        <a:lstStyle/>
        <a:p>
          <a:pPr marR="0" algn="ctr" rtl="0"/>
          <a:r>
            <a:rPr lang="es-ES" b="1" baseline="0" dirty="0" smtClean="0">
              <a:latin typeface="Verdana"/>
            </a:rPr>
            <a:t>COMITÉ DE EMERGENCIA</a:t>
          </a:r>
        </a:p>
        <a:p>
          <a:pPr marR="0" algn="l" rtl="0"/>
          <a:endParaRPr lang="es-ES" b="1" baseline="0" dirty="0" smtClean="0">
            <a:latin typeface="Verdana"/>
          </a:endParaRPr>
        </a:p>
        <a:p>
          <a:pPr marR="0" algn="ctr" rtl="0"/>
          <a:r>
            <a:rPr lang="es-ES" baseline="0" dirty="0" smtClean="0">
              <a:latin typeface="Verdana"/>
            </a:rPr>
            <a:t>Luis Fernando </a:t>
          </a:r>
          <a:r>
            <a:rPr lang="es-ES" baseline="0" dirty="0" err="1" smtClean="0">
              <a:latin typeface="Verdana"/>
            </a:rPr>
            <a:t>Mejia</a:t>
          </a:r>
          <a:endParaRPr lang="es-ES" baseline="0" dirty="0" smtClean="0">
            <a:latin typeface="Verdana"/>
          </a:endParaRPr>
        </a:p>
        <a:p>
          <a:pPr marR="0" algn="ctr" rtl="0"/>
          <a:r>
            <a:rPr lang="es-ES" baseline="0" dirty="0" smtClean="0">
              <a:latin typeface="Verdana"/>
            </a:rPr>
            <a:t>María  Andrea Gaviria</a:t>
          </a:r>
          <a:endParaRPr lang="es-ES" dirty="0" smtClean="0"/>
        </a:p>
      </dgm:t>
    </dgm:pt>
    <dgm:pt modelId="{F4D9E2D1-209D-436B-AD90-86ADC908B1E4}" type="parTrans" cxnId="{1826E90E-A728-47CA-B05D-29CD2ED99B48}">
      <dgm:prSet/>
      <dgm:spPr/>
      <dgm:t>
        <a:bodyPr/>
        <a:lstStyle/>
        <a:p>
          <a:endParaRPr lang="es-ES"/>
        </a:p>
      </dgm:t>
    </dgm:pt>
    <dgm:pt modelId="{48C7D59C-D771-4FA6-A088-B18171180AC2}" type="sibTrans" cxnId="{1826E90E-A728-47CA-B05D-29CD2ED99B48}">
      <dgm:prSet/>
      <dgm:spPr/>
      <dgm:t>
        <a:bodyPr/>
        <a:lstStyle/>
        <a:p>
          <a:endParaRPr lang="es-ES"/>
        </a:p>
      </dgm:t>
    </dgm:pt>
    <dgm:pt modelId="{D793B914-38F5-4852-B7F0-014657D60768}">
      <dgm:prSet/>
      <dgm:spPr>
        <a:solidFill>
          <a:srgbClr val="00B050"/>
        </a:solidFill>
      </dgm:spPr>
      <dgm:t>
        <a:bodyPr/>
        <a:lstStyle/>
        <a:p>
          <a:pPr marR="0" algn="ctr" rtl="0"/>
          <a:r>
            <a:rPr lang="es-ES" b="1" baseline="0" dirty="0" smtClean="0">
              <a:latin typeface="Verdana"/>
            </a:rPr>
            <a:t>PRIMEROS AUXILIOS</a:t>
          </a:r>
        </a:p>
        <a:p>
          <a:pPr marR="0" algn="ctr" rtl="0"/>
          <a:endParaRPr lang="es-ES" baseline="0" dirty="0" smtClean="0">
            <a:latin typeface="Verdana"/>
          </a:endParaRPr>
        </a:p>
        <a:p>
          <a:pPr marR="0" algn="ctr" rtl="0"/>
          <a:r>
            <a:rPr lang="es-ES" baseline="0" dirty="0" smtClean="0">
              <a:latin typeface="Verdana"/>
            </a:rPr>
            <a:t>Diana Álvarez</a:t>
          </a:r>
        </a:p>
        <a:p>
          <a:pPr marR="0" algn="ctr" rtl="0"/>
          <a:r>
            <a:rPr lang="es-ES" baseline="0" dirty="0" smtClean="0">
              <a:latin typeface="Verdana"/>
            </a:rPr>
            <a:t>María Andrea Gaviria</a:t>
          </a:r>
          <a:endParaRPr lang="es-ES" dirty="0" smtClean="0"/>
        </a:p>
      </dgm:t>
    </dgm:pt>
    <dgm:pt modelId="{245E80A2-4FAB-4E9F-9CB7-3C3A8D712D87}" type="parTrans" cxnId="{5AB8912F-3827-4E5D-A56F-0E35B89B6953}">
      <dgm:prSet/>
      <dgm:spPr/>
      <dgm:t>
        <a:bodyPr/>
        <a:lstStyle/>
        <a:p>
          <a:endParaRPr lang="es-ES" dirty="0"/>
        </a:p>
      </dgm:t>
    </dgm:pt>
    <dgm:pt modelId="{D3B4AD7A-1E89-4D62-A085-26F1D5262447}" type="sibTrans" cxnId="{5AB8912F-3827-4E5D-A56F-0E35B89B6953}">
      <dgm:prSet/>
      <dgm:spPr/>
      <dgm:t>
        <a:bodyPr/>
        <a:lstStyle/>
        <a:p>
          <a:endParaRPr lang="es-ES"/>
        </a:p>
      </dgm:t>
    </dgm:pt>
    <dgm:pt modelId="{E465990A-8087-4C31-9EA4-89D1066DBB5A}">
      <dgm:prSet/>
      <dgm:spPr>
        <a:solidFill>
          <a:srgbClr val="00B050"/>
        </a:solidFill>
      </dgm:spPr>
      <dgm:t>
        <a:bodyPr/>
        <a:lstStyle/>
        <a:p>
          <a:pPr marR="0" algn="ctr" rtl="0"/>
          <a:r>
            <a:rPr lang="es-ES" b="1" baseline="0" dirty="0" smtClean="0">
              <a:latin typeface="Verdana"/>
            </a:rPr>
            <a:t>PREVENCION CONTROL DEL FUEGO </a:t>
          </a:r>
        </a:p>
        <a:p>
          <a:pPr marR="0" algn="ctr" rtl="0"/>
          <a:endParaRPr lang="es-ES" b="1" baseline="0" dirty="0" smtClean="0">
            <a:latin typeface="Verdana"/>
          </a:endParaRPr>
        </a:p>
        <a:p>
          <a:pPr marR="0" algn="ctr" rtl="0"/>
          <a:r>
            <a:rPr lang="es-ES" baseline="0" dirty="0" smtClean="0">
              <a:latin typeface="Verdana"/>
            </a:rPr>
            <a:t>John  Gallego</a:t>
          </a:r>
        </a:p>
        <a:p>
          <a:pPr marR="0" algn="ctr" rtl="0"/>
          <a:r>
            <a:rPr lang="es-ES" baseline="0" dirty="0" smtClean="0">
              <a:latin typeface="Verdana"/>
            </a:rPr>
            <a:t>Ignacio Paz</a:t>
          </a:r>
        </a:p>
        <a:p>
          <a:pPr marR="0" algn="ctr" rtl="0"/>
          <a:r>
            <a:rPr lang="es-ES" baseline="0" dirty="0" smtClean="0">
              <a:latin typeface="Verdana"/>
            </a:rPr>
            <a:t>Gustavo Fuentes</a:t>
          </a:r>
          <a:endParaRPr lang="es-ES" dirty="0" smtClean="0"/>
        </a:p>
      </dgm:t>
    </dgm:pt>
    <dgm:pt modelId="{CA17384D-9A75-4972-8DAB-C11CBC1CB2C4}" type="parTrans" cxnId="{A7E2A87D-C4C4-4A95-8515-E452979C01D0}">
      <dgm:prSet/>
      <dgm:spPr/>
      <dgm:t>
        <a:bodyPr/>
        <a:lstStyle/>
        <a:p>
          <a:endParaRPr lang="es-ES" dirty="0"/>
        </a:p>
      </dgm:t>
    </dgm:pt>
    <dgm:pt modelId="{08A3FD62-2E95-45AF-949E-18B5597C3EB7}" type="sibTrans" cxnId="{A7E2A87D-C4C4-4A95-8515-E452979C01D0}">
      <dgm:prSet/>
      <dgm:spPr/>
      <dgm:t>
        <a:bodyPr/>
        <a:lstStyle/>
        <a:p>
          <a:endParaRPr lang="es-ES"/>
        </a:p>
      </dgm:t>
    </dgm:pt>
    <dgm:pt modelId="{5B6042D3-D749-4FC4-9C4A-A8DF6AFED0B0}">
      <dgm:prSet/>
      <dgm:spPr>
        <a:solidFill>
          <a:srgbClr val="00B050"/>
        </a:solidFill>
      </dgm:spPr>
      <dgm:t>
        <a:bodyPr/>
        <a:lstStyle/>
        <a:p>
          <a:pPr marR="0" algn="ctr" rtl="0"/>
          <a:r>
            <a:rPr lang="es-ES" b="1" baseline="0" dirty="0" smtClean="0">
              <a:latin typeface="Verdana"/>
            </a:rPr>
            <a:t>LIDERES  DE EVACUACION</a:t>
          </a:r>
        </a:p>
        <a:p>
          <a:pPr marR="0" algn="ctr" rtl="0"/>
          <a:r>
            <a:rPr lang="es-ES" baseline="0" dirty="0" smtClean="0">
              <a:latin typeface="Verdana"/>
            </a:rPr>
            <a:t>Paola Rivera</a:t>
          </a:r>
        </a:p>
        <a:p>
          <a:pPr marR="0" algn="ctr" rtl="0"/>
          <a:r>
            <a:rPr lang="es-ES" baseline="0" dirty="0" smtClean="0">
              <a:latin typeface="Verdana"/>
            </a:rPr>
            <a:t>-ADMINTRATIVA</a:t>
          </a:r>
        </a:p>
        <a:p>
          <a:pPr marR="0" algn="ctr" rtl="0"/>
          <a:r>
            <a:rPr lang="es-ES" baseline="0" dirty="0" smtClean="0">
              <a:latin typeface="Verdana"/>
            </a:rPr>
            <a:t>Diana Álvarez</a:t>
          </a:r>
        </a:p>
        <a:p>
          <a:pPr marR="0" algn="ctr" rtl="0"/>
          <a:r>
            <a:rPr lang="es-ES" baseline="0" dirty="0" smtClean="0">
              <a:latin typeface="Verdana"/>
            </a:rPr>
            <a:t>TERMINADO</a:t>
          </a:r>
        </a:p>
        <a:p>
          <a:pPr marR="0" algn="ctr" rtl="0"/>
          <a:r>
            <a:rPr lang="es-ES" baseline="0" dirty="0" smtClean="0">
              <a:latin typeface="Verdana"/>
            </a:rPr>
            <a:t>John Gómez</a:t>
          </a:r>
        </a:p>
        <a:p>
          <a:pPr marR="0" algn="ctr" rtl="0"/>
          <a:r>
            <a:rPr lang="es-ES" baseline="0" dirty="0" smtClean="0">
              <a:latin typeface="Verdana"/>
            </a:rPr>
            <a:t>PRODUCCION</a:t>
          </a:r>
        </a:p>
      </dgm:t>
    </dgm:pt>
    <dgm:pt modelId="{4FFC2B5D-07AE-4B2F-928E-D821F881807B}" type="parTrans" cxnId="{8D6B7BF8-10EC-4A4A-94E7-CB6FC6DE246C}">
      <dgm:prSet/>
      <dgm:spPr/>
      <dgm:t>
        <a:bodyPr/>
        <a:lstStyle/>
        <a:p>
          <a:endParaRPr lang="es-ES" dirty="0"/>
        </a:p>
      </dgm:t>
    </dgm:pt>
    <dgm:pt modelId="{642177DB-38CD-4BD3-923B-46FA564DA47F}" type="sibTrans" cxnId="{8D6B7BF8-10EC-4A4A-94E7-CB6FC6DE246C}">
      <dgm:prSet/>
      <dgm:spPr/>
      <dgm:t>
        <a:bodyPr/>
        <a:lstStyle/>
        <a:p>
          <a:endParaRPr lang="es-ES"/>
        </a:p>
      </dgm:t>
    </dgm:pt>
    <dgm:pt modelId="{EAD42EE6-486C-4BC7-9963-EC4875707B28}" type="pres">
      <dgm:prSet presAssocID="{2AD221D7-BCA6-45EC-9F74-B0A4626DA2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DAFAF2-1B50-4215-A124-1EC810007EAC}" type="pres">
      <dgm:prSet presAssocID="{0D9170B7-2C96-4037-B4A9-AD2DA1E23DE7}" presName="hierRoot1" presStyleCnt="0">
        <dgm:presLayoutVars>
          <dgm:hierBranch/>
        </dgm:presLayoutVars>
      </dgm:prSet>
      <dgm:spPr/>
    </dgm:pt>
    <dgm:pt modelId="{046EBB24-9120-4F3E-9E43-72948A52B2F2}" type="pres">
      <dgm:prSet presAssocID="{0D9170B7-2C96-4037-B4A9-AD2DA1E23DE7}" presName="rootComposite1" presStyleCnt="0"/>
      <dgm:spPr/>
    </dgm:pt>
    <dgm:pt modelId="{9EBDB885-988E-4D51-970F-6392144C94BE}" type="pres">
      <dgm:prSet presAssocID="{0D9170B7-2C96-4037-B4A9-AD2DA1E23DE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EEF9C8-1474-4AD2-9B27-8237879897C6}" type="pres">
      <dgm:prSet presAssocID="{0D9170B7-2C96-4037-B4A9-AD2DA1E23DE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5291473-A121-48EC-AD5A-BD0FF399DD98}" type="pres">
      <dgm:prSet presAssocID="{0D9170B7-2C96-4037-B4A9-AD2DA1E23DE7}" presName="hierChild2" presStyleCnt="0"/>
      <dgm:spPr/>
    </dgm:pt>
    <dgm:pt modelId="{6D8FB56A-A3F5-4151-8404-990D11F94108}" type="pres">
      <dgm:prSet presAssocID="{245E80A2-4FAB-4E9F-9CB7-3C3A8D712D87}" presName="Name35" presStyleLbl="parChTrans1D2" presStyleIdx="0" presStyleCnt="3"/>
      <dgm:spPr/>
      <dgm:t>
        <a:bodyPr/>
        <a:lstStyle/>
        <a:p>
          <a:endParaRPr lang="es-ES"/>
        </a:p>
      </dgm:t>
    </dgm:pt>
    <dgm:pt modelId="{CB243722-E36E-4022-A05D-F8479E9C164C}" type="pres">
      <dgm:prSet presAssocID="{D793B914-38F5-4852-B7F0-014657D60768}" presName="hierRoot2" presStyleCnt="0">
        <dgm:presLayoutVars>
          <dgm:hierBranch/>
        </dgm:presLayoutVars>
      </dgm:prSet>
      <dgm:spPr/>
    </dgm:pt>
    <dgm:pt modelId="{5B22260D-C87D-43AB-B3F8-2DC947D007CF}" type="pres">
      <dgm:prSet presAssocID="{D793B914-38F5-4852-B7F0-014657D60768}" presName="rootComposite" presStyleCnt="0"/>
      <dgm:spPr/>
    </dgm:pt>
    <dgm:pt modelId="{0A2CE15C-B1AE-4FDD-9ACB-B7954406C192}" type="pres">
      <dgm:prSet presAssocID="{D793B914-38F5-4852-B7F0-014657D607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0E52FA-75A6-41E2-A237-08B819047E4D}" type="pres">
      <dgm:prSet presAssocID="{D793B914-38F5-4852-B7F0-014657D60768}" presName="rootConnector" presStyleLbl="node2" presStyleIdx="0" presStyleCnt="3"/>
      <dgm:spPr/>
      <dgm:t>
        <a:bodyPr/>
        <a:lstStyle/>
        <a:p>
          <a:endParaRPr lang="es-ES"/>
        </a:p>
      </dgm:t>
    </dgm:pt>
    <dgm:pt modelId="{13A178FC-A38B-4114-A33D-0678E851D2F6}" type="pres">
      <dgm:prSet presAssocID="{D793B914-38F5-4852-B7F0-014657D60768}" presName="hierChild4" presStyleCnt="0"/>
      <dgm:spPr/>
    </dgm:pt>
    <dgm:pt modelId="{F1E36812-4C19-4317-AC25-BBAE30DA2AE7}" type="pres">
      <dgm:prSet presAssocID="{D793B914-38F5-4852-B7F0-014657D60768}" presName="hierChild5" presStyleCnt="0"/>
      <dgm:spPr/>
    </dgm:pt>
    <dgm:pt modelId="{E7020F5E-44C8-493A-A802-60D5A53875FE}" type="pres">
      <dgm:prSet presAssocID="{CA17384D-9A75-4972-8DAB-C11CBC1CB2C4}" presName="Name35" presStyleLbl="parChTrans1D2" presStyleIdx="1" presStyleCnt="3"/>
      <dgm:spPr/>
      <dgm:t>
        <a:bodyPr/>
        <a:lstStyle/>
        <a:p>
          <a:endParaRPr lang="es-ES"/>
        </a:p>
      </dgm:t>
    </dgm:pt>
    <dgm:pt modelId="{72BFA3BC-CD07-421D-BCAC-A64BD0710CEB}" type="pres">
      <dgm:prSet presAssocID="{E465990A-8087-4C31-9EA4-89D1066DBB5A}" presName="hierRoot2" presStyleCnt="0">
        <dgm:presLayoutVars>
          <dgm:hierBranch/>
        </dgm:presLayoutVars>
      </dgm:prSet>
      <dgm:spPr/>
    </dgm:pt>
    <dgm:pt modelId="{A63BC89E-47BC-4825-BD06-1F6C0F10D6C8}" type="pres">
      <dgm:prSet presAssocID="{E465990A-8087-4C31-9EA4-89D1066DBB5A}" presName="rootComposite" presStyleCnt="0"/>
      <dgm:spPr/>
    </dgm:pt>
    <dgm:pt modelId="{398077F2-5559-4FB6-B0BC-4E69B15FA172}" type="pres">
      <dgm:prSet presAssocID="{E465990A-8087-4C31-9EA4-89D1066DBB5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33873F-D57A-4194-82C3-DDB573F1DA00}" type="pres">
      <dgm:prSet presAssocID="{E465990A-8087-4C31-9EA4-89D1066DBB5A}" presName="rootConnector" presStyleLbl="node2" presStyleIdx="1" presStyleCnt="3"/>
      <dgm:spPr/>
      <dgm:t>
        <a:bodyPr/>
        <a:lstStyle/>
        <a:p>
          <a:endParaRPr lang="es-ES"/>
        </a:p>
      </dgm:t>
    </dgm:pt>
    <dgm:pt modelId="{9C3347FC-C4B9-42D1-9E74-AE07D5DD499C}" type="pres">
      <dgm:prSet presAssocID="{E465990A-8087-4C31-9EA4-89D1066DBB5A}" presName="hierChild4" presStyleCnt="0"/>
      <dgm:spPr/>
    </dgm:pt>
    <dgm:pt modelId="{95EDB13E-8F3A-4A9E-A3E7-C3A3E03F4C85}" type="pres">
      <dgm:prSet presAssocID="{E465990A-8087-4C31-9EA4-89D1066DBB5A}" presName="hierChild5" presStyleCnt="0"/>
      <dgm:spPr/>
    </dgm:pt>
    <dgm:pt modelId="{85DBED9C-35A2-45FA-A4F8-2E4564C6D789}" type="pres">
      <dgm:prSet presAssocID="{4FFC2B5D-07AE-4B2F-928E-D821F881807B}" presName="Name35" presStyleLbl="parChTrans1D2" presStyleIdx="2" presStyleCnt="3"/>
      <dgm:spPr/>
      <dgm:t>
        <a:bodyPr/>
        <a:lstStyle/>
        <a:p>
          <a:endParaRPr lang="es-ES"/>
        </a:p>
      </dgm:t>
    </dgm:pt>
    <dgm:pt modelId="{30AC7841-CA2A-4046-864E-1C94D46672F5}" type="pres">
      <dgm:prSet presAssocID="{5B6042D3-D749-4FC4-9C4A-A8DF6AFED0B0}" presName="hierRoot2" presStyleCnt="0">
        <dgm:presLayoutVars>
          <dgm:hierBranch/>
        </dgm:presLayoutVars>
      </dgm:prSet>
      <dgm:spPr/>
    </dgm:pt>
    <dgm:pt modelId="{2D1CCC06-CC35-426B-89BD-A03931C3C18E}" type="pres">
      <dgm:prSet presAssocID="{5B6042D3-D749-4FC4-9C4A-A8DF6AFED0B0}" presName="rootComposite" presStyleCnt="0"/>
      <dgm:spPr/>
    </dgm:pt>
    <dgm:pt modelId="{6B207253-C530-4A40-B3F4-7C05749C6743}" type="pres">
      <dgm:prSet presAssocID="{5B6042D3-D749-4FC4-9C4A-A8DF6AFED0B0}" presName="rootText" presStyleLbl="node2" presStyleIdx="2" presStyleCnt="3" custScaleY="123998" custLinFactNeighborX="23" custLinFactNeighborY="-36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3F30C1-FA39-4F38-8D24-191B8C52D4E6}" type="pres">
      <dgm:prSet presAssocID="{5B6042D3-D749-4FC4-9C4A-A8DF6AFED0B0}" presName="rootConnector" presStyleLbl="node2" presStyleIdx="2" presStyleCnt="3"/>
      <dgm:spPr/>
      <dgm:t>
        <a:bodyPr/>
        <a:lstStyle/>
        <a:p>
          <a:endParaRPr lang="es-ES"/>
        </a:p>
      </dgm:t>
    </dgm:pt>
    <dgm:pt modelId="{7AAB82F9-C51F-430D-A8AE-2A417FE2636D}" type="pres">
      <dgm:prSet presAssocID="{5B6042D3-D749-4FC4-9C4A-A8DF6AFED0B0}" presName="hierChild4" presStyleCnt="0"/>
      <dgm:spPr/>
    </dgm:pt>
    <dgm:pt modelId="{BA8CFBF4-C0DA-4FF2-821F-9CEFC5BF2E70}" type="pres">
      <dgm:prSet presAssocID="{5B6042D3-D749-4FC4-9C4A-A8DF6AFED0B0}" presName="hierChild5" presStyleCnt="0"/>
      <dgm:spPr/>
    </dgm:pt>
    <dgm:pt modelId="{B141A3B5-DD00-4659-8AC6-52995E6F447E}" type="pres">
      <dgm:prSet presAssocID="{0D9170B7-2C96-4037-B4A9-AD2DA1E23DE7}" presName="hierChild3" presStyleCnt="0"/>
      <dgm:spPr/>
    </dgm:pt>
  </dgm:ptLst>
  <dgm:cxnLst>
    <dgm:cxn modelId="{1826E90E-A728-47CA-B05D-29CD2ED99B48}" srcId="{2AD221D7-BCA6-45EC-9F74-B0A4626DA227}" destId="{0D9170B7-2C96-4037-B4A9-AD2DA1E23DE7}" srcOrd="0" destOrd="0" parTransId="{F4D9E2D1-209D-436B-AD90-86ADC908B1E4}" sibTransId="{48C7D59C-D771-4FA6-A088-B18171180AC2}"/>
    <dgm:cxn modelId="{DEA880F4-3A08-4172-81FC-CAFB129B5F64}" type="presOf" srcId="{D793B914-38F5-4852-B7F0-014657D60768}" destId="{0A2CE15C-B1AE-4FDD-9ACB-B7954406C192}" srcOrd="0" destOrd="0" presId="urn:microsoft.com/office/officeart/2005/8/layout/orgChart1"/>
    <dgm:cxn modelId="{98ED632B-59F5-4276-8F16-4A560E47C8FE}" type="presOf" srcId="{5B6042D3-D749-4FC4-9C4A-A8DF6AFED0B0}" destId="{6B207253-C530-4A40-B3F4-7C05749C6743}" srcOrd="0" destOrd="0" presId="urn:microsoft.com/office/officeart/2005/8/layout/orgChart1"/>
    <dgm:cxn modelId="{081ED9D1-433A-475F-BCD8-47B885D508EB}" type="presOf" srcId="{2AD221D7-BCA6-45EC-9F74-B0A4626DA227}" destId="{EAD42EE6-486C-4BC7-9963-EC4875707B28}" srcOrd="0" destOrd="0" presId="urn:microsoft.com/office/officeart/2005/8/layout/orgChart1"/>
    <dgm:cxn modelId="{4165C3E6-456B-48B5-AA45-EC089761ED9D}" type="presOf" srcId="{245E80A2-4FAB-4E9F-9CB7-3C3A8D712D87}" destId="{6D8FB56A-A3F5-4151-8404-990D11F94108}" srcOrd="0" destOrd="0" presId="urn:microsoft.com/office/officeart/2005/8/layout/orgChart1"/>
    <dgm:cxn modelId="{FE341713-71E1-4515-B15F-CC0E15B7EF12}" type="presOf" srcId="{0D9170B7-2C96-4037-B4A9-AD2DA1E23DE7}" destId="{D0EEF9C8-1474-4AD2-9B27-8237879897C6}" srcOrd="1" destOrd="0" presId="urn:microsoft.com/office/officeart/2005/8/layout/orgChart1"/>
    <dgm:cxn modelId="{A7E2A87D-C4C4-4A95-8515-E452979C01D0}" srcId="{0D9170B7-2C96-4037-B4A9-AD2DA1E23DE7}" destId="{E465990A-8087-4C31-9EA4-89D1066DBB5A}" srcOrd="1" destOrd="0" parTransId="{CA17384D-9A75-4972-8DAB-C11CBC1CB2C4}" sibTransId="{08A3FD62-2E95-45AF-949E-18B5597C3EB7}"/>
    <dgm:cxn modelId="{9D0FA439-C78D-47F5-ADDD-FC77CFA75B53}" type="presOf" srcId="{4FFC2B5D-07AE-4B2F-928E-D821F881807B}" destId="{85DBED9C-35A2-45FA-A4F8-2E4564C6D789}" srcOrd="0" destOrd="0" presId="urn:microsoft.com/office/officeart/2005/8/layout/orgChart1"/>
    <dgm:cxn modelId="{1D1D660C-11B0-42BB-B52E-B4B2E54B0698}" type="presOf" srcId="{D793B914-38F5-4852-B7F0-014657D60768}" destId="{180E52FA-75A6-41E2-A237-08B819047E4D}" srcOrd="1" destOrd="0" presId="urn:microsoft.com/office/officeart/2005/8/layout/orgChart1"/>
    <dgm:cxn modelId="{8F6D21D5-A401-4CF9-A743-FC155153EF9B}" type="presOf" srcId="{0D9170B7-2C96-4037-B4A9-AD2DA1E23DE7}" destId="{9EBDB885-988E-4D51-970F-6392144C94BE}" srcOrd="0" destOrd="0" presId="urn:microsoft.com/office/officeart/2005/8/layout/orgChart1"/>
    <dgm:cxn modelId="{7D4C4E6B-D7AE-4103-8AB7-1749F6552F47}" type="presOf" srcId="{5B6042D3-D749-4FC4-9C4A-A8DF6AFED0B0}" destId="{CD3F30C1-FA39-4F38-8D24-191B8C52D4E6}" srcOrd="1" destOrd="0" presId="urn:microsoft.com/office/officeart/2005/8/layout/orgChart1"/>
    <dgm:cxn modelId="{5AB8912F-3827-4E5D-A56F-0E35B89B6953}" srcId="{0D9170B7-2C96-4037-B4A9-AD2DA1E23DE7}" destId="{D793B914-38F5-4852-B7F0-014657D60768}" srcOrd="0" destOrd="0" parTransId="{245E80A2-4FAB-4E9F-9CB7-3C3A8D712D87}" sibTransId="{D3B4AD7A-1E89-4D62-A085-26F1D5262447}"/>
    <dgm:cxn modelId="{7F1391CF-8F10-4FB3-89A2-970AA51F78EA}" type="presOf" srcId="{E465990A-8087-4C31-9EA4-89D1066DBB5A}" destId="{3E33873F-D57A-4194-82C3-DDB573F1DA00}" srcOrd="1" destOrd="0" presId="urn:microsoft.com/office/officeart/2005/8/layout/orgChart1"/>
    <dgm:cxn modelId="{7EE7886E-D88E-4BCC-9480-36B4265F9644}" type="presOf" srcId="{E465990A-8087-4C31-9EA4-89D1066DBB5A}" destId="{398077F2-5559-4FB6-B0BC-4E69B15FA172}" srcOrd="0" destOrd="0" presId="urn:microsoft.com/office/officeart/2005/8/layout/orgChart1"/>
    <dgm:cxn modelId="{25AC907B-7B04-4B83-80A1-547036C09142}" type="presOf" srcId="{CA17384D-9A75-4972-8DAB-C11CBC1CB2C4}" destId="{E7020F5E-44C8-493A-A802-60D5A53875FE}" srcOrd="0" destOrd="0" presId="urn:microsoft.com/office/officeart/2005/8/layout/orgChart1"/>
    <dgm:cxn modelId="{8D6B7BF8-10EC-4A4A-94E7-CB6FC6DE246C}" srcId="{0D9170B7-2C96-4037-B4A9-AD2DA1E23DE7}" destId="{5B6042D3-D749-4FC4-9C4A-A8DF6AFED0B0}" srcOrd="2" destOrd="0" parTransId="{4FFC2B5D-07AE-4B2F-928E-D821F881807B}" sibTransId="{642177DB-38CD-4BD3-923B-46FA564DA47F}"/>
    <dgm:cxn modelId="{87A0DAE9-357A-4A4D-B2CE-8331E827FBF4}" type="presParOf" srcId="{EAD42EE6-486C-4BC7-9963-EC4875707B28}" destId="{7FDAFAF2-1B50-4215-A124-1EC810007EAC}" srcOrd="0" destOrd="0" presId="urn:microsoft.com/office/officeart/2005/8/layout/orgChart1"/>
    <dgm:cxn modelId="{F49E2B4D-B9B3-49AB-983B-60304BAC0FF9}" type="presParOf" srcId="{7FDAFAF2-1B50-4215-A124-1EC810007EAC}" destId="{046EBB24-9120-4F3E-9E43-72948A52B2F2}" srcOrd="0" destOrd="0" presId="urn:microsoft.com/office/officeart/2005/8/layout/orgChart1"/>
    <dgm:cxn modelId="{8DBB883C-DBA4-43AC-8839-1F5D17C32BC6}" type="presParOf" srcId="{046EBB24-9120-4F3E-9E43-72948A52B2F2}" destId="{9EBDB885-988E-4D51-970F-6392144C94BE}" srcOrd="0" destOrd="0" presId="urn:microsoft.com/office/officeart/2005/8/layout/orgChart1"/>
    <dgm:cxn modelId="{1B6D1FA6-F6D0-4C2A-A75D-A1237571187A}" type="presParOf" srcId="{046EBB24-9120-4F3E-9E43-72948A52B2F2}" destId="{D0EEF9C8-1474-4AD2-9B27-8237879897C6}" srcOrd="1" destOrd="0" presId="urn:microsoft.com/office/officeart/2005/8/layout/orgChart1"/>
    <dgm:cxn modelId="{CEFE93BA-8AB4-46F0-ABD3-FAF1DC5EA7BA}" type="presParOf" srcId="{7FDAFAF2-1B50-4215-A124-1EC810007EAC}" destId="{E5291473-A121-48EC-AD5A-BD0FF399DD98}" srcOrd="1" destOrd="0" presId="urn:microsoft.com/office/officeart/2005/8/layout/orgChart1"/>
    <dgm:cxn modelId="{0A48CB16-00EC-48E7-8424-EBC9D7F37A95}" type="presParOf" srcId="{E5291473-A121-48EC-AD5A-BD0FF399DD98}" destId="{6D8FB56A-A3F5-4151-8404-990D11F94108}" srcOrd="0" destOrd="0" presId="urn:microsoft.com/office/officeart/2005/8/layout/orgChart1"/>
    <dgm:cxn modelId="{8263E290-D676-4082-9A3E-8183FC81440D}" type="presParOf" srcId="{E5291473-A121-48EC-AD5A-BD0FF399DD98}" destId="{CB243722-E36E-4022-A05D-F8479E9C164C}" srcOrd="1" destOrd="0" presId="urn:microsoft.com/office/officeart/2005/8/layout/orgChart1"/>
    <dgm:cxn modelId="{C5DCFC46-DFFB-4464-8E99-FD4854765ADB}" type="presParOf" srcId="{CB243722-E36E-4022-A05D-F8479E9C164C}" destId="{5B22260D-C87D-43AB-B3F8-2DC947D007CF}" srcOrd="0" destOrd="0" presId="urn:microsoft.com/office/officeart/2005/8/layout/orgChart1"/>
    <dgm:cxn modelId="{AB09E11E-CBFD-4D4F-A59C-0A5E3FD6F9F6}" type="presParOf" srcId="{5B22260D-C87D-43AB-B3F8-2DC947D007CF}" destId="{0A2CE15C-B1AE-4FDD-9ACB-B7954406C192}" srcOrd="0" destOrd="0" presId="urn:microsoft.com/office/officeart/2005/8/layout/orgChart1"/>
    <dgm:cxn modelId="{96E0A033-7797-41F6-8A4F-E95EB0B77199}" type="presParOf" srcId="{5B22260D-C87D-43AB-B3F8-2DC947D007CF}" destId="{180E52FA-75A6-41E2-A237-08B819047E4D}" srcOrd="1" destOrd="0" presId="urn:microsoft.com/office/officeart/2005/8/layout/orgChart1"/>
    <dgm:cxn modelId="{EB661786-83BE-4949-82B4-A595F9E6121D}" type="presParOf" srcId="{CB243722-E36E-4022-A05D-F8479E9C164C}" destId="{13A178FC-A38B-4114-A33D-0678E851D2F6}" srcOrd="1" destOrd="0" presId="urn:microsoft.com/office/officeart/2005/8/layout/orgChart1"/>
    <dgm:cxn modelId="{D14E1FB4-EBEB-469C-9C3D-7CF6F85EA11C}" type="presParOf" srcId="{CB243722-E36E-4022-A05D-F8479E9C164C}" destId="{F1E36812-4C19-4317-AC25-BBAE30DA2AE7}" srcOrd="2" destOrd="0" presId="urn:microsoft.com/office/officeart/2005/8/layout/orgChart1"/>
    <dgm:cxn modelId="{D797AFAD-1189-4C93-8C67-C91CE5EB9AD3}" type="presParOf" srcId="{E5291473-A121-48EC-AD5A-BD0FF399DD98}" destId="{E7020F5E-44C8-493A-A802-60D5A53875FE}" srcOrd="2" destOrd="0" presId="urn:microsoft.com/office/officeart/2005/8/layout/orgChart1"/>
    <dgm:cxn modelId="{886E1319-BE11-4A47-B617-27AE80BB0DCA}" type="presParOf" srcId="{E5291473-A121-48EC-AD5A-BD0FF399DD98}" destId="{72BFA3BC-CD07-421D-BCAC-A64BD0710CEB}" srcOrd="3" destOrd="0" presId="urn:microsoft.com/office/officeart/2005/8/layout/orgChart1"/>
    <dgm:cxn modelId="{BE73CB03-58DB-4256-9E42-683987D3611E}" type="presParOf" srcId="{72BFA3BC-CD07-421D-BCAC-A64BD0710CEB}" destId="{A63BC89E-47BC-4825-BD06-1F6C0F10D6C8}" srcOrd="0" destOrd="0" presId="urn:microsoft.com/office/officeart/2005/8/layout/orgChart1"/>
    <dgm:cxn modelId="{53368B2F-5EFD-49F9-8F47-FDF67009EA85}" type="presParOf" srcId="{A63BC89E-47BC-4825-BD06-1F6C0F10D6C8}" destId="{398077F2-5559-4FB6-B0BC-4E69B15FA172}" srcOrd="0" destOrd="0" presId="urn:microsoft.com/office/officeart/2005/8/layout/orgChart1"/>
    <dgm:cxn modelId="{2C1627FB-69EA-4949-857C-D13306D24D31}" type="presParOf" srcId="{A63BC89E-47BC-4825-BD06-1F6C0F10D6C8}" destId="{3E33873F-D57A-4194-82C3-DDB573F1DA00}" srcOrd="1" destOrd="0" presId="urn:microsoft.com/office/officeart/2005/8/layout/orgChart1"/>
    <dgm:cxn modelId="{E1BA6713-4AD2-43DD-94A2-E9F794CD5006}" type="presParOf" srcId="{72BFA3BC-CD07-421D-BCAC-A64BD0710CEB}" destId="{9C3347FC-C4B9-42D1-9E74-AE07D5DD499C}" srcOrd="1" destOrd="0" presId="urn:microsoft.com/office/officeart/2005/8/layout/orgChart1"/>
    <dgm:cxn modelId="{9D8FF70E-0C57-49EE-87E0-8E5D8EE71073}" type="presParOf" srcId="{72BFA3BC-CD07-421D-BCAC-A64BD0710CEB}" destId="{95EDB13E-8F3A-4A9E-A3E7-C3A3E03F4C85}" srcOrd="2" destOrd="0" presId="urn:microsoft.com/office/officeart/2005/8/layout/orgChart1"/>
    <dgm:cxn modelId="{28C8585D-187F-44D9-B23D-5CE40ED2504F}" type="presParOf" srcId="{E5291473-A121-48EC-AD5A-BD0FF399DD98}" destId="{85DBED9C-35A2-45FA-A4F8-2E4564C6D789}" srcOrd="4" destOrd="0" presId="urn:microsoft.com/office/officeart/2005/8/layout/orgChart1"/>
    <dgm:cxn modelId="{53E7C457-D8C0-4E34-B594-336BD35B95D2}" type="presParOf" srcId="{E5291473-A121-48EC-AD5A-BD0FF399DD98}" destId="{30AC7841-CA2A-4046-864E-1C94D46672F5}" srcOrd="5" destOrd="0" presId="urn:microsoft.com/office/officeart/2005/8/layout/orgChart1"/>
    <dgm:cxn modelId="{1282DE0D-D68A-479B-8F6E-074112A3546A}" type="presParOf" srcId="{30AC7841-CA2A-4046-864E-1C94D46672F5}" destId="{2D1CCC06-CC35-426B-89BD-A03931C3C18E}" srcOrd="0" destOrd="0" presId="urn:microsoft.com/office/officeart/2005/8/layout/orgChart1"/>
    <dgm:cxn modelId="{E5EEC2D5-2149-4C24-A29B-55ACC4B6AE97}" type="presParOf" srcId="{2D1CCC06-CC35-426B-89BD-A03931C3C18E}" destId="{6B207253-C530-4A40-B3F4-7C05749C6743}" srcOrd="0" destOrd="0" presId="urn:microsoft.com/office/officeart/2005/8/layout/orgChart1"/>
    <dgm:cxn modelId="{A4A2C646-B131-4D81-B18F-9DD552218685}" type="presParOf" srcId="{2D1CCC06-CC35-426B-89BD-A03931C3C18E}" destId="{CD3F30C1-FA39-4F38-8D24-191B8C52D4E6}" srcOrd="1" destOrd="0" presId="urn:microsoft.com/office/officeart/2005/8/layout/orgChart1"/>
    <dgm:cxn modelId="{BED78A3A-10FD-4071-9AA9-73DB23B03247}" type="presParOf" srcId="{30AC7841-CA2A-4046-864E-1C94D46672F5}" destId="{7AAB82F9-C51F-430D-A8AE-2A417FE2636D}" srcOrd="1" destOrd="0" presId="urn:microsoft.com/office/officeart/2005/8/layout/orgChart1"/>
    <dgm:cxn modelId="{7AACF35B-CBF1-45BF-B923-A3DCA369276D}" type="presParOf" srcId="{30AC7841-CA2A-4046-864E-1C94D46672F5}" destId="{BA8CFBF4-C0DA-4FF2-821F-9CEFC5BF2E70}" srcOrd="2" destOrd="0" presId="urn:microsoft.com/office/officeart/2005/8/layout/orgChart1"/>
    <dgm:cxn modelId="{CF25D149-CEE0-4391-B250-990A612AB795}" type="presParOf" srcId="{7FDAFAF2-1B50-4215-A124-1EC810007EAC}" destId="{B141A3B5-DD00-4659-8AC6-52995E6F447E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DBED9C-35A2-45FA-A4F8-2E4564C6D789}">
      <dsp:nvSpPr>
        <dsp:cNvPr id="0" name=""/>
        <dsp:cNvSpPr/>
      </dsp:nvSpPr>
      <dsp:spPr>
        <a:xfrm>
          <a:off x="4114799" y="1866004"/>
          <a:ext cx="2911803" cy="461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21"/>
              </a:lnTo>
              <a:lnTo>
                <a:pt x="2911803" y="209321"/>
              </a:lnTo>
              <a:lnTo>
                <a:pt x="2911803" y="461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20F5E-44C8-493A-A802-60D5A53875FE}">
      <dsp:nvSpPr>
        <dsp:cNvPr id="0" name=""/>
        <dsp:cNvSpPr/>
      </dsp:nvSpPr>
      <dsp:spPr>
        <a:xfrm>
          <a:off x="4069079" y="1866004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B56A-A3F5-4151-8404-990D11F94108}">
      <dsp:nvSpPr>
        <dsp:cNvPr id="0" name=""/>
        <dsp:cNvSpPr/>
      </dsp:nvSpPr>
      <dsp:spPr>
        <a:xfrm>
          <a:off x="1203548" y="1866004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DB885-988E-4D51-970F-6392144C94BE}">
      <dsp:nvSpPr>
        <dsp:cNvPr id="0" name=""/>
        <dsp:cNvSpPr/>
      </dsp:nvSpPr>
      <dsp:spPr>
        <a:xfrm>
          <a:off x="2911803" y="663008"/>
          <a:ext cx="2405992" cy="12029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baseline="0" dirty="0" smtClean="0">
              <a:latin typeface="Verdana"/>
            </a:rPr>
            <a:t>COMITÉ DE EMERGENCIA</a:t>
          </a:r>
        </a:p>
        <a:p>
          <a:pPr marR="0"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b="1" kern="1200" baseline="0" dirty="0" smtClean="0">
            <a:latin typeface="Verdana"/>
          </a:endParaRP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Luis Fernando </a:t>
          </a:r>
          <a:r>
            <a:rPr lang="es-ES" sz="1100" kern="1200" baseline="0" dirty="0" err="1" smtClean="0">
              <a:latin typeface="Verdana"/>
            </a:rPr>
            <a:t>Mejia</a:t>
          </a:r>
          <a:endParaRPr lang="es-ES" sz="1100" kern="1200" baseline="0" dirty="0" smtClean="0">
            <a:latin typeface="Verdana"/>
          </a:endParaRP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María  Andrea Gaviria</a:t>
          </a:r>
          <a:endParaRPr lang="es-ES" sz="1100" kern="1200" dirty="0" smtClean="0"/>
        </a:p>
      </dsp:txBody>
      <dsp:txXfrm>
        <a:off x="2911803" y="663008"/>
        <a:ext cx="2405992" cy="1202996"/>
      </dsp:txXfrm>
    </dsp:sp>
    <dsp:sp modelId="{0A2CE15C-B1AE-4FDD-9ACB-B7954406C192}">
      <dsp:nvSpPr>
        <dsp:cNvPr id="0" name=""/>
        <dsp:cNvSpPr/>
      </dsp:nvSpPr>
      <dsp:spPr>
        <a:xfrm>
          <a:off x="552" y="2371263"/>
          <a:ext cx="2405992" cy="12029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baseline="0" dirty="0" smtClean="0">
              <a:latin typeface="Verdana"/>
            </a:rPr>
            <a:t>PRIMEROS AUXILIOS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 baseline="0" dirty="0" smtClean="0">
            <a:latin typeface="Verdana"/>
          </a:endParaRP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Diana Álvarez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María Andrea Gaviria</a:t>
          </a:r>
          <a:endParaRPr lang="es-ES" sz="1100" kern="1200" dirty="0" smtClean="0"/>
        </a:p>
      </dsp:txBody>
      <dsp:txXfrm>
        <a:off x="552" y="2371263"/>
        <a:ext cx="2405992" cy="1202996"/>
      </dsp:txXfrm>
    </dsp:sp>
    <dsp:sp modelId="{398077F2-5559-4FB6-B0BC-4E69B15FA172}">
      <dsp:nvSpPr>
        <dsp:cNvPr id="0" name=""/>
        <dsp:cNvSpPr/>
      </dsp:nvSpPr>
      <dsp:spPr>
        <a:xfrm>
          <a:off x="2911803" y="2371263"/>
          <a:ext cx="2405992" cy="12029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baseline="0" dirty="0" smtClean="0">
              <a:latin typeface="Verdana"/>
            </a:rPr>
            <a:t>PREVENCION CONTROL DEL FUEGO 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b="1" kern="1200" baseline="0" dirty="0" smtClean="0">
            <a:latin typeface="Verdana"/>
          </a:endParaRP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John  Gallego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Ignacio Paz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Gustavo Fuentes</a:t>
          </a:r>
          <a:endParaRPr lang="es-ES" sz="1100" kern="1200" dirty="0" smtClean="0"/>
        </a:p>
      </dsp:txBody>
      <dsp:txXfrm>
        <a:off x="2911803" y="2371263"/>
        <a:ext cx="2405992" cy="1202996"/>
      </dsp:txXfrm>
    </dsp:sp>
    <dsp:sp modelId="{6B207253-C530-4A40-B3F4-7C05749C6743}">
      <dsp:nvSpPr>
        <dsp:cNvPr id="0" name=""/>
        <dsp:cNvSpPr/>
      </dsp:nvSpPr>
      <dsp:spPr>
        <a:xfrm>
          <a:off x="5823607" y="2327955"/>
          <a:ext cx="2405992" cy="14916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baseline="0" dirty="0" smtClean="0">
              <a:latin typeface="Verdana"/>
            </a:rPr>
            <a:t>LIDERES  DE EVACUACION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Paola Rivera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-ADMINTRATIVA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Diana Álvarez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TERMINADO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John Gómez</a:t>
          </a:r>
        </a:p>
        <a:p>
          <a:pPr marR="0"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latin typeface="Verdana"/>
            </a:rPr>
            <a:t>PRODUCCION</a:t>
          </a:r>
        </a:p>
      </dsp:txBody>
      <dsp:txXfrm>
        <a:off x="5823607" y="2327955"/>
        <a:ext cx="2405992" cy="149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17/02/2014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0" y="1643050"/>
            <a:ext cx="8786842" cy="4572032"/>
          </a:xfrm>
        </p:spPr>
        <p:txBody>
          <a:bodyPr>
            <a:normAutofit/>
          </a:bodyPr>
          <a:lstStyle/>
          <a:p>
            <a:r>
              <a:rPr lang="es-VE" b="1" dirty="0" smtClean="0"/>
              <a:t>PLAN DE  EMERGENCIA  Y     EVACUACION PARA BRIGADISTAS</a:t>
            </a:r>
            <a:br>
              <a:rPr lang="es-VE" b="1" dirty="0" smtClean="0"/>
            </a:br>
            <a:r>
              <a:rPr lang="es-ES" sz="2000" b="1" dirty="0" smtClean="0">
                <a:solidFill>
                  <a:srgbClr val="00B050"/>
                </a:solidFill>
                <a:latin typeface="Algerian" pitchFamily="82" charset="0"/>
              </a:rPr>
              <a:t>C</a:t>
            </a:r>
            <a:r>
              <a:rPr lang="es-ES" sz="2000" dirty="0" smtClean="0">
                <a:solidFill>
                  <a:srgbClr val="00B050"/>
                </a:solidFill>
                <a:latin typeface="Algerian" pitchFamily="82" charset="0"/>
              </a:rPr>
              <a:t>on el fin de  proteger   las vidas humanas y  nuestra   maquinaria</a:t>
            </a:r>
            <a:r>
              <a:rPr lang="es-ES" dirty="0" smtClean="0"/>
              <a:t>.</a:t>
            </a:r>
            <a:endParaRPr lang="es-CO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785794"/>
            <a:ext cx="5037559" cy="81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/>
          <a:lstStyle/>
          <a:p>
            <a:r>
              <a:rPr lang="es-VE" dirty="0" smtClean="0"/>
              <a:t>GRUPOS  DE  BRIGADISTAS 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596" y="2643182"/>
            <a:ext cx="6400800" cy="2143140"/>
          </a:xfrm>
        </p:spPr>
        <p:txBody>
          <a:bodyPr>
            <a:normAutofit lnSpcReduction="10000"/>
          </a:bodyPr>
          <a:lstStyle/>
          <a:p>
            <a:r>
              <a:rPr lang="es-VE" dirty="0" smtClean="0">
                <a:solidFill>
                  <a:srgbClr val="00B050"/>
                </a:solidFill>
                <a:latin typeface="Algerian" pitchFamily="82" charset="0"/>
              </a:rPr>
              <a:t>LIDERES  DE EVACUACION </a:t>
            </a:r>
          </a:p>
          <a:p>
            <a:r>
              <a:rPr lang="es-VE" dirty="0" smtClean="0">
                <a:solidFill>
                  <a:srgbClr val="0070C0"/>
                </a:solidFill>
                <a:latin typeface="Algerian" pitchFamily="82" charset="0"/>
              </a:rPr>
              <a:t>LIDERES  DE PRIMEROS AUXILIOS</a:t>
            </a:r>
          </a:p>
          <a:p>
            <a:r>
              <a:rPr lang="es-VE" dirty="0" smtClean="0">
                <a:solidFill>
                  <a:srgbClr val="FFC000"/>
                </a:solidFill>
                <a:latin typeface="Algerian" pitchFamily="82" charset="0"/>
              </a:rPr>
              <a:t>LIDERES DE PREVENCION  Y CONTROL DEL FUEGO</a:t>
            </a:r>
            <a:endParaRPr lang="es-CO" dirty="0">
              <a:solidFill>
                <a:srgbClr val="FFC000"/>
              </a:solidFill>
              <a:latin typeface="Algerian" pitchFamily="8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57166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 descr="C:\Documents and Settings\user\Escritorio\EVACU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2786058"/>
            <a:ext cx="2286016" cy="153503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18354">
            <a:off x="7713738" y="3129059"/>
            <a:ext cx="785818" cy="12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C:\Documents and Settings\user\Escritorio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2643182"/>
            <a:ext cx="214314" cy="415317"/>
          </a:xfrm>
          <a:prstGeom prst="rect">
            <a:avLst/>
          </a:prstGeom>
          <a:noFill/>
        </p:spPr>
      </p:pic>
      <p:pic>
        <p:nvPicPr>
          <p:cNvPr id="10" name="Picture 6" descr="C:\Documents and Settings\user\Escritorio\NINO FUE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071942"/>
            <a:ext cx="428627" cy="476865"/>
          </a:xfrm>
          <a:prstGeom prst="rect">
            <a:avLst/>
          </a:prstGeom>
          <a:noFill/>
        </p:spPr>
      </p:pic>
      <p:pic>
        <p:nvPicPr>
          <p:cNvPr id="3075" name="Picture 3" descr="C:\Documents and Settings\user\Escritorio\nce1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3275359"/>
            <a:ext cx="214314" cy="473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Escritorio\banner-simulacro-gener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571480"/>
            <a:ext cx="7583487" cy="585791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C:\Documents and Settings\user\Escritorio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357166"/>
            <a:ext cx="500066" cy="969072"/>
          </a:xfrm>
          <a:prstGeom prst="rect">
            <a:avLst/>
          </a:prstGeom>
          <a:noFill/>
        </p:spPr>
      </p:pic>
      <p:pic>
        <p:nvPicPr>
          <p:cNvPr id="6148" name="Picture 4" descr="C:\Documents and Settings\user\Escritorio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143116"/>
            <a:ext cx="195258" cy="378388"/>
          </a:xfrm>
          <a:prstGeom prst="rect">
            <a:avLst/>
          </a:prstGeom>
          <a:noFill/>
        </p:spPr>
      </p:pic>
      <p:pic>
        <p:nvPicPr>
          <p:cNvPr id="6149" name="Picture 5" descr="C:\Documents and Settings\user\Escritorio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2000240"/>
            <a:ext cx="214314" cy="415317"/>
          </a:xfrm>
          <a:prstGeom prst="rect">
            <a:avLst/>
          </a:prstGeom>
          <a:noFill/>
        </p:spPr>
      </p:pic>
      <p:pic>
        <p:nvPicPr>
          <p:cNvPr id="9" name="Picture 5" descr="C:\Documents and Settings\user\Escritorio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4786322"/>
            <a:ext cx="214314" cy="415317"/>
          </a:xfrm>
          <a:prstGeom prst="rect">
            <a:avLst/>
          </a:prstGeom>
          <a:noFill/>
        </p:spPr>
      </p:pic>
      <p:pic>
        <p:nvPicPr>
          <p:cNvPr id="10" name="Picture 5" descr="C:\Documents and Settings\user\Escritorio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3857628"/>
            <a:ext cx="214314" cy="41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nts and Settings\user\Configuración local\Archivos temporales de Internet\Content.IE5\5HW4VFVX\MC90043923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00B050"/>
                </a:solidFill>
              </a:rPr>
              <a:t>FUNCIONES  DE LA  BRIGADA DE  EVACUACION</a:t>
            </a:r>
            <a:endParaRPr lang="es-CO" sz="3200" b="1" dirty="0">
              <a:solidFill>
                <a:srgbClr val="00B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s-VE" b="1" dirty="0" smtClean="0">
                <a:solidFill>
                  <a:srgbClr val="00B050"/>
                </a:solidFill>
              </a:rPr>
              <a:t>ANTES DEL SINIESTRO</a:t>
            </a:r>
            <a:r>
              <a:rPr lang="es-VE" b="1" dirty="0" smtClean="0"/>
              <a:t>:</a:t>
            </a:r>
          </a:p>
          <a:p>
            <a:r>
              <a:rPr lang="es-VE" dirty="0" smtClean="0"/>
              <a:t>Verificar las señales  de evacuación</a:t>
            </a:r>
          </a:p>
          <a:p>
            <a:r>
              <a:rPr lang="es-VE" dirty="0" smtClean="0"/>
              <a:t>Conocer  y  dar instrucciones al grupo de  su área sobre los procedimientos de evacuación periódicamente.</a:t>
            </a:r>
          </a:p>
          <a:p>
            <a:r>
              <a:rPr lang="es-VE" dirty="0" smtClean="0"/>
              <a:t>Actualizar los  datos  del  personal de  su área.</a:t>
            </a:r>
          </a:p>
          <a:p>
            <a:r>
              <a:rPr lang="es-VE" b="1" dirty="0" smtClean="0">
                <a:solidFill>
                  <a:srgbClr val="00B050"/>
                </a:solidFill>
              </a:rPr>
              <a:t>DURANTE EL SINIESTRO</a:t>
            </a:r>
          </a:p>
          <a:p>
            <a:r>
              <a:rPr lang="es-VE" dirty="0" smtClean="0"/>
              <a:t>Corroborar el punto de encuentro y verificar la veracidad de la  alarma</a:t>
            </a:r>
          </a:p>
          <a:p>
            <a:r>
              <a:rPr lang="es-VE" dirty="0" smtClean="0"/>
              <a:t>Verificar  que los  equipos  eléctricos  y electrónicos  estén apagados</a:t>
            </a:r>
          </a:p>
          <a:p>
            <a:r>
              <a:rPr lang="es-VE" dirty="0" smtClean="0"/>
              <a:t>Ayudar  en la evacuación </a:t>
            </a:r>
          </a:p>
          <a:p>
            <a:r>
              <a:rPr lang="es-VE" dirty="0" smtClean="0"/>
              <a:t>Conservar la  calma y evitar  los cometarios  alarmantes durante la   evacuación.</a:t>
            </a:r>
          </a:p>
          <a:p>
            <a:r>
              <a:rPr lang="es-VE" dirty="0" smtClean="0"/>
              <a:t>TOMAR LA  DECISION DE CAMBIAR DE  RUTA DE  EVACUACION  SI LA  RUTA ES  INSEGURA.</a:t>
            </a:r>
          </a:p>
          <a:p>
            <a:r>
              <a:rPr lang="es-VE" dirty="0" smtClean="0"/>
              <a:t>Comprobar que no  hay personas atrapadas en su  área de  evacuación.</a:t>
            </a:r>
          </a:p>
          <a:p>
            <a:r>
              <a:rPr lang="es-VE" b="1" dirty="0" smtClean="0">
                <a:solidFill>
                  <a:srgbClr val="00B050"/>
                </a:solidFill>
              </a:rPr>
              <a:t>DEPUES DEL SINIESTROS</a:t>
            </a:r>
          </a:p>
          <a:p>
            <a:r>
              <a:rPr lang="es-VE" dirty="0" smtClean="0"/>
              <a:t>Pasar informe  sobre el  resultado del  plan  obtenido en su área el  JEFE DE BRIGADA 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5643570" y="5500702"/>
            <a:ext cx="26431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b="1" dirty="0" smtClean="0">
                <a:solidFill>
                  <a:srgbClr val="00B050"/>
                </a:solidFill>
              </a:rPr>
              <a:t>PAOLA A. RIVERA =ADMON</a:t>
            </a:r>
          </a:p>
          <a:p>
            <a:pPr algn="ctr"/>
            <a:r>
              <a:rPr lang="es-VE" sz="1400" b="1" dirty="0" smtClean="0">
                <a:solidFill>
                  <a:srgbClr val="00B050"/>
                </a:solidFill>
              </a:rPr>
              <a:t>DIANA C. ALVAREZ  = TERMINADOS</a:t>
            </a:r>
          </a:p>
          <a:p>
            <a:pPr algn="ctr"/>
            <a:r>
              <a:rPr lang="es-VE" sz="1400" b="1" dirty="0" smtClean="0">
                <a:solidFill>
                  <a:srgbClr val="00B050"/>
                </a:solidFill>
              </a:rPr>
              <a:t>JHON A. GOMEZ = PRODUCCION- MAQUINAS</a:t>
            </a:r>
            <a:endParaRPr lang="es-CO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57166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 descr="C:\Documents and Settings\user\Escritorio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76" y="1000108"/>
            <a:ext cx="409572" cy="793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600" b="1" dirty="0" smtClean="0">
                <a:solidFill>
                  <a:srgbClr val="00B050"/>
                </a:solidFill>
              </a:rPr>
              <a:t>PLAN DE  EVACUACION</a:t>
            </a:r>
            <a:endParaRPr lang="es-CO" sz="3600" b="1" dirty="0">
              <a:solidFill>
                <a:srgbClr val="00B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72098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es-ES" dirty="0" smtClean="0"/>
              <a:t> </a:t>
            </a:r>
            <a:endParaRPr lang="es-CO" dirty="0" smtClean="0"/>
          </a:p>
          <a:p>
            <a:pPr algn="ctr" fontAlgn="base"/>
            <a:r>
              <a:rPr lang="es-ES" sz="5600" b="1" dirty="0" smtClean="0">
                <a:solidFill>
                  <a:srgbClr val="00B050"/>
                </a:solidFill>
                <a:latin typeface="Verdana" pitchFamily="34" charset="0"/>
              </a:rPr>
              <a:t>AREA</a:t>
            </a:r>
            <a:endParaRPr lang="es-CO" sz="5600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solidFill>
                  <a:srgbClr val="00B050"/>
                </a:solidFill>
                <a:latin typeface="Verdana" pitchFamily="34" charset="0"/>
              </a:rPr>
              <a:t>RUTA</a:t>
            </a:r>
            <a:endParaRPr lang="es-CO" sz="5600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solidFill>
                  <a:srgbClr val="00B050"/>
                </a:solidFill>
                <a:latin typeface="Verdana" pitchFamily="34" charset="0"/>
              </a:rPr>
              <a:t>RESPONSABLE</a:t>
            </a:r>
            <a:endParaRPr lang="es-CO" sz="5600" dirty="0" smtClean="0">
              <a:solidFill>
                <a:srgbClr val="00B050"/>
              </a:solidFill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latin typeface="Verdana" pitchFamily="34" charset="0"/>
              </a:rPr>
              <a:t>MAQUINAS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Salen hacia el pasillo a  dirigirse hacia la puerta de  recibo material para dirigirse al </a:t>
            </a:r>
            <a:r>
              <a:rPr lang="es-ES" sz="5600" b="1" dirty="0" smtClean="0">
                <a:latin typeface="Verdana" pitchFamily="34" charset="0"/>
              </a:rPr>
              <a:t>Punto de  Encuentro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John Gómez 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latin typeface="Verdana" pitchFamily="34" charset="0"/>
              </a:rPr>
              <a:t>TERMINADOS Y GTO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Salir  hacia el pasillo de  terminados, seguir  hacia la puerta principal y dirigirse  hacia </a:t>
            </a:r>
            <a:r>
              <a:rPr lang="es-ES" sz="5600" b="1" dirty="0" smtClean="0">
                <a:latin typeface="Verdana" pitchFamily="34" charset="0"/>
              </a:rPr>
              <a:t>el Punto de  Encuentro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Diana Álvarez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latin typeface="Verdana" pitchFamily="34" charset="0"/>
              </a:rPr>
              <a:t>LACADO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Salir  hacia el pasillo de  terminados, seguir  hacia la puerta principal y dirigirse  hacia </a:t>
            </a:r>
            <a:r>
              <a:rPr lang="es-ES" sz="5600" b="1" dirty="0" smtClean="0">
                <a:latin typeface="Verdana" pitchFamily="34" charset="0"/>
              </a:rPr>
              <a:t>el Punto de  Encuentro.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Gustavo Puentes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latin typeface="Verdana" pitchFamily="34" charset="0"/>
              </a:rPr>
              <a:t>VENTAS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Salir hacia el pasillo, bajar las escaleras  hacia la puerta principal y  dirigirse al </a:t>
            </a:r>
            <a:r>
              <a:rPr lang="es-ES" sz="5600" b="1" dirty="0" smtClean="0">
                <a:latin typeface="Verdana" pitchFamily="34" charset="0"/>
              </a:rPr>
              <a:t>Punto de Encuentro.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Andrea Gaviria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b="1" dirty="0" smtClean="0">
                <a:latin typeface="Verdana" pitchFamily="34" charset="0"/>
              </a:rPr>
              <a:t>AREA  ADMINISTRACION (GERENCIA-RECPCION-FOTOMECANICA</a:t>
            </a:r>
            <a:r>
              <a:rPr lang="es-ES" sz="5600" dirty="0" smtClean="0">
                <a:latin typeface="Verdana" pitchFamily="34" charset="0"/>
              </a:rPr>
              <a:t>)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Salir hacia el pasillo, bajar las escaleras hacia la puerta principal y dirigirse al </a:t>
            </a:r>
            <a:r>
              <a:rPr lang="es-ES" sz="5600" b="1" dirty="0" smtClean="0">
                <a:latin typeface="Verdana" pitchFamily="34" charset="0"/>
              </a:rPr>
              <a:t>Punto de Encuentro.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r>
              <a:rPr lang="es-ES" sz="5600" dirty="0" smtClean="0">
                <a:latin typeface="Verdana" pitchFamily="34" charset="0"/>
              </a:rPr>
              <a:t>Paola Andrea Rivera </a:t>
            </a:r>
            <a:endParaRPr lang="es-CO" sz="5600" dirty="0" smtClean="0">
              <a:latin typeface="Verdana" pitchFamily="34" charset="0"/>
            </a:endParaRPr>
          </a:p>
          <a:p>
            <a:pPr algn="ctr" fontAlgn="base"/>
            <a:endParaRPr lang="es-CO" sz="5600" dirty="0" smtClean="0">
              <a:latin typeface="Verdana" pitchFamily="34" charset="0"/>
            </a:endParaRPr>
          </a:p>
          <a:p>
            <a:pPr algn="ctr" fontAlgn="base"/>
            <a:endParaRPr lang="es-CO" sz="5600" dirty="0">
              <a:latin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 descr="C:\Documents and Settings\user\Escritorio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071" y="285728"/>
            <a:ext cx="1104929" cy="2141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VE" sz="2000" dirty="0" smtClean="0"/>
              <a:t>CONFORMADO POR :ANDREA  GAVIRIA  = ADMON</a:t>
            </a:r>
          </a:p>
          <a:p>
            <a:pPr algn="ctr">
              <a:buNone/>
            </a:pPr>
            <a:r>
              <a:rPr lang="es-VE" sz="2000" dirty="0" smtClean="0"/>
              <a:t>                                                  DIANA C. ALVAREZ = PRODUCCION</a:t>
            </a:r>
          </a:p>
          <a:p>
            <a:pPr>
              <a:buNone/>
            </a:pPr>
            <a:r>
              <a:rPr lang="es-VE" sz="2000" b="1" dirty="0" smtClean="0"/>
              <a:t>ANTES DEL SINIESTRO</a:t>
            </a:r>
            <a:r>
              <a:rPr lang="es-VE" sz="2000" dirty="0" smtClean="0"/>
              <a:t>: </a:t>
            </a:r>
            <a:r>
              <a:rPr lang="es-VE" sz="2000" b="1" dirty="0" smtClean="0">
                <a:solidFill>
                  <a:srgbClr val="0070C0"/>
                </a:solidFill>
              </a:rPr>
              <a:t>CAPACITARSE</a:t>
            </a:r>
            <a:endParaRPr lang="es-CO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velar por el  estado de los botiquines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conocer la  ruta de  evacuación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Darse  a conocer como miembro de la brigada</a:t>
            </a:r>
          </a:p>
          <a:p>
            <a:pPr>
              <a:buNone/>
            </a:pPr>
            <a:r>
              <a:rPr lang="es-VE" sz="2000" b="1" dirty="0" smtClean="0"/>
              <a:t>DURANTE EL SINIESTRO</a:t>
            </a:r>
            <a:r>
              <a:rPr lang="es-VE" sz="2000" dirty="0" smtClean="0">
                <a:solidFill>
                  <a:srgbClr val="0070C0"/>
                </a:solidFill>
              </a:rPr>
              <a:t>:</a:t>
            </a:r>
            <a:r>
              <a:rPr lang="es-VE" sz="2000" b="1" dirty="0" smtClean="0">
                <a:solidFill>
                  <a:srgbClr val="0070C0"/>
                </a:solidFill>
              </a:rPr>
              <a:t>ATENTOS A LAS POSIBLES VICTIMAS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Acompañar al trabajador lesionado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Al sonar  la  alarma tome el </a:t>
            </a:r>
            <a:r>
              <a:rPr lang="es-VE" sz="2000" b="1" dirty="0" err="1" smtClean="0">
                <a:solidFill>
                  <a:srgbClr val="0070C0"/>
                </a:solidFill>
              </a:rPr>
              <a:t>botiguin</a:t>
            </a:r>
            <a:r>
              <a:rPr lang="es-VE" sz="2000" b="1" dirty="0" smtClean="0">
                <a:solidFill>
                  <a:srgbClr val="0070C0"/>
                </a:solidFill>
              </a:rPr>
              <a:t> de  primeros  auxilios</a:t>
            </a:r>
          </a:p>
          <a:p>
            <a:pPr>
              <a:buNone/>
            </a:pPr>
            <a:r>
              <a:rPr lang="es-VE" sz="2000" b="1" dirty="0" err="1" smtClean="0">
                <a:solidFill>
                  <a:srgbClr val="0070C0"/>
                </a:solidFill>
              </a:rPr>
              <a:t>Establesca</a:t>
            </a:r>
            <a:r>
              <a:rPr lang="es-VE" sz="2000" b="1" dirty="0" smtClean="0">
                <a:solidFill>
                  <a:srgbClr val="0070C0"/>
                </a:solidFill>
              </a:rPr>
              <a:t>  un puesto de primeros auxilios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Tome  nota  de los  lesionados y remitidos al centro de salud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Notifique a recursos humanos  el personal trasladado  y lesionados</a:t>
            </a:r>
          </a:p>
          <a:p>
            <a:pPr>
              <a:buNone/>
            </a:pPr>
            <a:r>
              <a:rPr lang="es-VE" sz="2000" b="1" dirty="0" smtClean="0"/>
              <a:t>DESPUES DEL SINIESTROS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0070C0"/>
                </a:solidFill>
              </a:rPr>
              <a:t>Hacer  seguimiento al estado de los  lesionados y pase  reporte  sobre  acciones llevadas a cabo al jefe de la Brigada.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rgbClr val="0070C0"/>
                </a:solidFill>
              </a:rPr>
              <a:t>FUNCIONES  DE  PRIMEROS AUXILIOS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Documents and Settings\user\Escritorio\nce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214554"/>
            <a:ext cx="1468437" cy="3246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Documents and Settings\user\Escritorio\fuego-aislado-en-el-fondo-blanco-14143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0" y="774700"/>
            <a:ext cx="5080000" cy="53086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sz="3600" b="1" dirty="0" smtClean="0">
                <a:solidFill>
                  <a:srgbClr val="FFC000"/>
                </a:solidFill>
              </a:rPr>
              <a:t>FUNCIONES LIDERES DE EXTINCION DE FUEGO  </a:t>
            </a:r>
            <a:r>
              <a:rPr lang="es-VE" sz="2000" b="1" dirty="0" smtClean="0"/>
              <a:t>CONFORMADO POR: </a:t>
            </a:r>
            <a:r>
              <a:rPr lang="es-VE" sz="2000" b="1" dirty="0" smtClean="0">
                <a:solidFill>
                  <a:srgbClr val="FF0000"/>
                </a:solidFill>
              </a:rPr>
              <a:t>JOHN GOMEZ, GUSTAVO PUENTES Y IGNACIO PAZ</a:t>
            </a:r>
            <a:r>
              <a:rPr lang="es-VE" sz="3600" b="1" dirty="0" smtClean="0">
                <a:latin typeface="Verdana" pitchFamily="34" charset="0"/>
              </a:rPr>
              <a:t/>
            </a:r>
            <a:br>
              <a:rPr lang="es-VE" sz="3600" b="1" dirty="0" smtClean="0">
                <a:latin typeface="Verdana" pitchFamily="34" charset="0"/>
              </a:rPr>
            </a:br>
            <a:endParaRPr lang="es-CO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VE" sz="6400" b="1" dirty="0" smtClean="0">
                <a:solidFill>
                  <a:srgbClr val="FFC000"/>
                </a:solidFill>
                <a:latin typeface="Verdana" pitchFamily="34" charset="0"/>
              </a:rPr>
              <a:t>ANTES DEL SINIESTROS</a:t>
            </a:r>
            <a:r>
              <a:rPr lang="es-VE" sz="6400" b="1" dirty="0" smtClean="0">
                <a:latin typeface="Verdana" pitchFamily="34" charset="0"/>
              </a:rPr>
              <a:t>:</a:t>
            </a:r>
          </a:p>
          <a:p>
            <a:r>
              <a:rPr lang="es-VE" sz="6400" b="1" dirty="0" smtClean="0">
                <a:latin typeface="Verdana" pitchFamily="34" charset="0"/>
              </a:rPr>
              <a:t>Asistir a capacitaciones</a:t>
            </a:r>
          </a:p>
          <a:p>
            <a:r>
              <a:rPr lang="es-VE" sz="6400" b="1" dirty="0" smtClean="0">
                <a:latin typeface="Verdana" pitchFamily="34" charset="0"/>
              </a:rPr>
              <a:t>Conocer los  extintores y su ubicación en la esa fecha de cargas  y manejo </a:t>
            </a:r>
          </a:p>
          <a:p>
            <a:r>
              <a:rPr lang="es-VE" sz="6400" b="1" dirty="0" smtClean="0">
                <a:latin typeface="Verdana" pitchFamily="34" charset="0"/>
              </a:rPr>
              <a:t>Controlar los conatos de incendios</a:t>
            </a:r>
          </a:p>
          <a:p>
            <a:r>
              <a:rPr lang="es-VE" sz="6400" b="1" dirty="0" smtClean="0">
                <a:latin typeface="Verdana" pitchFamily="34" charset="0"/>
              </a:rPr>
              <a:t>Revisar mensualmente instalaciones eléctricas</a:t>
            </a:r>
          </a:p>
          <a:p>
            <a:r>
              <a:rPr lang="es-VE" sz="6400" b="1" dirty="0" smtClean="0">
                <a:latin typeface="Verdana" pitchFamily="34" charset="0"/>
              </a:rPr>
              <a:t>Revisar el correcto almacenamiento de lo  productos químicos</a:t>
            </a:r>
          </a:p>
          <a:p>
            <a:r>
              <a:rPr lang="es-VE" sz="6400" b="1" dirty="0" smtClean="0">
                <a:latin typeface="Verdana" pitchFamily="34" charset="0"/>
              </a:rPr>
              <a:t>Conocer la  ruta de  evacuación</a:t>
            </a:r>
          </a:p>
          <a:p>
            <a:pPr>
              <a:buNone/>
            </a:pPr>
            <a:r>
              <a:rPr lang="es-VE" sz="6400" b="1" dirty="0" smtClean="0">
                <a:solidFill>
                  <a:srgbClr val="FF0000"/>
                </a:solidFill>
                <a:latin typeface="Verdana" pitchFamily="34" charset="0"/>
              </a:rPr>
              <a:t>DURANTE EL  SINIESTRO</a:t>
            </a:r>
            <a:r>
              <a:rPr lang="es-VE" sz="6400" b="1" dirty="0" smtClean="0">
                <a:latin typeface="Verdana" pitchFamily="34" charset="0"/>
              </a:rPr>
              <a:t>:</a:t>
            </a:r>
          </a:p>
          <a:p>
            <a:r>
              <a:rPr lang="es-VE" sz="6400" b="1" dirty="0" smtClean="0">
                <a:latin typeface="Verdana" pitchFamily="34" charset="0"/>
              </a:rPr>
              <a:t>Presentarse  al punto del conato y tratar de controlarlo</a:t>
            </a:r>
          </a:p>
          <a:p>
            <a:r>
              <a:rPr lang="es-VE" sz="6400" b="1" dirty="0" smtClean="0">
                <a:latin typeface="Verdana" pitchFamily="34" charset="0"/>
              </a:rPr>
              <a:t>Apoyar los  organismo de socorro</a:t>
            </a:r>
          </a:p>
          <a:p>
            <a:r>
              <a:rPr lang="es-VE" sz="6400" b="1" dirty="0" smtClean="0">
                <a:latin typeface="Verdana" pitchFamily="34" charset="0"/>
              </a:rPr>
              <a:t>Reportar al  jefe  el control del evento así como cualquier  anormalidad</a:t>
            </a:r>
          </a:p>
          <a:p>
            <a:r>
              <a:rPr lang="es-VE" sz="6400" b="1" dirty="0" smtClean="0">
                <a:latin typeface="Verdana" pitchFamily="34" charset="0"/>
              </a:rPr>
              <a:t>Informar  y poner  a salvo</a:t>
            </a:r>
          </a:p>
          <a:p>
            <a:pPr>
              <a:buNone/>
            </a:pPr>
            <a:r>
              <a:rPr lang="es-VE" sz="6400" b="1" dirty="0" smtClean="0">
                <a:solidFill>
                  <a:srgbClr val="FFC000"/>
                </a:solidFill>
                <a:latin typeface="Verdana" pitchFamily="34" charset="0"/>
              </a:rPr>
              <a:t>DESPUES  DEL SINIESTRO</a:t>
            </a:r>
          </a:p>
          <a:p>
            <a:pPr>
              <a:buFont typeface="Arial" charset="0"/>
              <a:buChar char="•"/>
            </a:pPr>
            <a:r>
              <a:rPr lang="es-VE" sz="6400" b="1" dirty="0" smtClean="0">
                <a:latin typeface="Verdana" pitchFamily="34" charset="0"/>
              </a:rPr>
              <a:t>Informar al Gerente y al Jefe de la Brigada sobre su control</a:t>
            </a:r>
          </a:p>
          <a:p>
            <a:pPr>
              <a:buFont typeface="Arial" charset="0"/>
              <a:buChar char="•"/>
            </a:pPr>
            <a:r>
              <a:rPr lang="es-VE" sz="6400" b="1" dirty="0" smtClean="0">
                <a:latin typeface="Verdana" pitchFamily="34" charset="0"/>
              </a:rPr>
              <a:t>Colaborar con las  instrucciones  impartidas por el cuerpo de  bomberos cuando  ellos  atiendan la  emergencia</a:t>
            </a:r>
          </a:p>
          <a:p>
            <a:pPr>
              <a:buFont typeface="Arial" charset="0"/>
              <a:buChar char="•"/>
            </a:pPr>
            <a:r>
              <a:rPr lang="es-VE" sz="6400" b="1" dirty="0" smtClean="0">
                <a:latin typeface="Verdana" pitchFamily="34" charset="0"/>
              </a:rPr>
              <a:t>Pasar un informe  sobre la calidad de los equipos usados.</a:t>
            </a:r>
          </a:p>
          <a:p>
            <a:pPr>
              <a:buNone/>
            </a:pPr>
            <a:r>
              <a:rPr lang="es-VE" sz="6400" b="1" dirty="0" smtClean="0">
                <a:solidFill>
                  <a:srgbClr val="FFC000"/>
                </a:solidFill>
                <a:latin typeface="Verdana" pitchFamily="34" charset="0"/>
              </a:rPr>
              <a:t>		</a:t>
            </a:r>
            <a:r>
              <a:rPr lang="es-VE" sz="4000" b="1" dirty="0" smtClean="0">
                <a:solidFill>
                  <a:srgbClr val="FFC000"/>
                </a:solidFill>
                <a:latin typeface="Verdana" pitchFamily="34" charset="0"/>
              </a:rPr>
              <a:t>					</a:t>
            </a:r>
            <a:r>
              <a:rPr lang="es-VE" sz="4000" b="1" dirty="0" smtClean="0">
                <a:solidFill>
                  <a:srgbClr val="FF0000"/>
                </a:solidFill>
                <a:latin typeface="Verdana" pitchFamily="34" charset="0"/>
              </a:rPr>
              <a:t>	</a:t>
            </a:r>
            <a:endParaRPr lang="es-CO" sz="3700" dirty="0"/>
          </a:p>
        </p:txBody>
      </p:sp>
      <p:pic>
        <p:nvPicPr>
          <p:cNvPr id="4" name="Picture 6" descr="C:\Documents and Settings\user\Escritorio\NINO FUE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2714620"/>
            <a:ext cx="1928794" cy="214314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357166"/>
            <a:ext cx="1571636" cy="25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C000"/>
                </a:solidFill>
              </a:rPr>
              <a:t>Tipos de  Extintores</a:t>
            </a:r>
            <a:endParaRPr lang="es-CO" b="1" dirty="0">
              <a:solidFill>
                <a:srgbClr val="FFC000"/>
              </a:solidFill>
            </a:endParaRPr>
          </a:p>
        </p:txBody>
      </p:sp>
      <p:pic>
        <p:nvPicPr>
          <p:cNvPr id="7170" name="Picture 2" descr="C:\Documents and Settings\user\Escritorio\tipos_extintores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292" y="1600200"/>
            <a:ext cx="6037416" cy="4525963"/>
          </a:xfrm>
          <a:prstGeom prst="rect">
            <a:avLst/>
          </a:prstGeom>
          <a:noFill/>
        </p:spPr>
      </p:pic>
      <p:pic>
        <p:nvPicPr>
          <p:cNvPr id="7171" name="Picture 3" descr="C:\Documents and Settings\user\Escritorio\NINO FUE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357430"/>
            <a:ext cx="1500166" cy="246697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C000"/>
                </a:solidFill>
              </a:rPr>
              <a:t>PARTES  DE UN EXTINTOR</a:t>
            </a:r>
            <a:endParaRPr lang="es-CO" b="1" dirty="0">
              <a:solidFill>
                <a:srgbClr val="FFC000"/>
              </a:solidFill>
            </a:endParaRPr>
          </a:p>
        </p:txBody>
      </p:sp>
      <p:pic>
        <p:nvPicPr>
          <p:cNvPr id="8194" name="Picture 2" descr="C:\Documents and Settings\user\Escritorio\partes-de-un-extintor_14667_5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012" y="1600200"/>
            <a:ext cx="5057975" cy="4525963"/>
          </a:xfrm>
          <a:prstGeom prst="rect">
            <a:avLst/>
          </a:prstGeom>
          <a:noFill/>
        </p:spPr>
      </p:pic>
      <p:pic>
        <p:nvPicPr>
          <p:cNvPr id="8195" name="Picture 3" descr="C:\Documents and Settings\user\Escritorio\NINO FUE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143116"/>
            <a:ext cx="1847850" cy="246697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 A PASO  COMO USAR EL EXTINTOR</a:t>
            </a:r>
            <a:endParaRPr lang="es-CO" dirty="0"/>
          </a:p>
        </p:txBody>
      </p:sp>
      <p:pic>
        <p:nvPicPr>
          <p:cNvPr id="11267" name="Picture 3" descr="C:\Documents and Settings\user\Escritorio\secuencia-extintor-amp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28662" y="1928802"/>
            <a:ext cx="8001056" cy="3857652"/>
          </a:xfrm>
          <a:prstGeom prst="rect">
            <a:avLst/>
          </a:prstGeom>
          <a:noFill/>
        </p:spPr>
      </p:pic>
      <p:pic>
        <p:nvPicPr>
          <p:cNvPr id="10" name="Picture 3" descr="C:\Documents and Settings\user\Escritorio\NINO FUE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500042"/>
            <a:ext cx="1214446" cy="1621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s-VE" dirty="0" smtClean="0"/>
              <a:t>ORGANIGRAMA DE LA BRIGADA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5429264"/>
            <a:ext cx="3273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rganigrama 2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POLITICA GERENCIAL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82919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ES" b="1" dirty="0" smtClean="0"/>
              <a:t> </a:t>
            </a:r>
            <a:endParaRPr lang="es-CO" dirty="0" smtClean="0"/>
          </a:p>
          <a:p>
            <a:r>
              <a:rPr lang="es-ES" dirty="0" smtClean="0"/>
              <a:t>La  Gerencia de </a:t>
            </a:r>
            <a:r>
              <a:rPr lang="es-ES" b="1" dirty="0" smtClean="0"/>
              <a:t>LITHOCLAVE S.A.S </a:t>
            </a:r>
            <a:r>
              <a:rPr lang="es-ES" dirty="0" smtClean="0"/>
              <a:t>  Está </a:t>
            </a:r>
            <a:r>
              <a:rPr lang="es-ES" dirty="0" smtClean="0"/>
              <a:t>totalmente </a:t>
            </a:r>
            <a:r>
              <a:rPr lang="es-ES" dirty="0" smtClean="0"/>
              <a:t>comprometida con el  presente plan de  emergencias,  brindando el apoyo  y recursos necesarios para  su respectiva ejecución y define como política  de prevención  y atención  de  emergencias y desastres, los siguientes puntos: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 </a:t>
            </a:r>
            <a:endParaRPr lang="es-CO" dirty="0" smtClean="0"/>
          </a:p>
          <a:p>
            <a:pPr lvl="0"/>
            <a:r>
              <a:rPr lang="es-ES" sz="6400" dirty="0" smtClean="0">
                <a:latin typeface="Verdana" pitchFamily="34" charset="0"/>
              </a:rPr>
              <a:t>Adelantar el plan  de control de emergencia con el  fin  de </a:t>
            </a:r>
            <a:r>
              <a:rPr lang="es-ES" sz="6400" dirty="0" smtClean="0">
                <a:latin typeface="Verdana" pitchFamily="34" charset="0"/>
              </a:rPr>
              <a:t>evitar </a:t>
            </a:r>
            <a:r>
              <a:rPr lang="es-ES" sz="6400" dirty="0" smtClean="0">
                <a:latin typeface="Verdana" pitchFamily="34" charset="0"/>
              </a:rPr>
              <a:t>que las  actividades desarrolladas   ocasionen  amenazas a la  salud  de los  trabajadores,  de los contratistas o de la comunidad.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En el cumplimiento de esta política, desarrollaremos en su  totalidad la  legislación aplicable, las políticas  corporativas y los estándares  de la industria.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Realizar los procedimientos necesarios para controlar las diferentes  emergencias susceptibles  de presentarse  en la  Empresa mediante una brigada  de  emergencia y un adecuado plan de  apoyo   externo.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b="1" dirty="0" smtClean="0">
                <a:solidFill>
                  <a:srgbClr val="00B050"/>
                </a:solidFill>
                <a:latin typeface="Verdana" pitchFamily="34" charset="0"/>
              </a:rPr>
              <a:t>Mantener  un esquema  de preparación para emergencias de la empresa.</a:t>
            </a:r>
            <a:endParaRPr lang="es-CO" sz="6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Identificar las situaciones  que  puedan generar emergencias  dentro de la empresa.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Definir una estrategia para la prevención  y gestión local del riesgo encontrando en los diversos análisis y valoraciones  efectuadas.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Relacionar constantemente la prevención de  emergencias comunes con la  prevención  de emergencias ambientales  que podrían afectar otros  medios.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Realizar los procedimientos necesarios paras  brindar una adecuada protección  en caso de emergencia   a  todo el componente humano.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Realizar los procedimientos necesarios para  transferir  perdidas por medio de  seguros,  después  de  presentadas  las  emergencias.</a:t>
            </a:r>
            <a:endParaRPr lang="es-CO" sz="6400" dirty="0" smtClean="0">
              <a:latin typeface="Verdana" pitchFamily="34" charset="0"/>
            </a:endParaRPr>
          </a:p>
          <a:p>
            <a:pPr lvl="0"/>
            <a:r>
              <a:rPr lang="es-ES" sz="6400" dirty="0" smtClean="0">
                <a:latin typeface="Verdana" pitchFamily="34" charset="0"/>
              </a:rPr>
              <a:t>Sostener  un esquema de planeación para emergencia.</a:t>
            </a:r>
            <a:endParaRPr lang="es-CO" sz="6400" dirty="0" smtClean="0">
              <a:latin typeface="Verdana" pitchFamily="34" charset="0"/>
            </a:endParaRPr>
          </a:p>
          <a:p>
            <a:pPr>
              <a:buNone/>
            </a:pPr>
            <a:r>
              <a:rPr lang="es-ES" sz="6400" dirty="0" smtClean="0">
                <a:latin typeface="Verdana" pitchFamily="34" charset="0"/>
              </a:rPr>
              <a:t> </a:t>
            </a:r>
            <a:endParaRPr lang="es-CO" sz="6400" dirty="0" smtClean="0">
              <a:latin typeface="Verdana" pitchFamily="34" charset="0"/>
            </a:endParaRPr>
          </a:p>
          <a:p>
            <a:pPr>
              <a:buNone/>
            </a:pPr>
            <a:r>
              <a:rPr lang="es-ES" sz="6400" dirty="0" smtClean="0">
                <a:latin typeface="Verdana" pitchFamily="34" charset="0"/>
              </a:rPr>
              <a:t> </a:t>
            </a:r>
            <a:endParaRPr lang="es-CO" sz="6400" dirty="0" smtClean="0">
              <a:latin typeface="Verdana" pitchFamily="34" charset="0"/>
            </a:endParaRPr>
          </a:p>
          <a:p>
            <a:endParaRPr lang="es-CO" sz="5600" dirty="0">
              <a:latin typeface="Verdan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14290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Documents and Settings\user\Escritorio\donde-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7429526" cy="41275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Conceptos  Básicos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/>
              <a:t>Emergencia: </a:t>
            </a:r>
            <a:r>
              <a:rPr lang="es-ES" dirty="0" smtClean="0"/>
              <a:t>Todo hecho situación o circunstancia imprevista  que  altera un normal proceso  de  funcionamiento y puede dar como </a:t>
            </a:r>
            <a:r>
              <a:rPr lang="es-ES" smtClean="0"/>
              <a:t>resultado </a:t>
            </a:r>
            <a:r>
              <a:rPr lang="es-ES" smtClean="0"/>
              <a:t>un </a:t>
            </a:r>
            <a:r>
              <a:rPr lang="es-ES" dirty="0" smtClean="0"/>
              <a:t>peligro para la vida humana y/o animal y daños  a la  propiedad</a:t>
            </a:r>
          </a:p>
          <a:p>
            <a:r>
              <a:rPr lang="es-ES" b="1" dirty="0" smtClean="0"/>
              <a:t>Evacuación</a:t>
            </a:r>
            <a:r>
              <a:rPr lang="es-CO" dirty="0" smtClean="0"/>
              <a:t>:</a:t>
            </a:r>
            <a:r>
              <a:rPr lang="es-ES" dirty="0" smtClean="0"/>
              <a:t>Es la acción de desalojar una unidad, servicio o lugar, en que se </a:t>
            </a:r>
            <a:r>
              <a:rPr lang="es-ES" dirty="0" smtClean="0"/>
              <a:t>ha </a:t>
            </a:r>
            <a:r>
              <a:rPr lang="es-ES" dirty="0" smtClean="0"/>
              <a:t>declarado una emergencia.</a:t>
            </a:r>
            <a:endParaRPr lang="es-CO" dirty="0" smtClean="0"/>
          </a:p>
          <a:p>
            <a:r>
              <a:rPr lang="es-ES" b="1" dirty="0" smtClean="0"/>
              <a:t>Vía  de  Evacuación</a:t>
            </a:r>
            <a:r>
              <a:rPr lang="es-CO" dirty="0" smtClean="0"/>
              <a:t>: </a:t>
            </a:r>
            <a:r>
              <a:rPr lang="es-ES" dirty="0" smtClean="0"/>
              <a:t>Camino expedito, señalizado, continuo y seguro que desde cualquier punto de la instalación, conduzca a la zona de seguridad</a:t>
            </a:r>
          </a:p>
          <a:p>
            <a:r>
              <a:rPr lang="es-ES" b="1" dirty="0" smtClean="0"/>
              <a:t>Zona de Seguridad</a:t>
            </a:r>
            <a:r>
              <a:rPr lang="es-CO" dirty="0" smtClean="0"/>
              <a:t>:</a:t>
            </a:r>
            <a:r>
              <a:rPr lang="es-ES" dirty="0" smtClean="0"/>
              <a:t>Lugar de refugio temporal al aire libre, que debe cumplir con las características de ofrecer seguridad para la vida de quienes lleguen a ese punto, para su designación se debe considerar que no existan elementos que puedan producir daños por caídas (árboles, cables eléctricos, estructuras antiguas, etc.). 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 </a:t>
            </a:r>
            <a:endParaRPr lang="es-CO" dirty="0" smtClean="0"/>
          </a:p>
          <a:p>
            <a:endParaRPr lang="es-CO" dirty="0" smtClean="0"/>
          </a:p>
          <a:p>
            <a:pPr>
              <a:buNone/>
            </a:pPr>
            <a:r>
              <a:rPr lang="es-ES" dirty="0" smtClean="0"/>
              <a:t> 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Configuración local\Archivos temporales de Internet\Content.IE5\KXET1L3G\MC90005678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43182"/>
            <a:ext cx="4194605" cy="290054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600" b="1" dirty="0" smtClean="0"/>
              <a:t>TIPOS DE  EMERGENCIAS CONTEMPLADAS</a:t>
            </a:r>
            <a:endParaRPr lang="es-CO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Origen</a:t>
            </a:r>
            <a:r>
              <a:rPr lang="es-ES" b="1" dirty="0" smtClean="0"/>
              <a:t> Humano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-Incendio.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 -Inundación (falla en la instalación, rotura cañería, falta de manutención, etc.).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-Atentado terrorista o colocación </a:t>
            </a:r>
            <a:r>
              <a:rPr lang="es-ES" b="1" dirty="0" smtClean="0"/>
              <a:t>de un artefacto </a:t>
            </a:r>
            <a:r>
              <a:rPr lang="es-ES" dirty="0" smtClean="0"/>
              <a:t>explosivo.</a:t>
            </a:r>
            <a:endParaRPr lang="es-CO" dirty="0" smtClean="0"/>
          </a:p>
          <a:p>
            <a:r>
              <a:rPr lang="es-ES" dirty="0" smtClean="0"/>
              <a:t>Origen </a:t>
            </a:r>
            <a:r>
              <a:rPr lang="es-ES" b="1" dirty="0" smtClean="0"/>
              <a:t>Natural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-Movimiento sísmico.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-Aluviones.</a:t>
            </a:r>
            <a:endParaRPr lang="es-CO" dirty="0" smtClean="0"/>
          </a:p>
          <a:p>
            <a:pPr>
              <a:buNone/>
            </a:pPr>
            <a:r>
              <a:rPr lang="es-ES" dirty="0" smtClean="0"/>
              <a:t>-Inundación (Por lluvia, temporal, etc.)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57166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Documents and Settings\user\Escritorio\telephone-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71678"/>
            <a:ext cx="8286808" cy="378621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>
                <a:solidFill>
                  <a:srgbClr val="00B050"/>
                </a:solidFill>
                <a:latin typeface="Algerian" pitchFamily="82" charset="0"/>
              </a:rPr>
              <a:t>Es la  Estructura responsable de  coordinar la  ejecución de las actividades, antes, durante y después de una  emergencia o desastre. DIRECTOR  DE COMITÉ DE  EMERGENCIA JHON A. GOMEZ</a:t>
            </a:r>
            <a:endParaRPr lang="es-CO" sz="18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4294967295"/>
          </p:nvPr>
        </p:nvSpPr>
        <p:spPr>
          <a:xfrm>
            <a:off x="642910" y="1214422"/>
            <a:ext cx="8229600" cy="4911741"/>
          </a:xfrm>
        </p:spPr>
        <p:txBody>
          <a:bodyPr>
            <a:noAutofit/>
          </a:bodyPr>
          <a:lstStyle/>
          <a:p>
            <a:pPr algn="ctr"/>
            <a:r>
              <a:rPr lang="es-VE" sz="1600" dirty="0" smtClean="0"/>
              <a:t>TEL  DE  LOS EMPLEADOS =CADENA DE LLAMADAS</a:t>
            </a:r>
          </a:p>
          <a:p>
            <a:pPr algn="ctr"/>
            <a:r>
              <a:rPr lang="es-VE" sz="1600" dirty="0" smtClean="0"/>
              <a:t>DIVULGAR EL  PLAN DE  EMERGENCIA</a:t>
            </a:r>
          </a:p>
          <a:p>
            <a:pPr algn="ctr"/>
            <a:r>
              <a:rPr lang="es-VE" sz="1600" dirty="0" smtClean="0"/>
              <a:t>TIPOS  DE  SANGRE  Y ENFERMEDADES  DE C/D UNO</a:t>
            </a:r>
          </a:p>
          <a:p>
            <a:pPr algn="ctr"/>
            <a:r>
              <a:rPr lang="es-VE" sz="1600" dirty="0" smtClean="0"/>
              <a:t>ASIGNAR FUNCIONES </a:t>
            </a:r>
          </a:p>
          <a:p>
            <a:pPr algn="ctr">
              <a:buNone/>
            </a:pPr>
            <a:r>
              <a:rPr lang="es-VE" sz="1600" b="1" dirty="0" smtClean="0"/>
              <a:t>DURANTE  LA EMERGENCIA</a:t>
            </a:r>
          </a:p>
          <a:p>
            <a:pPr algn="ctr">
              <a:buNone/>
            </a:pPr>
            <a:r>
              <a:rPr lang="es-VE" sz="1600" dirty="0" smtClean="0"/>
              <a:t> *ACTIVAR EL PLAN DE  EMERGENCIA</a:t>
            </a:r>
          </a:p>
          <a:p>
            <a:pPr algn="ctr">
              <a:buNone/>
            </a:pPr>
            <a:r>
              <a:rPr lang="es-VE" sz="1600" dirty="0" smtClean="0"/>
              <a:t>*DETERMINAR QUE  TIPO DE  EVACUACION SE  REQUIERE</a:t>
            </a:r>
          </a:p>
          <a:p>
            <a:pPr algn="ctr">
              <a:buNone/>
            </a:pPr>
            <a:r>
              <a:rPr lang="es-VE" sz="1600" dirty="0" smtClean="0"/>
              <a:t>*ACTIVAR ALARMA</a:t>
            </a:r>
          </a:p>
          <a:p>
            <a:pPr algn="ctr">
              <a:buNone/>
            </a:pPr>
            <a:r>
              <a:rPr lang="es-VE" sz="1600" dirty="0" smtClean="0"/>
              <a:t>*VERIFICAR  SI LA BRIGADA CONTROLA  LA EMERGENCIA  O SE  LLAMA  A UNA  ENTIDAD EXTERNA</a:t>
            </a:r>
          </a:p>
          <a:p>
            <a:pPr algn="ctr">
              <a:buNone/>
            </a:pPr>
            <a:r>
              <a:rPr lang="es-VE" sz="1600" dirty="0" smtClean="0"/>
              <a:t>*INFORMAR AL  HOSPITAL DE LA REMISION DE UN  PACIENTE</a:t>
            </a:r>
          </a:p>
          <a:p>
            <a:pPr algn="ctr">
              <a:buNone/>
            </a:pPr>
            <a:r>
              <a:rPr lang="es-VE" sz="1600" dirty="0" smtClean="0"/>
              <a:t>*RECOGER LA  INFORMACION DE LA  EMERGENCIA </a:t>
            </a:r>
          </a:p>
          <a:p>
            <a:pPr algn="ctr">
              <a:buNone/>
            </a:pPr>
            <a:r>
              <a:rPr lang="es-VE" sz="1600" dirty="0" smtClean="0"/>
              <a:t>*COORDINAR EL PUESTO DE  MANDO DEL PLAN DE  EMERGENCIA</a:t>
            </a:r>
          </a:p>
          <a:p>
            <a:pPr algn="ctr">
              <a:buNone/>
            </a:pPr>
            <a:r>
              <a:rPr lang="es-VE" sz="1600" b="1" dirty="0" smtClean="0"/>
              <a:t>DESPUES  DE LA  EMERGENCIA</a:t>
            </a:r>
          </a:p>
          <a:p>
            <a:pPr algn="ctr">
              <a:buNone/>
            </a:pPr>
            <a:r>
              <a:rPr lang="es-VE" sz="1600" dirty="0" smtClean="0"/>
              <a:t>° REALIZAR REUNION  DE  EVALUACION DE LOS PROCEDIMIENTOS REALIZADOS</a:t>
            </a:r>
          </a:p>
          <a:p>
            <a:pPr algn="ctr">
              <a:buNone/>
            </a:pPr>
            <a:r>
              <a:rPr lang="es-VE" sz="1600" dirty="0" smtClean="0"/>
              <a:t>°RECOGER INFORME DE C/D UNA  DE LAS  COMISIONES</a:t>
            </a:r>
          </a:p>
          <a:p>
            <a:pPr algn="ctr">
              <a:buNone/>
            </a:pPr>
            <a:r>
              <a:rPr lang="es-VE" sz="1600" dirty="0" smtClean="0"/>
              <a:t>°REALIZAR INFORME DE LOS EVENTOS ATENDITOS</a:t>
            </a:r>
          </a:p>
          <a:p>
            <a:pPr algn="ctr">
              <a:buNone/>
            </a:pPr>
            <a:r>
              <a:rPr lang="es-VE" sz="1600" dirty="0" smtClean="0"/>
              <a:t>°PRESENTAR INFORME A LA GERENCIA. </a:t>
            </a:r>
          </a:p>
          <a:p>
            <a:pPr algn="ctr">
              <a:buFont typeface="Arial" charset="0"/>
              <a:buChar char="•"/>
            </a:pPr>
            <a:endParaRPr lang="es-VE" sz="1600" dirty="0" smtClean="0"/>
          </a:p>
          <a:p>
            <a:pPr algn="ctr">
              <a:buFont typeface="Arial" charset="0"/>
              <a:buChar char="•"/>
            </a:pPr>
            <a:r>
              <a:rPr lang="es-VE" sz="1600" dirty="0" smtClean="0"/>
              <a:t>                                                             </a:t>
            </a:r>
            <a:endParaRPr lang="es-CO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42852"/>
            <a:ext cx="1785950" cy="28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COMISION TECNICA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s-VE" b="1" dirty="0" smtClean="0"/>
              <a:t>ANTES DE LA  EMERGENCIA</a:t>
            </a:r>
          </a:p>
          <a:p>
            <a:pPr algn="ctr"/>
            <a:r>
              <a:rPr lang="es-VE" dirty="0" smtClean="0"/>
              <a:t>Conocer  los  niveles  de  riesgos. Nuestros mayor índice es mecánico- eléctrico</a:t>
            </a:r>
          </a:p>
          <a:p>
            <a:pPr algn="ctr"/>
            <a:r>
              <a:rPr lang="es-VE" dirty="0" smtClean="0"/>
              <a:t>Identificar las  zonas  vulnerables  de la empresa</a:t>
            </a:r>
          </a:p>
          <a:p>
            <a:pPr algn="ctr"/>
            <a:r>
              <a:rPr lang="es-VE" b="1" dirty="0" smtClean="0"/>
              <a:t>DURANTE LA  EMERGENCIA</a:t>
            </a:r>
          </a:p>
          <a:p>
            <a:pPr algn="ctr">
              <a:buNone/>
            </a:pPr>
            <a:r>
              <a:rPr lang="es-VE" dirty="0" smtClean="0"/>
              <a:t>*Determinar las causas  técnicas  que generaron la  emergencia</a:t>
            </a:r>
          </a:p>
          <a:p>
            <a:pPr algn="ctr">
              <a:buNone/>
            </a:pPr>
            <a:r>
              <a:rPr lang="es-VE" dirty="0" smtClean="0"/>
              <a:t>°</a:t>
            </a:r>
            <a:r>
              <a:rPr lang="es-VE" b="1" dirty="0" smtClean="0"/>
              <a:t>DESPUES  DE LA  EMERGENCIA</a:t>
            </a:r>
          </a:p>
          <a:p>
            <a:pPr algn="ctr">
              <a:buNone/>
            </a:pPr>
            <a:r>
              <a:rPr lang="es-VE" dirty="0" smtClean="0"/>
              <a:t>° Actualizar   mapa de  evacuación y emergencia </a:t>
            </a:r>
          </a:p>
          <a:p>
            <a:pPr algn="ctr">
              <a:buNone/>
            </a:pPr>
            <a:r>
              <a:rPr lang="es-VE" dirty="0" smtClean="0"/>
              <a:t>° Presentar  informes técnicos sobre las causas de la emergencia</a:t>
            </a:r>
          </a:p>
          <a:p>
            <a:pPr>
              <a:buNone/>
            </a:pPr>
            <a:endParaRPr lang="es-CO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C000"/>
                </a:solidFill>
              </a:rPr>
              <a:t>PLAN DE  CONTINGENCIA</a:t>
            </a:r>
            <a:endParaRPr lang="es-CO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Documents and Settings\user\Escritorio\cona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238250"/>
            <a:ext cx="7810500" cy="5119708"/>
          </a:xfrm>
          <a:prstGeom prst="rect">
            <a:avLst/>
          </a:prstGeom>
          <a:noFill/>
        </p:spPr>
      </p:pic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2857488" y="3643314"/>
            <a:ext cx="4038600" cy="2571768"/>
          </a:xfrm>
        </p:spPr>
        <p:txBody>
          <a:bodyPr>
            <a:normAutofit fontScale="25000" lnSpcReduction="20000"/>
          </a:bodyPr>
          <a:lstStyle/>
          <a:p>
            <a:endParaRPr lang="es-CO" dirty="0" smtClean="0"/>
          </a:p>
          <a:p>
            <a:r>
              <a:rPr lang="es-VE" sz="7200" b="1" dirty="0" smtClean="0">
                <a:solidFill>
                  <a:srgbClr val="FF0000"/>
                </a:solidFill>
              </a:rPr>
              <a:t>VERIFICAR QUE  TODOS LOS  DE SU AREA TENGA LAS HOJAS  DE VIDAS  DE LOS  EQUIPOS ACTUALIZADAS  </a:t>
            </a:r>
          </a:p>
          <a:p>
            <a:r>
              <a:rPr lang="es-VE" sz="7200" b="1" dirty="0" smtClean="0">
                <a:solidFill>
                  <a:srgbClr val="FF0000"/>
                </a:solidFill>
              </a:rPr>
              <a:t>SEGURIDAD DE LAS SUSTANCIAS  QUIMICAS PELIGROSAS ALMACENADAS EN BODEGA O CUARTO DE  ARCHIVO  </a:t>
            </a:r>
          </a:p>
          <a:p>
            <a:r>
              <a:rPr lang="es-VE" sz="7200" b="1" dirty="0" smtClean="0">
                <a:solidFill>
                  <a:srgbClr val="FF0000"/>
                </a:solidFill>
              </a:rPr>
              <a:t>SI  HAY ALGUN DERRAME  DE  QUIMICO O SUSTANCIA  PELIGROSA VERIFICAR RECOMENDACIONES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1357290" y="1500174"/>
            <a:ext cx="6357982" cy="1857388"/>
          </a:xfrm>
        </p:spPr>
        <p:txBody>
          <a:bodyPr>
            <a:noAutofit/>
          </a:bodyPr>
          <a:lstStyle/>
          <a:p>
            <a: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  <a:t>La función principal de un Plan de Contingencia es la continuidad de las operaciones de la empresa su elaboración la dividimos en cuatro etapas:</a:t>
            </a:r>
            <a:b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  <a:t>1. Evaluación.</a:t>
            </a:r>
            <a:b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  <a:t>2. Planificación.</a:t>
            </a:r>
            <a:b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  <a:t>3. Pruebas de viabilidad.</a:t>
            </a:r>
            <a:b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  <a:t>4. Ejecución.</a:t>
            </a:r>
            <a:br>
              <a:rPr lang="es-CO" sz="1600" b="1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s-CO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Otras  Comisiones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2357438"/>
            <a:ext cx="8229600" cy="3768725"/>
          </a:xfrm>
        </p:spPr>
        <p:txBody>
          <a:bodyPr/>
          <a:lstStyle/>
          <a:p>
            <a:pPr algn="ctr"/>
            <a:r>
              <a:rPr lang="es-VE" dirty="0" smtClean="0"/>
              <a:t>Comisión Educativa</a:t>
            </a:r>
          </a:p>
          <a:p>
            <a:pPr algn="ctr"/>
            <a:r>
              <a:rPr lang="es-VE" dirty="0" smtClean="0"/>
              <a:t>Comisión de Recursos</a:t>
            </a:r>
          </a:p>
          <a:p>
            <a:pPr algn="ctr"/>
            <a:r>
              <a:rPr lang="es-VE" dirty="0" smtClean="0"/>
              <a:t>Comisión Operativa                                                                                   </a:t>
            </a: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85728"/>
            <a:ext cx="1857388" cy="3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C:\Documents and Settings\user\Escritorio\PLAN DE CONTINGENC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4214818"/>
            <a:ext cx="2209800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896</Words>
  <Application>Microsoft Office PowerPoint</Application>
  <PresentationFormat>Presentación en pantalla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PLAN DE  EMERGENCIA  Y     EVACUACION PARA BRIGADISTAS Con el fin de  proteger   las vidas humanas y  nuestra   maquinaria.</vt:lpstr>
      <vt:lpstr>ORGANIGRAMA DE LA BRIGADA</vt:lpstr>
      <vt:lpstr>POLITICA GERENCIAL</vt:lpstr>
      <vt:lpstr>Conceptos  Básicos</vt:lpstr>
      <vt:lpstr>TIPOS DE  EMERGENCIAS CONTEMPLADAS</vt:lpstr>
      <vt:lpstr>Es la  Estructura responsable de  coordinar la  ejecución de las actividades, antes, durante y después de una  emergencia o desastre. DIRECTOR  DE COMITÉ DE  EMERGENCIA JHON A. GOMEZ</vt:lpstr>
      <vt:lpstr>COMISION TECNICA</vt:lpstr>
      <vt:lpstr>PLAN DE  CONTINGENCIA</vt:lpstr>
      <vt:lpstr>Otras  Comisiones</vt:lpstr>
      <vt:lpstr>GRUPOS  DE  BRIGADISTAS  </vt:lpstr>
      <vt:lpstr>Diapositiva 11</vt:lpstr>
      <vt:lpstr>FUNCIONES  DE LA  BRIGADA DE  EVACUACION</vt:lpstr>
      <vt:lpstr>PLAN DE  EVACUACION</vt:lpstr>
      <vt:lpstr>FUNCIONES  DE  PRIMEROS AUXILIOS</vt:lpstr>
      <vt:lpstr>FUNCIONES LIDERES DE EXTINCION DE FUEGO  CONFORMADO POR: JOHN GOMEZ, GUSTAVO PUENTES Y IGNACIO PAZ </vt:lpstr>
      <vt:lpstr>Tipos de  Extintores</vt:lpstr>
      <vt:lpstr>PARTES  DE UN EXTINTOR</vt:lpstr>
      <vt:lpstr>PASO A PASO  COMO USAR EL EXTINTOR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 EMERGENCIA  Y     EVACUACION PARA BRIGADISTAS Con el fin de  proteger   las vidas humanas y  nuestra   maquinaria.</dc:title>
  <cp:lastModifiedBy>usuario</cp:lastModifiedBy>
  <cp:revision>42</cp:revision>
  <dcterms:modified xsi:type="dcterms:W3CDTF">2014-02-17T19:53:00Z</dcterms:modified>
</cp:coreProperties>
</file>