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6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CB53-7DD0-4F6F-B804-D065914BBF4E}" type="datetimeFigureOut">
              <a:rPr lang="es-CO" smtClean="0"/>
              <a:t>26/02/2013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9EB7-FABE-4BD4-A429-F6104BDC0A6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CB53-7DD0-4F6F-B804-D065914BBF4E}" type="datetimeFigureOut">
              <a:rPr lang="es-CO" smtClean="0"/>
              <a:t>26/02/2013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9EB7-FABE-4BD4-A429-F6104BDC0A6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CB53-7DD0-4F6F-B804-D065914BBF4E}" type="datetimeFigureOut">
              <a:rPr lang="es-CO" smtClean="0"/>
              <a:t>26/02/2013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9EB7-FABE-4BD4-A429-F6104BDC0A6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"/>
          <p:cNvSpPr txBox="1">
            <a:spLocks noChangeArrowheads="1"/>
          </p:cNvSpPr>
          <p:nvPr userDrawn="1"/>
        </p:nvSpPr>
        <p:spPr bwMode="auto">
          <a:xfrm>
            <a:off x="0" y="609600"/>
            <a:ext cx="2667000" cy="2444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s-ES">
              <a:latin typeface="Arial" charset="0"/>
              <a:cs typeface="+mn-cs"/>
            </a:endParaRPr>
          </a:p>
        </p:txBody>
      </p:sp>
      <p:sp>
        <p:nvSpPr>
          <p:cNvPr id="3" name="7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8286750" y="6572250"/>
            <a:ext cx="793750" cy="222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1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M 0001.IBC  MANUAL DE SGC Y SGA  SEPTIEMBRE DE 2010</a:t>
            </a:r>
            <a:endParaRPr kumimoji="1" lang="es-CO" b="0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CB53-7DD0-4F6F-B804-D065914BBF4E}" type="datetimeFigureOut">
              <a:rPr lang="es-CO" smtClean="0"/>
              <a:t>26/02/2013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9EB7-FABE-4BD4-A429-F6104BDC0A6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CB53-7DD0-4F6F-B804-D065914BBF4E}" type="datetimeFigureOut">
              <a:rPr lang="es-CO" smtClean="0"/>
              <a:t>26/02/2013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9EB7-FABE-4BD4-A429-F6104BDC0A6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CB53-7DD0-4F6F-B804-D065914BBF4E}" type="datetimeFigureOut">
              <a:rPr lang="es-CO" smtClean="0"/>
              <a:t>26/02/2013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9EB7-FABE-4BD4-A429-F6104BDC0A6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CB53-7DD0-4F6F-B804-D065914BBF4E}" type="datetimeFigureOut">
              <a:rPr lang="es-CO" smtClean="0"/>
              <a:t>26/02/2013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9EB7-FABE-4BD4-A429-F6104BDC0A6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CB53-7DD0-4F6F-B804-D065914BBF4E}" type="datetimeFigureOut">
              <a:rPr lang="es-CO" smtClean="0"/>
              <a:t>26/02/2013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9EB7-FABE-4BD4-A429-F6104BDC0A6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CB53-7DD0-4F6F-B804-D065914BBF4E}" type="datetimeFigureOut">
              <a:rPr lang="es-CO" smtClean="0"/>
              <a:t>26/02/2013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9EB7-FABE-4BD4-A429-F6104BDC0A6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CB53-7DD0-4F6F-B804-D065914BBF4E}" type="datetimeFigureOut">
              <a:rPr lang="es-CO" smtClean="0"/>
              <a:t>26/02/2013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9EB7-FABE-4BD4-A429-F6104BDC0A6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CB53-7DD0-4F6F-B804-D065914BBF4E}" type="datetimeFigureOut">
              <a:rPr lang="es-CO" smtClean="0"/>
              <a:t>26/02/2013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9EB7-FABE-4BD4-A429-F6104BDC0A6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1CB53-7DD0-4F6F-B804-D065914BBF4E}" type="datetimeFigureOut">
              <a:rPr lang="es-CO" smtClean="0"/>
              <a:t>26/02/2013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39EB7-FABE-4BD4-A429-F6104BDC0A61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../09%20INSPECCION%20Y%20ENSAYO/P0119%20-%20Gestion%20Inspeccion.xls" TargetMode="External"/><Relationship Id="rId3" Type="http://schemas.openxmlformats.org/officeDocument/2006/relationships/hyperlink" Target="../02%20GESTION%20DE%20MEJORA/P0112%20-%20Gesti&#243;n-Mejora.xls" TargetMode="External"/><Relationship Id="rId7" Type="http://schemas.openxmlformats.org/officeDocument/2006/relationships/hyperlink" Target="../08%20GESTION%20HUMANA/P0118%20-%20Gesti&#242;n%20Humana.xls" TargetMode="External"/><Relationship Id="rId12" Type="http://schemas.openxmlformats.org/officeDocument/2006/relationships/hyperlink" Target="../07%20GESTION%20DE%20LA%20INFORMACION/P0117%20-%20Gesti&#242;n%20Informaci&#242;n.xls" TargetMode="External"/><Relationship Id="rId2" Type="http://schemas.openxmlformats.org/officeDocument/2006/relationships/hyperlink" Target="../01%20GESTION%20DIRECTIVA/P0111%20-%20Gesti&#243;n%20Directiva.xl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../11%20GESTION%20DE%20METROLOGIA/P0121%20-%20Gesti&#242;n%20Metrologica.xls" TargetMode="External"/><Relationship Id="rId11" Type="http://schemas.openxmlformats.org/officeDocument/2006/relationships/hyperlink" Target="../06%20GESTION%20COMERCIAL/P0116%20-%20Gesti&#242;n%20Comercial%20(2).xls" TargetMode="External"/><Relationship Id="rId5" Type="http://schemas.openxmlformats.org/officeDocument/2006/relationships/hyperlink" Target="../10%20GESTION%20DE%20MANTENIMIENTO/P0120%20-%20Gesti&#242;n%20Mantenimiento.XLS" TargetMode="External"/><Relationship Id="rId10" Type="http://schemas.openxmlformats.org/officeDocument/2006/relationships/hyperlink" Target="../04%20GESTION%20DE%20COMPRAS%20ALMACEN%20Y%20DESPACHOS/P0114%20-%20Gesti&#242;n%20compras%20(2).xls" TargetMode="External"/><Relationship Id="rId4" Type="http://schemas.openxmlformats.org/officeDocument/2006/relationships/hyperlink" Target="../03%20GESTION%20FINANCIERA%20Y%20CONTABLE/P0113%20-%20Gesti&#243;n%20Financiera.xls" TargetMode="External"/><Relationship Id="rId9" Type="http://schemas.openxmlformats.org/officeDocument/2006/relationships/hyperlink" Target="../05%20GESTION%20DE%20PRODUCCION/P0115%20-%20Gesti&#243;n%20Producci&#242;n.x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/>
          <p:cNvSpPr txBox="1">
            <a:spLocks/>
          </p:cNvSpPr>
          <p:nvPr/>
        </p:nvSpPr>
        <p:spPr>
          <a:xfrm>
            <a:off x="428625" y="214313"/>
            <a:ext cx="8229600" cy="727075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s-ES" sz="4200" dirty="0">
                <a:solidFill>
                  <a:srgbClr val="392BF5"/>
                </a:solidFill>
                <a:latin typeface="+mj-lt"/>
                <a:ea typeface="+mj-ea"/>
                <a:cs typeface="+mj-cs"/>
              </a:rPr>
              <a:t>5.1. Mapa de Procesos</a:t>
            </a:r>
          </a:p>
        </p:txBody>
      </p:sp>
      <p:grpSp>
        <p:nvGrpSpPr>
          <p:cNvPr id="2" name="49 Grupo"/>
          <p:cNvGrpSpPr/>
          <p:nvPr/>
        </p:nvGrpSpPr>
        <p:grpSpPr>
          <a:xfrm>
            <a:off x="614140" y="1071546"/>
            <a:ext cx="7924800" cy="5000660"/>
            <a:chOff x="749300" y="1285860"/>
            <a:chExt cx="7924800" cy="4208462"/>
          </a:xfrm>
        </p:grpSpPr>
        <p:sp>
          <p:nvSpPr>
            <p:cNvPr id="132101" name="Text Box 58"/>
            <p:cNvSpPr txBox="1">
              <a:spLocks noChangeArrowheads="1"/>
            </p:cNvSpPr>
            <p:nvPr/>
          </p:nvSpPr>
          <p:spPr bwMode="auto">
            <a:xfrm>
              <a:off x="3348038" y="3031672"/>
              <a:ext cx="2617787" cy="3048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99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 sz="1400" b="1"/>
                <a:t>PROCESOS DE OPERACIÓN</a:t>
              </a:r>
              <a:endParaRPr lang="es-ES_tradnl" sz="1200" b="1"/>
            </a:p>
          </p:txBody>
        </p:sp>
        <p:sp>
          <p:nvSpPr>
            <p:cNvPr id="132102" name="Text Box 59"/>
            <p:cNvSpPr txBox="1">
              <a:spLocks noChangeArrowheads="1"/>
            </p:cNvSpPr>
            <p:nvPr/>
          </p:nvSpPr>
          <p:spPr bwMode="auto">
            <a:xfrm>
              <a:off x="1143000" y="3749222"/>
              <a:ext cx="97155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sz="1200" b="1">
                  <a:solidFill>
                    <a:schemeClr val="tx1"/>
                  </a:solidFill>
                </a:rPr>
                <a:t>Requisitos</a:t>
              </a:r>
              <a:endParaRPr lang="es-ES_tradnl" sz="12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3" name="Group 43"/>
            <p:cNvGrpSpPr>
              <a:grpSpLocks/>
            </p:cNvGrpSpPr>
            <p:nvPr/>
          </p:nvGrpSpPr>
          <p:grpSpPr bwMode="auto">
            <a:xfrm>
              <a:off x="1403350" y="1285860"/>
              <a:ext cx="6097607" cy="1066800"/>
              <a:chOff x="807" y="851"/>
              <a:chExt cx="4320" cy="693"/>
            </a:xfrm>
          </p:grpSpPr>
          <p:sp>
            <p:nvSpPr>
              <p:cNvPr id="132137" name="AutoShape 44"/>
              <p:cNvSpPr>
                <a:spLocks noChangeArrowheads="1"/>
              </p:cNvSpPr>
              <p:nvPr/>
            </p:nvSpPr>
            <p:spPr bwMode="auto">
              <a:xfrm>
                <a:off x="807" y="851"/>
                <a:ext cx="4320" cy="693"/>
              </a:xfrm>
              <a:prstGeom prst="flowChartAlternateProcess">
                <a:avLst/>
              </a:prstGeom>
              <a:gradFill rotWithShape="0">
                <a:gsLst>
                  <a:gs pos="0">
                    <a:srgbClr val="DD99FF"/>
                  </a:gs>
                  <a:gs pos="50000">
                    <a:srgbClr val="FFFFFF"/>
                  </a:gs>
                  <a:gs pos="100000">
                    <a:srgbClr val="DD99FF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201600" prstMaterial="legacyMatte">
                <a:bevelT w="13500" h="13500" prst="angle"/>
                <a:bevelB w="13500" h="13500" prst="angle"/>
                <a:extrusionClr>
                  <a:srgbClr val="DD99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s-CO">
                  <a:solidFill>
                    <a:schemeClr val="tx1"/>
                  </a:solidFill>
                </a:endParaRPr>
              </a:p>
            </p:txBody>
          </p:sp>
          <p:sp>
            <p:nvSpPr>
              <p:cNvPr id="132138" name="Text Box 45"/>
              <p:cNvSpPr txBox="1">
                <a:spLocks noChangeArrowheads="1"/>
              </p:cNvSpPr>
              <p:nvPr/>
            </p:nvSpPr>
            <p:spPr bwMode="auto">
              <a:xfrm>
                <a:off x="1728" y="864"/>
                <a:ext cx="2329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s-ES_tradnl" sz="1400" b="1">
                    <a:solidFill>
                      <a:schemeClr val="tx1"/>
                    </a:solidFill>
                  </a:rPr>
                  <a:t>PROCESOS ADMINISTRATIVOS</a:t>
                </a:r>
                <a:endParaRPr lang="es-ES_tradnl" sz="12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2104" name="Rectangle 46">
              <a:hlinkClick r:id="rId2" action="ppaction://hlinkfile"/>
            </p:cNvPr>
            <p:cNvSpPr>
              <a:spLocks noChangeArrowheads="1"/>
            </p:cNvSpPr>
            <p:nvPr/>
          </p:nvSpPr>
          <p:spPr bwMode="auto">
            <a:xfrm>
              <a:off x="1428728" y="1749396"/>
              <a:ext cx="714380" cy="33971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D99FF"/>
                </a:gs>
              </a:gsLst>
              <a:path path="shape">
                <a:fillToRect l="50000" t="50000" r="50000" b="50000"/>
              </a:path>
            </a:gradFill>
            <a:ln w="25400">
              <a:noFill/>
              <a:miter lim="800000"/>
              <a:headEnd/>
              <a:tailEnd/>
            </a:ln>
            <a:effectLst>
              <a:prstShdw prst="shdw17" dist="17961" dir="13500000">
                <a:srgbClr val="855C99"/>
              </a:prst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s-ES_tradnl" sz="1200" b="1" dirty="0">
                  <a:solidFill>
                    <a:schemeClr val="tx1"/>
                  </a:solidFill>
                </a:rPr>
                <a:t>Gestión </a:t>
              </a:r>
            </a:p>
            <a:p>
              <a:pPr algn="ctr" eaLnBrk="0" hangingPunct="0"/>
              <a:r>
                <a:rPr lang="es-ES_tradnl" sz="1200" b="1" dirty="0" smtClean="0">
                  <a:solidFill>
                    <a:schemeClr val="tx1"/>
                  </a:solidFill>
                </a:rPr>
                <a:t>Directiva</a:t>
              </a:r>
              <a:endParaRPr lang="es-ES_tradnl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2105" name="Rectangle 47">
              <a:hlinkClick r:id="rId3" action="ppaction://hlinkfile"/>
            </p:cNvPr>
            <p:cNvSpPr>
              <a:spLocks noChangeArrowheads="1"/>
            </p:cNvSpPr>
            <p:nvPr/>
          </p:nvSpPr>
          <p:spPr bwMode="auto">
            <a:xfrm>
              <a:off x="4786314" y="1677958"/>
              <a:ext cx="795335" cy="4825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D99FF"/>
                </a:gs>
              </a:gsLst>
              <a:path path="shape">
                <a:fillToRect l="50000" t="50000" r="50000" b="50000"/>
              </a:path>
            </a:gradFill>
            <a:ln w="25400">
              <a:noFill/>
              <a:miter lim="800000"/>
              <a:headEnd/>
              <a:tailEnd/>
            </a:ln>
            <a:effectLst>
              <a:prstShdw prst="shdw17" dist="17961" dir="13500000">
                <a:srgbClr val="855C99"/>
              </a:prst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s-ES_tradnl" sz="1200" b="1" dirty="0">
                  <a:solidFill>
                    <a:schemeClr val="tx1"/>
                  </a:solidFill>
                </a:rPr>
                <a:t>Gestión de </a:t>
              </a:r>
            </a:p>
            <a:p>
              <a:pPr algn="ctr" eaLnBrk="0" hangingPunct="0"/>
              <a:r>
                <a:rPr lang="es-ES_tradnl" sz="1200" b="1" dirty="0">
                  <a:solidFill>
                    <a:schemeClr val="tx1"/>
                  </a:solidFill>
                </a:rPr>
                <a:t>Mejora</a:t>
              </a:r>
            </a:p>
          </p:txBody>
        </p:sp>
        <p:sp>
          <p:nvSpPr>
            <p:cNvPr id="132106" name="Rectangle 48">
              <a:hlinkClick r:id="rId4" action="ppaction://hlinkfile"/>
            </p:cNvPr>
            <p:cNvSpPr>
              <a:spLocks noChangeArrowheads="1"/>
            </p:cNvSpPr>
            <p:nvPr/>
          </p:nvSpPr>
          <p:spPr bwMode="auto">
            <a:xfrm>
              <a:off x="3929058" y="1677958"/>
              <a:ext cx="800093" cy="4825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D99FF"/>
                </a:gs>
              </a:gsLst>
              <a:path path="shape">
                <a:fillToRect l="50000" t="50000" r="50000" b="50000"/>
              </a:path>
            </a:gradFill>
            <a:ln w="25400">
              <a:noFill/>
              <a:miter lim="800000"/>
              <a:headEnd/>
              <a:tailEnd/>
            </a:ln>
            <a:effectLst>
              <a:prstShdw prst="shdw17" dist="17961" dir="13500000">
                <a:srgbClr val="855C99"/>
              </a:prst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s-ES_tradnl" sz="1200" b="1" dirty="0">
                  <a:solidFill>
                    <a:schemeClr val="tx1"/>
                  </a:solidFill>
                </a:rPr>
                <a:t> Gestión </a:t>
              </a:r>
              <a:endParaRPr lang="es-ES_tradnl" sz="1200" b="1" dirty="0" smtClean="0">
                <a:solidFill>
                  <a:schemeClr val="tx1"/>
                </a:solidFill>
              </a:endParaRPr>
            </a:p>
            <a:p>
              <a:pPr algn="ctr" eaLnBrk="0" hangingPunct="0"/>
              <a:r>
                <a:rPr lang="es-ES_tradnl" sz="1200" b="1" dirty="0" smtClean="0">
                  <a:solidFill>
                    <a:schemeClr val="tx1"/>
                  </a:solidFill>
                </a:rPr>
                <a:t>Contable </a:t>
              </a:r>
              <a:endParaRPr lang="es-ES_tradnl" sz="1200" b="1" dirty="0">
                <a:solidFill>
                  <a:schemeClr val="tx1"/>
                </a:solidFill>
              </a:endParaRPr>
            </a:p>
            <a:p>
              <a:pPr algn="ctr" eaLnBrk="0" hangingPunct="0"/>
              <a:r>
                <a:rPr lang="es-ES_tradnl" sz="1200" b="1" dirty="0">
                  <a:solidFill>
                    <a:schemeClr val="tx1"/>
                  </a:solidFill>
                </a:rPr>
                <a:t>y </a:t>
              </a:r>
              <a:r>
                <a:rPr lang="es-ES_tradnl" sz="1200" b="1" dirty="0" smtClean="0">
                  <a:solidFill>
                    <a:schemeClr val="tx1"/>
                  </a:solidFill>
                </a:rPr>
                <a:t>Financiera </a:t>
              </a:r>
              <a:endParaRPr lang="es-ES_tradnl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Group 50"/>
            <p:cNvGrpSpPr>
              <a:grpSpLocks/>
            </p:cNvGrpSpPr>
            <p:nvPr/>
          </p:nvGrpSpPr>
          <p:grpSpPr bwMode="auto">
            <a:xfrm>
              <a:off x="1403350" y="4494197"/>
              <a:ext cx="6477000" cy="1000125"/>
              <a:chOff x="981" y="3392"/>
              <a:chExt cx="3840" cy="678"/>
            </a:xfrm>
          </p:grpSpPr>
          <p:sp>
            <p:nvSpPr>
              <p:cNvPr id="132135" name="AutoShape 51"/>
              <p:cNvSpPr>
                <a:spLocks noChangeArrowheads="1"/>
              </p:cNvSpPr>
              <p:nvPr/>
            </p:nvSpPr>
            <p:spPr bwMode="auto">
              <a:xfrm>
                <a:off x="981" y="3398"/>
                <a:ext cx="3840" cy="672"/>
              </a:xfrm>
              <a:prstGeom prst="flowChartAlternateProcess">
                <a:avLst/>
              </a:prstGeom>
              <a:gradFill rotWithShape="0">
                <a:gsLst>
                  <a:gs pos="0">
                    <a:srgbClr val="99CCFF"/>
                  </a:gs>
                  <a:gs pos="50000">
                    <a:srgbClr val="FFFFFF"/>
                  </a:gs>
                  <a:gs pos="100000">
                    <a:srgbClr val="99CCFF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201600" prstMaterial="legacyMatte">
                <a:bevelT w="13500" h="13500" prst="angle"/>
                <a:bevelB w="13500" h="13500" prst="angle"/>
                <a:extrusionClr>
                  <a:srgbClr val="99CC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es-CO">
                  <a:solidFill>
                    <a:schemeClr val="tx1"/>
                  </a:solidFill>
                </a:endParaRPr>
              </a:p>
            </p:txBody>
          </p:sp>
          <p:sp>
            <p:nvSpPr>
              <p:cNvPr id="132136" name="Text Box 52"/>
              <p:cNvSpPr txBox="1">
                <a:spLocks noChangeArrowheads="1"/>
              </p:cNvSpPr>
              <p:nvPr/>
            </p:nvSpPr>
            <p:spPr bwMode="auto">
              <a:xfrm>
                <a:off x="2140" y="3392"/>
                <a:ext cx="144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s-ES_tradnl" sz="1400" b="1">
                    <a:solidFill>
                      <a:schemeClr val="tx1"/>
                    </a:solidFill>
                  </a:rPr>
                  <a:t>PROCESOS DE SOPORTE</a:t>
                </a:r>
                <a:endParaRPr lang="es-ES_tradnl" sz="12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2108" name="Rectangle 53">
              <a:hlinkClick r:id="rId5" action="ppaction://hlinkfile"/>
            </p:cNvPr>
            <p:cNvSpPr>
              <a:spLocks noChangeArrowheads="1"/>
            </p:cNvSpPr>
            <p:nvPr/>
          </p:nvSpPr>
          <p:spPr bwMode="auto">
            <a:xfrm>
              <a:off x="4071938" y="4851384"/>
              <a:ext cx="857252" cy="51435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FFFFFF"/>
                </a:gs>
                <a:gs pos="100000">
                  <a:srgbClr val="99CCFF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  <a:effectLst>
              <a:prstShdw prst="shdw17" dist="17961" dir="13500000">
                <a:srgbClr val="5C7A99"/>
              </a:prst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s-ES_tradnl" sz="1100" b="1" dirty="0">
                  <a:solidFill>
                    <a:schemeClr val="tx1"/>
                  </a:solidFill>
                </a:rPr>
                <a:t>Gestión de</a:t>
              </a:r>
            </a:p>
            <a:p>
              <a:pPr algn="ctr" eaLnBrk="0" hangingPunct="0"/>
              <a:r>
                <a:rPr lang="es-ES_tradnl" sz="1100" b="1" dirty="0">
                  <a:solidFill>
                    <a:schemeClr val="tx1"/>
                  </a:solidFill>
                </a:rPr>
                <a:t>Mantenimiento</a:t>
              </a:r>
            </a:p>
          </p:txBody>
        </p:sp>
        <p:sp>
          <p:nvSpPr>
            <p:cNvPr id="132109" name="Rectangle 54">
              <a:hlinkClick r:id="rId6" action="ppaction://hlinkfile"/>
            </p:cNvPr>
            <p:cNvSpPr>
              <a:spLocks noChangeArrowheads="1"/>
            </p:cNvSpPr>
            <p:nvPr/>
          </p:nvSpPr>
          <p:spPr bwMode="auto">
            <a:xfrm>
              <a:off x="5072066" y="4821230"/>
              <a:ext cx="857250" cy="51435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FFFFFF"/>
                </a:gs>
                <a:gs pos="100000">
                  <a:srgbClr val="99CCFF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  <a:effectLst>
              <a:prstShdw prst="shdw17" dist="17961" dir="13500000">
                <a:srgbClr val="5C7A99"/>
              </a:prst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s-ES_tradnl" sz="1100" b="1" dirty="0">
                  <a:solidFill>
                    <a:schemeClr val="tx1"/>
                  </a:solidFill>
                </a:rPr>
                <a:t>Gestión de</a:t>
              </a:r>
            </a:p>
            <a:p>
              <a:pPr algn="ctr" eaLnBrk="0" hangingPunct="0"/>
              <a:r>
                <a:rPr lang="es-ES_tradnl" sz="1100" b="1" dirty="0">
                  <a:solidFill>
                    <a:schemeClr val="tx1"/>
                  </a:solidFill>
                </a:rPr>
                <a:t>Metrología</a:t>
              </a:r>
            </a:p>
          </p:txBody>
        </p:sp>
        <p:sp>
          <p:nvSpPr>
            <p:cNvPr id="132110" name="Rectangle 55">
              <a:hlinkClick r:id="rId7" action="ppaction://hlinkfile"/>
            </p:cNvPr>
            <p:cNvSpPr>
              <a:spLocks noChangeArrowheads="1"/>
            </p:cNvSpPr>
            <p:nvPr/>
          </p:nvSpPr>
          <p:spPr bwMode="auto">
            <a:xfrm>
              <a:off x="1428750" y="4851384"/>
              <a:ext cx="620713" cy="45720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FFFFFF"/>
                </a:gs>
                <a:gs pos="100000">
                  <a:srgbClr val="99CCFF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  <a:effectLst>
              <a:prstShdw prst="shdw17" dist="17961" dir="13500000">
                <a:srgbClr val="5C7A99"/>
              </a:prst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s-ES_tradnl" sz="1100" b="1">
                  <a:solidFill>
                    <a:schemeClr val="tx1"/>
                  </a:solidFill>
                </a:rPr>
                <a:t>Gestión </a:t>
              </a:r>
            </a:p>
            <a:p>
              <a:pPr algn="ctr" eaLnBrk="0" hangingPunct="0"/>
              <a:r>
                <a:rPr lang="es-ES_tradnl" sz="1100" b="1">
                  <a:solidFill>
                    <a:schemeClr val="tx1"/>
                  </a:solidFill>
                </a:rPr>
                <a:t>Humana</a:t>
              </a:r>
            </a:p>
          </p:txBody>
        </p:sp>
        <p:sp>
          <p:nvSpPr>
            <p:cNvPr id="132111" name="Rectangle 56">
              <a:hlinkClick r:id="rId8" action="ppaction://hlinkfile"/>
            </p:cNvPr>
            <p:cNvSpPr>
              <a:spLocks noChangeArrowheads="1"/>
            </p:cNvSpPr>
            <p:nvPr/>
          </p:nvSpPr>
          <p:spPr bwMode="auto">
            <a:xfrm>
              <a:off x="3071813" y="4779947"/>
              <a:ext cx="857250" cy="642937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FFFFFF"/>
                </a:gs>
                <a:gs pos="100000">
                  <a:srgbClr val="99CCFF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  <a:effectLst>
              <a:prstShdw prst="shdw17" dist="17961" dir="13500000">
                <a:srgbClr val="5C7A99"/>
              </a:prst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s-ES_tradnl" sz="1100" b="1">
                  <a:solidFill>
                    <a:schemeClr val="tx1"/>
                  </a:solidFill>
                </a:rPr>
                <a:t>Gestión de</a:t>
              </a:r>
            </a:p>
            <a:p>
              <a:pPr algn="ctr" eaLnBrk="0" hangingPunct="0"/>
              <a:r>
                <a:rPr lang="es-ES_tradnl" sz="1100" b="1">
                  <a:solidFill>
                    <a:schemeClr val="tx1"/>
                  </a:solidFill>
                </a:rPr>
                <a:t>Medición</a:t>
              </a:r>
            </a:p>
            <a:p>
              <a:pPr algn="ctr" eaLnBrk="0" hangingPunct="0"/>
              <a:r>
                <a:rPr lang="es-ES_tradnl" sz="1100" b="1">
                  <a:solidFill>
                    <a:schemeClr val="tx1"/>
                  </a:solidFill>
                </a:rPr>
                <a:t>Control y</a:t>
              </a:r>
            </a:p>
            <a:p>
              <a:pPr algn="ctr" eaLnBrk="0" hangingPunct="0"/>
              <a:r>
                <a:rPr lang="es-ES_tradnl" sz="1100" b="1">
                  <a:solidFill>
                    <a:schemeClr val="tx1"/>
                  </a:solidFill>
                </a:rPr>
                <a:t>Seguimiento</a:t>
              </a:r>
            </a:p>
          </p:txBody>
        </p:sp>
        <p:sp>
          <p:nvSpPr>
            <p:cNvPr id="132112" name="AutoShape 57"/>
            <p:cNvSpPr>
              <a:spLocks noChangeArrowheads="1"/>
            </p:cNvSpPr>
            <p:nvPr/>
          </p:nvSpPr>
          <p:spPr bwMode="auto">
            <a:xfrm>
              <a:off x="2120900" y="2809860"/>
              <a:ext cx="5181600" cy="1066800"/>
            </a:xfrm>
            <a:prstGeom prst="flowChartAlternateProcess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99"/>
                </a:gs>
              </a:gsLst>
              <a:path path="shape">
                <a:fillToRect l="50000" t="50000" r="50000" b="50000"/>
              </a:path>
            </a:gra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132113" name="AutoShape 60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1358900" y="3230548"/>
              <a:ext cx="609600" cy="381000"/>
            </a:xfrm>
            <a:prstGeom prst="rightArrow">
              <a:avLst>
                <a:gd name="adj1" fmla="val 50000"/>
                <a:gd name="adj2" fmla="val 40000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00CC00"/>
                </a:gs>
              </a:gsLst>
              <a:lin ang="0" scaled="1"/>
            </a:gra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00CC00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132114" name="Text Box 61"/>
            <p:cNvSpPr txBox="1">
              <a:spLocks noChangeArrowheads="1"/>
            </p:cNvSpPr>
            <p:nvPr/>
          </p:nvSpPr>
          <p:spPr bwMode="auto">
            <a:xfrm>
              <a:off x="7235825" y="3747661"/>
              <a:ext cx="904875" cy="430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s-ES_tradnl" sz="1100" b="1">
                  <a:solidFill>
                    <a:schemeClr val="tx1"/>
                  </a:solidFill>
                </a:rPr>
                <a:t>Producto</a:t>
              </a:r>
            </a:p>
            <a:p>
              <a:pPr algn="ctr" eaLnBrk="0" hangingPunct="0"/>
              <a:r>
                <a:rPr lang="es-ES_tradnl" sz="1100" b="1">
                  <a:solidFill>
                    <a:schemeClr val="tx1"/>
                  </a:solidFill>
                </a:rPr>
                <a:t>Conforme</a:t>
              </a:r>
              <a:endParaRPr lang="es-ES_tradnl" sz="11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2115" name="Rectangle 62">
              <a:hlinkClick r:id="rId9" action="ppaction://hlinkfile"/>
            </p:cNvPr>
            <p:cNvSpPr>
              <a:spLocks noChangeArrowheads="1"/>
            </p:cNvSpPr>
            <p:nvPr/>
          </p:nvSpPr>
          <p:spPr bwMode="auto">
            <a:xfrm>
              <a:off x="3643306" y="3249594"/>
              <a:ext cx="1168404" cy="4572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EFEC3"/>
                </a:gs>
              </a:gsLst>
              <a:path path="shape">
                <a:fillToRect l="50000" t="50000" r="50000" b="50000"/>
              </a:path>
            </a:gradFill>
            <a:ln w="25400">
              <a:noFill/>
              <a:miter lim="800000"/>
              <a:headEnd/>
              <a:tailEnd/>
            </a:ln>
            <a:effectLst>
              <a:prstShdw prst="shdw17" dist="17961" dir="13500000">
                <a:srgbClr val="5F9875"/>
              </a:prst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s-ES_tradnl" sz="1400" b="1" dirty="0">
                  <a:solidFill>
                    <a:schemeClr val="tx1"/>
                  </a:solidFill>
                </a:rPr>
                <a:t>Gestión de</a:t>
              </a:r>
            </a:p>
            <a:p>
              <a:pPr algn="ctr" eaLnBrk="0" hangingPunct="0"/>
              <a:r>
                <a:rPr lang="es-ES_tradnl" sz="1400" b="1" dirty="0" smtClean="0">
                  <a:solidFill>
                    <a:schemeClr val="tx1"/>
                  </a:solidFill>
                </a:rPr>
                <a:t>Producción</a:t>
              </a:r>
              <a:endParaRPr lang="es-ES_tradnl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2116" name="Rectangle 63">
              <a:hlinkClick r:id="rId10" action="ppaction://hlinkfile"/>
            </p:cNvPr>
            <p:cNvSpPr>
              <a:spLocks noChangeArrowheads="1"/>
            </p:cNvSpPr>
            <p:nvPr/>
          </p:nvSpPr>
          <p:spPr bwMode="auto">
            <a:xfrm>
              <a:off x="2214546" y="3249594"/>
              <a:ext cx="1295400" cy="4572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EFEC3"/>
                </a:gs>
              </a:gsLst>
              <a:path path="shape">
                <a:fillToRect l="50000" t="50000" r="50000" b="50000"/>
              </a:path>
            </a:gradFill>
            <a:ln w="25400">
              <a:noFill/>
              <a:miter lim="800000"/>
              <a:headEnd/>
              <a:tailEnd/>
            </a:ln>
            <a:effectLst>
              <a:prstShdw prst="shdw17" dist="17961" dir="13500000">
                <a:srgbClr val="5F9875"/>
              </a:prst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s-ES_tradnl" sz="1400" b="1" dirty="0">
                  <a:solidFill>
                    <a:schemeClr val="tx1"/>
                  </a:solidFill>
                </a:rPr>
                <a:t>Gestión de </a:t>
              </a:r>
            </a:p>
            <a:p>
              <a:pPr algn="ctr" eaLnBrk="0" hangingPunct="0"/>
              <a:r>
                <a:rPr lang="es-ES_tradnl" sz="1400" b="1" dirty="0" smtClean="0">
                  <a:solidFill>
                    <a:schemeClr val="tx1"/>
                  </a:solidFill>
                </a:rPr>
                <a:t>Compras (1)</a:t>
              </a:r>
              <a:endParaRPr lang="es-ES_tradnl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2117" name="Rectangle 64">
              <a:hlinkClick r:id="rId11" action="ppaction://hlinkfile"/>
            </p:cNvPr>
            <p:cNvSpPr>
              <a:spLocks noChangeArrowheads="1"/>
            </p:cNvSpPr>
            <p:nvPr/>
          </p:nvSpPr>
          <p:spPr bwMode="auto">
            <a:xfrm>
              <a:off x="4929190" y="3249594"/>
              <a:ext cx="1006464" cy="4572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EFEC3"/>
                </a:gs>
              </a:gsLst>
              <a:path path="shape">
                <a:fillToRect l="50000" t="50000" r="50000" b="50000"/>
              </a:path>
            </a:gradFill>
            <a:ln w="25400">
              <a:noFill/>
              <a:miter lim="800000"/>
              <a:headEnd/>
              <a:tailEnd/>
            </a:ln>
            <a:effectLst>
              <a:prstShdw prst="shdw17" dist="17961" dir="13500000">
                <a:srgbClr val="5F9875"/>
              </a:prst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s-ES_tradnl" sz="1400" b="1" dirty="0">
                  <a:solidFill>
                    <a:schemeClr val="tx1"/>
                  </a:solidFill>
                </a:rPr>
                <a:t>Gestión</a:t>
              </a:r>
            </a:p>
            <a:p>
              <a:pPr algn="ctr" eaLnBrk="0" hangingPunct="0"/>
              <a:r>
                <a:rPr lang="es-ES_tradnl" sz="1400" b="1" dirty="0" smtClean="0">
                  <a:solidFill>
                    <a:schemeClr val="tx1"/>
                  </a:solidFill>
                </a:rPr>
                <a:t>Comercial</a:t>
              </a:r>
              <a:endParaRPr lang="es-ES_tradnl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2118" name="AutoShape 65"/>
            <p:cNvSpPr>
              <a:spLocks noChangeArrowheads="1"/>
            </p:cNvSpPr>
            <p:nvPr/>
          </p:nvSpPr>
          <p:spPr bwMode="auto">
            <a:xfrm>
              <a:off x="3111500" y="2428860"/>
              <a:ext cx="414338" cy="381000"/>
            </a:xfrm>
            <a:prstGeom prst="upDownArrow">
              <a:avLst>
                <a:gd name="adj1" fmla="val 28481"/>
                <a:gd name="adj2" fmla="val 27917"/>
              </a:avLst>
            </a:prstGeom>
            <a:gradFill rotWithShape="0">
              <a:gsLst>
                <a:gs pos="0">
                  <a:srgbClr val="FDADF3"/>
                </a:gs>
                <a:gs pos="100000">
                  <a:srgbClr val="66FF9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DADF3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132119" name="AutoShape 66"/>
            <p:cNvSpPr>
              <a:spLocks noChangeArrowheads="1"/>
            </p:cNvSpPr>
            <p:nvPr/>
          </p:nvSpPr>
          <p:spPr bwMode="auto">
            <a:xfrm>
              <a:off x="4559300" y="2428860"/>
              <a:ext cx="414338" cy="381000"/>
            </a:xfrm>
            <a:prstGeom prst="upDownArrow">
              <a:avLst>
                <a:gd name="adj1" fmla="val 28481"/>
                <a:gd name="adj2" fmla="val 27917"/>
              </a:avLst>
            </a:prstGeom>
            <a:gradFill rotWithShape="0">
              <a:gsLst>
                <a:gs pos="0">
                  <a:srgbClr val="FDADF3"/>
                </a:gs>
                <a:gs pos="100000">
                  <a:srgbClr val="66FF9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DADF3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132120" name="AutoShape 67"/>
            <p:cNvSpPr>
              <a:spLocks noChangeArrowheads="1"/>
            </p:cNvSpPr>
            <p:nvPr/>
          </p:nvSpPr>
          <p:spPr bwMode="auto">
            <a:xfrm>
              <a:off x="5854700" y="2428860"/>
              <a:ext cx="414338" cy="381000"/>
            </a:xfrm>
            <a:prstGeom prst="upDownArrow">
              <a:avLst>
                <a:gd name="adj1" fmla="val 28481"/>
                <a:gd name="adj2" fmla="val 27917"/>
              </a:avLst>
            </a:prstGeom>
            <a:gradFill rotWithShape="0">
              <a:gsLst>
                <a:gs pos="0">
                  <a:srgbClr val="FDADF3"/>
                </a:gs>
                <a:gs pos="100000">
                  <a:srgbClr val="66FF9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DADF3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132121" name="AutoShape 68"/>
            <p:cNvSpPr>
              <a:spLocks noChangeArrowheads="1"/>
            </p:cNvSpPr>
            <p:nvPr/>
          </p:nvSpPr>
          <p:spPr bwMode="auto">
            <a:xfrm>
              <a:off x="3154363" y="3952859"/>
              <a:ext cx="414337" cy="381000"/>
            </a:xfrm>
            <a:prstGeom prst="upDownArrow">
              <a:avLst>
                <a:gd name="adj1" fmla="val 28481"/>
                <a:gd name="adj2" fmla="val 27917"/>
              </a:avLst>
            </a:prstGeom>
            <a:gradFill rotWithShape="0">
              <a:gsLst>
                <a:gs pos="0">
                  <a:srgbClr val="66FF99"/>
                </a:gs>
                <a:gs pos="100000">
                  <a:srgbClr val="9EB9FE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132122" name="AutoShape 69"/>
            <p:cNvSpPr>
              <a:spLocks noChangeArrowheads="1"/>
            </p:cNvSpPr>
            <p:nvPr/>
          </p:nvSpPr>
          <p:spPr bwMode="auto">
            <a:xfrm>
              <a:off x="4525963" y="3952859"/>
              <a:ext cx="414337" cy="381000"/>
            </a:xfrm>
            <a:prstGeom prst="upDownArrow">
              <a:avLst>
                <a:gd name="adj1" fmla="val 28481"/>
                <a:gd name="adj2" fmla="val 27917"/>
              </a:avLst>
            </a:prstGeom>
            <a:gradFill rotWithShape="0">
              <a:gsLst>
                <a:gs pos="0">
                  <a:srgbClr val="66FF99"/>
                </a:gs>
                <a:gs pos="100000">
                  <a:srgbClr val="9EB9FE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132123" name="AutoShape 70"/>
            <p:cNvSpPr>
              <a:spLocks noChangeArrowheads="1"/>
            </p:cNvSpPr>
            <p:nvPr/>
          </p:nvSpPr>
          <p:spPr bwMode="auto">
            <a:xfrm>
              <a:off x="5854700" y="3952859"/>
              <a:ext cx="414338" cy="381000"/>
            </a:xfrm>
            <a:prstGeom prst="upDownArrow">
              <a:avLst>
                <a:gd name="adj1" fmla="val 28481"/>
                <a:gd name="adj2" fmla="val 27917"/>
              </a:avLst>
            </a:prstGeom>
            <a:gradFill rotWithShape="0">
              <a:gsLst>
                <a:gs pos="0">
                  <a:srgbClr val="66FF99"/>
                </a:gs>
                <a:gs pos="100000">
                  <a:srgbClr val="9EB9FE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132124" name="AutoShape 71"/>
            <p:cNvSpPr>
              <a:spLocks noChangeArrowheads="1"/>
            </p:cNvSpPr>
            <p:nvPr/>
          </p:nvSpPr>
          <p:spPr bwMode="auto">
            <a:xfrm>
              <a:off x="7454900" y="3442861"/>
              <a:ext cx="609600" cy="381000"/>
            </a:xfrm>
            <a:prstGeom prst="rightArrow">
              <a:avLst>
                <a:gd name="adj1" fmla="val 50000"/>
                <a:gd name="adj2" fmla="val 40000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00CC00"/>
                </a:gs>
              </a:gsLst>
              <a:lin ang="0" scaled="1"/>
            </a:gra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00CC00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132125" name="AutoShape 72"/>
            <p:cNvSpPr>
              <a:spLocks noChangeArrowheads="1"/>
            </p:cNvSpPr>
            <p:nvPr/>
          </p:nvSpPr>
          <p:spPr bwMode="auto">
            <a:xfrm rot="10735984">
              <a:off x="7504187" y="1755042"/>
              <a:ext cx="609600" cy="352430"/>
            </a:xfrm>
            <a:prstGeom prst="rightArrow">
              <a:avLst>
                <a:gd name="adj1" fmla="val 50000"/>
                <a:gd name="adj2" fmla="val 4000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rot="10800000" wrap="none" anchor="ctr">
              <a:flatTx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132126" name="Text Box 73"/>
            <p:cNvSpPr txBox="1">
              <a:spLocks noChangeArrowheads="1"/>
            </p:cNvSpPr>
            <p:nvPr/>
          </p:nvSpPr>
          <p:spPr bwMode="auto">
            <a:xfrm>
              <a:off x="6921500" y="2341643"/>
              <a:ext cx="12954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1"/>
                  </a:solidFill>
                </a:rPr>
                <a:t>Retroalimentación</a:t>
              </a:r>
              <a:endParaRPr lang="es-ES_tradnl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2127" name="AutoShape 74"/>
            <p:cNvSpPr>
              <a:spLocks noChangeArrowheads="1"/>
            </p:cNvSpPr>
            <p:nvPr/>
          </p:nvSpPr>
          <p:spPr bwMode="auto">
            <a:xfrm rot="16200000">
              <a:off x="-1079500" y="3190860"/>
              <a:ext cx="4114799" cy="457200"/>
            </a:xfrm>
            <a:prstGeom prst="flowChartAlternateProcess">
              <a:avLst/>
            </a:prstGeom>
            <a:solidFill>
              <a:srgbClr val="99CC00">
                <a:alpha val="50195"/>
              </a:srgb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 wrap="none" anchor="ctr" anchorCtr="1">
              <a:flatTx/>
            </a:bodyPr>
            <a:lstStyle/>
            <a:p>
              <a:pPr algn="ctr" eaLnBrk="0" hangingPunct="0"/>
              <a:r>
                <a:rPr lang="es-ES_tradnl"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C  l  i  e  n  t  e  </a:t>
              </a:r>
            </a:p>
          </p:txBody>
        </p:sp>
        <p:sp>
          <p:nvSpPr>
            <p:cNvPr id="132128" name="AutoShape 75"/>
            <p:cNvSpPr>
              <a:spLocks noChangeArrowheads="1"/>
            </p:cNvSpPr>
            <p:nvPr/>
          </p:nvSpPr>
          <p:spPr bwMode="auto">
            <a:xfrm rot="16200000">
              <a:off x="6388100" y="3190860"/>
              <a:ext cx="4114799" cy="457200"/>
            </a:xfrm>
            <a:prstGeom prst="flowChartAlternateProcess">
              <a:avLst/>
            </a:prstGeom>
            <a:solidFill>
              <a:srgbClr val="99CC00">
                <a:alpha val="50195"/>
              </a:srgb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 wrap="none" anchor="ctr" anchorCtr="1">
              <a:flatTx/>
            </a:bodyPr>
            <a:lstStyle/>
            <a:p>
              <a:pPr algn="ctr" eaLnBrk="0" hangingPunct="0"/>
              <a:r>
                <a:rPr lang="es-ES_tradnl"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C  l  i  e  n  t  e  </a:t>
              </a:r>
            </a:p>
          </p:txBody>
        </p:sp>
        <p:sp>
          <p:nvSpPr>
            <p:cNvPr id="132130" name="Rectangle 77">
              <a:hlinkClick r:id="rId12" action="ppaction://hlinkfile"/>
            </p:cNvPr>
            <p:cNvSpPr>
              <a:spLocks noChangeArrowheads="1"/>
            </p:cNvSpPr>
            <p:nvPr/>
          </p:nvSpPr>
          <p:spPr bwMode="auto">
            <a:xfrm>
              <a:off x="6072198" y="4821230"/>
              <a:ext cx="928694" cy="51435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FFFFFF"/>
                </a:gs>
                <a:gs pos="100000">
                  <a:srgbClr val="99CCFF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  <a:effectLst>
              <a:prstShdw prst="shdw17" dist="17961" dir="13500000">
                <a:srgbClr val="5C7A99"/>
              </a:prst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s-ES_tradnl" sz="1100" b="1" dirty="0" smtClean="0">
                  <a:solidFill>
                    <a:schemeClr val="tx1"/>
                  </a:solidFill>
                </a:rPr>
                <a:t>Gestión </a:t>
              </a:r>
            </a:p>
            <a:p>
              <a:pPr algn="ctr" eaLnBrk="0" hangingPunct="0"/>
              <a:r>
                <a:rPr lang="es-ES_tradnl" sz="1100" b="1" dirty="0" smtClean="0">
                  <a:solidFill>
                    <a:schemeClr val="tx1"/>
                  </a:solidFill>
                </a:rPr>
                <a:t>documentos</a:t>
              </a:r>
              <a:endParaRPr lang="es-ES_tradnl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32132" name="Rectangle 55">
              <a:hlinkClick r:id="rId7" action="ppaction://hlinkfile"/>
            </p:cNvPr>
            <p:cNvSpPr>
              <a:spLocks noChangeArrowheads="1"/>
            </p:cNvSpPr>
            <p:nvPr/>
          </p:nvSpPr>
          <p:spPr bwMode="auto">
            <a:xfrm>
              <a:off x="2214546" y="4892668"/>
              <a:ext cx="763605" cy="415916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FFFFFF"/>
                </a:gs>
                <a:gs pos="100000">
                  <a:srgbClr val="99CCFF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  <a:effectLst>
              <a:prstShdw prst="shdw17" dist="17961" dir="13500000">
                <a:srgbClr val="5C7A99"/>
              </a:prst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s-ES_tradnl" sz="1100" b="1" dirty="0" smtClean="0">
                  <a:solidFill>
                    <a:schemeClr val="tx1"/>
                  </a:solidFill>
                </a:rPr>
                <a:t>Atención de</a:t>
              </a:r>
            </a:p>
            <a:p>
              <a:pPr algn="ctr" eaLnBrk="0" hangingPunct="0"/>
              <a:r>
                <a:rPr lang="es-ES_tradnl" sz="1100" b="1" dirty="0" smtClean="0">
                  <a:solidFill>
                    <a:schemeClr val="tx1"/>
                  </a:solidFill>
                </a:rPr>
                <a:t>Emergencias</a:t>
              </a:r>
            </a:p>
          </p:txBody>
        </p:sp>
        <p:sp>
          <p:nvSpPr>
            <p:cNvPr id="132133" name="Rectangle 47">
              <a:hlinkClick r:id="rId3" action="ppaction://hlinkfile"/>
            </p:cNvPr>
            <p:cNvSpPr>
              <a:spLocks noChangeArrowheads="1"/>
            </p:cNvSpPr>
            <p:nvPr/>
          </p:nvSpPr>
          <p:spPr bwMode="auto">
            <a:xfrm>
              <a:off x="6572264" y="1677958"/>
              <a:ext cx="808024" cy="4889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D99FF"/>
                </a:gs>
              </a:gsLst>
              <a:path path="shape">
                <a:fillToRect l="50000" t="50000" r="50000" b="50000"/>
              </a:path>
            </a:gradFill>
            <a:ln w="25400">
              <a:noFill/>
              <a:miter lim="800000"/>
              <a:headEnd/>
              <a:tailEnd/>
            </a:ln>
            <a:effectLst>
              <a:prstShdw prst="shdw17" dist="17961" dir="13500000">
                <a:srgbClr val="855C99"/>
              </a:prst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s-ES_tradnl" sz="1200" b="1" dirty="0">
                  <a:solidFill>
                    <a:schemeClr val="tx1"/>
                  </a:solidFill>
                </a:rPr>
                <a:t>Gestión </a:t>
              </a:r>
            </a:p>
            <a:p>
              <a:pPr algn="ctr" eaLnBrk="0" hangingPunct="0"/>
              <a:r>
                <a:rPr lang="es-ES_tradnl" sz="1200" b="1" dirty="0">
                  <a:solidFill>
                    <a:schemeClr val="tx1"/>
                  </a:solidFill>
                </a:rPr>
                <a:t>Ambiental</a:t>
              </a:r>
            </a:p>
          </p:txBody>
        </p:sp>
        <p:sp>
          <p:nvSpPr>
            <p:cNvPr id="132134" name="Text Box 58"/>
            <p:cNvSpPr txBox="1">
              <a:spLocks noChangeArrowheads="1"/>
            </p:cNvSpPr>
            <p:nvPr/>
          </p:nvSpPr>
          <p:spPr bwMode="auto">
            <a:xfrm>
              <a:off x="3428992" y="2883596"/>
              <a:ext cx="2617787" cy="3048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99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0" lang="es-ES_tradnl" sz="1400" b="1" dirty="0">
                  <a:solidFill>
                    <a:schemeClr val="tx1"/>
                  </a:solidFill>
                </a:rPr>
                <a:t>PROCESOS DE OPERACIÓN</a:t>
              </a:r>
              <a:endParaRPr kumimoji="0" lang="es-ES_tradnl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6">
              <a:hlinkClick r:id="rId2" action="ppaction://hlinkfile"/>
            </p:cNvPr>
            <p:cNvSpPr>
              <a:spLocks noChangeArrowheads="1"/>
            </p:cNvSpPr>
            <p:nvPr/>
          </p:nvSpPr>
          <p:spPr bwMode="auto">
            <a:xfrm>
              <a:off x="2214546" y="1749396"/>
              <a:ext cx="785818" cy="33971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D99FF"/>
                </a:gs>
              </a:gsLst>
              <a:path path="shape">
                <a:fillToRect l="50000" t="50000" r="50000" b="50000"/>
              </a:path>
            </a:gradFill>
            <a:ln w="25400">
              <a:noFill/>
              <a:miter lim="800000"/>
              <a:headEnd/>
              <a:tailEnd/>
            </a:ln>
            <a:effectLst>
              <a:prstShdw prst="shdw17" dist="17961" dir="13500000">
                <a:srgbClr val="855C99"/>
              </a:prst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s-ES_tradnl" sz="1200" b="1" dirty="0">
                  <a:solidFill>
                    <a:schemeClr val="tx1"/>
                  </a:solidFill>
                </a:rPr>
                <a:t>Gestión </a:t>
              </a:r>
            </a:p>
            <a:p>
              <a:pPr algn="ctr" eaLnBrk="0" hangingPunct="0"/>
              <a:r>
                <a:rPr lang="es-ES_tradnl" sz="1200" b="1" dirty="0" smtClean="0">
                  <a:solidFill>
                    <a:schemeClr val="tx1"/>
                  </a:solidFill>
                </a:rPr>
                <a:t>Legal</a:t>
              </a:r>
              <a:endParaRPr lang="es-ES_tradnl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7">
              <a:hlinkClick r:id="rId3" action="ppaction://hlinkfile"/>
            </p:cNvPr>
            <p:cNvSpPr>
              <a:spLocks noChangeArrowheads="1"/>
            </p:cNvSpPr>
            <p:nvPr/>
          </p:nvSpPr>
          <p:spPr bwMode="auto">
            <a:xfrm>
              <a:off x="5715008" y="1677958"/>
              <a:ext cx="795335" cy="4825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D99FF"/>
                </a:gs>
              </a:gsLst>
              <a:path path="shape">
                <a:fillToRect l="50000" t="50000" r="50000" b="50000"/>
              </a:path>
            </a:gradFill>
            <a:ln w="25400">
              <a:noFill/>
              <a:miter lim="800000"/>
              <a:headEnd/>
              <a:tailEnd/>
            </a:ln>
            <a:effectLst>
              <a:prstShdw prst="shdw17" dist="17961" dir="13500000">
                <a:srgbClr val="855C99"/>
              </a:prst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s-ES_tradnl" sz="1200" b="1" dirty="0">
                  <a:solidFill>
                    <a:schemeClr val="tx1"/>
                  </a:solidFill>
                </a:rPr>
                <a:t>Gestión de </a:t>
              </a:r>
            </a:p>
            <a:p>
              <a:pPr algn="ctr" eaLnBrk="0" hangingPunct="0"/>
              <a:r>
                <a:rPr lang="es-ES_tradnl" sz="1200" b="1" dirty="0" smtClean="0">
                  <a:solidFill>
                    <a:schemeClr val="tx1"/>
                  </a:solidFill>
                </a:rPr>
                <a:t>Auditorias</a:t>
              </a:r>
              <a:endParaRPr lang="es-ES_tradnl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63">
              <a:hlinkClick r:id="rId10" action="ppaction://hlinkfile"/>
            </p:cNvPr>
            <p:cNvSpPr>
              <a:spLocks noChangeArrowheads="1"/>
            </p:cNvSpPr>
            <p:nvPr/>
          </p:nvSpPr>
          <p:spPr bwMode="auto">
            <a:xfrm>
              <a:off x="6072198" y="3178156"/>
              <a:ext cx="1081086" cy="52863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EFEC3"/>
                </a:gs>
              </a:gsLst>
              <a:path path="shape">
                <a:fillToRect l="50000" t="50000" r="50000" b="50000"/>
              </a:path>
            </a:gradFill>
            <a:ln w="25400">
              <a:noFill/>
              <a:miter lim="800000"/>
              <a:headEnd/>
              <a:tailEnd/>
            </a:ln>
            <a:effectLst>
              <a:prstShdw prst="shdw17" dist="17961" dir="13500000">
                <a:srgbClr val="5F9875"/>
              </a:prst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s-ES_tradnl" sz="1200" b="1" dirty="0" smtClean="0">
                  <a:solidFill>
                    <a:schemeClr val="tx1"/>
                  </a:solidFill>
                </a:rPr>
                <a:t>Gestión </a:t>
              </a:r>
            </a:p>
            <a:p>
              <a:pPr algn="ctr" eaLnBrk="0" hangingPunct="0"/>
              <a:r>
                <a:rPr lang="es-ES_tradnl" sz="1200" b="1" dirty="0" smtClean="0">
                  <a:solidFill>
                    <a:schemeClr val="tx1"/>
                  </a:solidFill>
                </a:rPr>
                <a:t>de </a:t>
              </a:r>
            </a:p>
            <a:p>
              <a:pPr algn="ctr" eaLnBrk="0" hangingPunct="0"/>
              <a:r>
                <a:rPr lang="es-ES_tradnl" sz="1200" b="1" dirty="0" smtClean="0">
                  <a:solidFill>
                    <a:schemeClr val="tx1"/>
                  </a:solidFill>
                </a:rPr>
                <a:t>Despachos</a:t>
              </a:r>
              <a:endParaRPr lang="es-ES_tradnl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6">
              <a:hlinkClick r:id="rId2" action="ppaction://hlinkfile"/>
            </p:cNvPr>
            <p:cNvSpPr>
              <a:spLocks noChangeArrowheads="1"/>
            </p:cNvSpPr>
            <p:nvPr/>
          </p:nvSpPr>
          <p:spPr bwMode="auto">
            <a:xfrm>
              <a:off x="3143240" y="1749396"/>
              <a:ext cx="714380" cy="33971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D99FF"/>
                </a:gs>
              </a:gsLst>
              <a:path path="shape">
                <a:fillToRect l="50000" t="50000" r="50000" b="50000"/>
              </a:path>
            </a:gradFill>
            <a:ln w="25400">
              <a:noFill/>
              <a:miter lim="800000"/>
              <a:headEnd/>
              <a:tailEnd/>
            </a:ln>
            <a:effectLst>
              <a:prstShdw prst="shdw17" dist="17961" dir="13500000">
                <a:srgbClr val="855C99"/>
              </a:prst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s-ES_tradnl" sz="1200" b="1" dirty="0">
                  <a:solidFill>
                    <a:schemeClr val="tx1"/>
                  </a:solidFill>
                </a:rPr>
                <a:t>Gestión </a:t>
              </a:r>
            </a:p>
            <a:p>
              <a:pPr algn="ctr" eaLnBrk="0" hangingPunct="0"/>
              <a:r>
                <a:rPr lang="es-ES_tradnl" sz="1200" b="1" dirty="0" smtClean="0">
                  <a:solidFill>
                    <a:schemeClr val="tx1"/>
                  </a:solidFill>
                </a:rPr>
                <a:t>SyST</a:t>
              </a:r>
              <a:endParaRPr lang="es-ES_tradnl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77">
              <a:hlinkClick r:id="rId12" action="ppaction://hlinkfile"/>
            </p:cNvPr>
            <p:cNvSpPr>
              <a:spLocks noChangeArrowheads="1"/>
            </p:cNvSpPr>
            <p:nvPr/>
          </p:nvSpPr>
          <p:spPr bwMode="auto">
            <a:xfrm>
              <a:off x="7072330" y="4821230"/>
              <a:ext cx="714380" cy="428628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FFFFFF"/>
                </a:gs>
                <a:gs pos="100000">
                  <a:srgbClr val="99CCFF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  <a:effectLst>
              <a:prstShdw prst="shdw17" dist="17961" dir="13500000">
                <a:srgbClr val="5C7A99"/>
              </a:prst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s-ES_tradnl" sz="1100" b="1" dirty="0">
                  <a:solidFill>
                    <a:schemeClr val="tx1"/>
                  </a:solidFill>
                </a:rPr>
                <a:t>Gestión de</a:t>
              </a:r>
            </a:p>
            <a:p>
              <a:pPr algn="ctr" eaLnBrk="0" hangingPunct="0"/>
              <a:r>
                <a:rPr lang="es-ES_tradnl" sz="1100" b="1" dirty="0" smtClean="0">
                  <a:solidFill>
                    <a:schemeClr val="tx1"/>
                  </a:solidFill>
                </a:rPr>
                <a:t>TIC</a:t>
              </a:r>
              <a:endParaRPr lang="es-ES_tradnl" sz="11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</Words>
  <Application>Microsoft Office PowerPoint</Application>
  <PresentationFormat>Presentación en pantalla (4:3)</PresentationFormat>
  <Paragraphs>51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IB-PRODUCCION</dc:creator>
  <cp:lastModifiedBy>IB-PRODUCCION</cp:lastModifiedBy>
  <cp:revision>2</cp:revision>
  <dcterms:created xsi:type="dcterms:W3CDTF">2013-02-26T20:03:41Z</dcterms:created>
  <dcterms:modified xsi:type="dcterms:W3CDTF">2013-02-26T20:04:49Z</dcterms:modified>
</cp:coreProperties>
</file>