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6" d="100"/>
          <a:sy n="86" d="100"/>
        </p:scale>
        <p:origin x="-906" y="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27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48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67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03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05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84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70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61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47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86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10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0322-1FCF-4A56-9359-B7E99CAD3C80}" type="datetimeFigureOut">
              <a:rPr lang="es-ES" smtClean="0"/>
              <a:t>23/10/2012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AC74-2AB2-4995-89DE-A083C6D10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71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83137" y="1312119"/>
            <a:ext cx="79133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96633"/>
                </a:solidFill>
                <a:latin typeface="Constantia" pitchFamily="18" charset="0"/>
              </a:rPr>
              <a:t>POLITICA 	DE SEGURIDAD</a:t>
            </a:r>
            <a:endParaRPr lang="es-E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996633"/>
              </a:solidFill>
              <a:latin typeface="Constantia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01714" y="2214556"/>
            <a:ext cx="7556500" cy="3172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 defTabSz="457200">
              <a:buClr>
                <a:srgbClr val="0000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u="none" dirty="0" smtClean="0">
                <a:latin typeface="Constantia" pitchFamily="18" charset="0"/>
              </a:rPr>
              <a:t>Valley Cargo se compromete cumplir de manera efectiva un Sistema de Gestión de Seguridad integral en las operaciones de carga multimodal nacional e internacional, que involucre el manejo de los riegos referentes a contar con personal motivado y capacitado en materia de seguridad, realizar operaciones agiles y confiables, contar con medios tecnológicos efectivos para el control de sus procesos, cumplir de las obligaciones adquiridas con los proveedores y los requisitos legales, contractuales y reglamentarios</a:t>
            </a:r>
            <a:r>
              <a:rPr lang="es-ES" sz="2000" dirty="0" smtClean="0">
                <a:latin typeface="Constantia" pitchFamily="18" charset="0"/>
              </a:rPr>
              <a:t>, de tal forma  se salvaguardar los intereses de nuestros clientes y los de la empresa en toda la Cadena de Suministro.</a:t>
            </a:r>
            <a:endParaRPr lang="es-ES" sz="2000" u="none" dirty="0">
              <a:latin typeface="Constantia" pitchFamily="18" charset="0"/>
            </a:endParaRPr>
          </a:p>
        </p:txBody>
      </p:sp>
      <p:pic>
        <p:nvPicPr>
          <p:cNvPr id="9" name="8 Imagen" descr="Logo Valley Car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5500702"/>
            <a:ext cx="1661154" cy="1081469"/>
          </a:xfrm>
          <a:prstGeom prst="rect">
            <a:avLst/>
          </a:prstGeom>
        </p:spPr>
      </p:pic>
      <p:pic>
        <p:nvPicPr>
          <p:cNvPr id="10" name="9 Imagen" descr="Logo Valley Grou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357167"/>
            <a:ext cx="1643073" cy="991292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72330" y="5857892"/>
            <a:ext cx="1714512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Jaime Cortes W. Vicepresidente Administrativo</a:t>
            </a:r>
          </a:p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Julio de 2012</a:t>
            </a:r>
            <a:endParaRPr lang="es-ES" sz="105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5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583137" y="1312119"/>
            <a:ext cx="79133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96633"/>
                </a:solidFill>
                <a:latin typeface="Constantia" pitchFamily="18" charset="0"/>
              </a:rPr>
              <a:t>POLITICA 	DE SEGURIDAD</a:t>
            </a:r>
            <a:endParaRPr lang="es-E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996633"/>
              </a:solidFill>
              <a:latin typeface="Constantia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01714" y="2060670"/>
            <a:ext cx="7556500" cy="3480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 defTabSz="457200">
              <a:buClr>
                <a:srgbClr val="0000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u="none" dirty="0" smtClean="0">
                <a:latin typeface="Constantia" pitchFamily="18" charset="0"/>
              </a:rPr>
              <a:t>Valley </a:t>
            </a:r>
            <a:r>
              <a:rPr lang="es-ES" sz="2000" u="none" dirty="0" err="1" smtClean="0">
                <a:latin typeface="Constantia" pitchFamily="18" charset="0"/>
              </a:rPr>
              <a:t>Customs</a:t>
            </a:r>
            <a:r>
              <a:rPr lang="es-ES" sz="2000" u="none" dirty="0" smtClean="0">
                <a:latin typeface="Constantia" pitchFamily="18" charset="0"/>
              </a:rPr>
              <a:t> se compromete a cumplir de manera efectiva un Sistema de Gestión de Seguridad en la Cadena de  Suministro en las operaciones de agenciamiento aduanero que involucre, el controlar y mitigar de los riesgos, cumplir con los requisitos reglamentarios y de ley aduaneros, cumplir con los tiempos de nacionalización establecidos, capacitar continuamente al personal interno, entregar información confiable y oportuna de los servicios prestados a los clientes, realizar seguimiento permanente a las operaciones aduaneras, reportar operaciones sospechosas a las autoridades competentes, propender constantemente por el mejoramiento continuo en toda la cadena.</a:t>
            </a:r>
            <a:endParaRPr lang="es-ES" sz="2000" u="none" dirty="0">
              <a:latin typeface="Constantia" pitchFamily="18" charset="0"/>
            </a:endParaRPr>
          </a:p>
        </p:txBody>
      </p:sp>
      <p:pic>
        <p:nvPicPr>
          <p:cNvPr id="10" name="9 Imagen" descr="Logo Valley 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357167"/>
            <a:ext cx="1643073" cy="991292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72330" y="5857892"/>
            <a:ext cx="1714512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Jaime Cortes W. Vicepresidente Administrativo</a:t>
            </a:r>
          </a:p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Julio de 2012</a:t>
            </a:r>
            <a:endParaRPr lang="es-ES" sz="1050" b="1" dirty="0">
              <a:solidFill>
                <a:srgbClr val="000066"/>
              </a:solidFill>
            </a:endParaRPr>
          </a:p>
        </p:txBody>
      </p:sp>
      <p:pic>
        <p:nvPicPr>
          <p:cNvPr id="11" name="10 Imagen" descr="Logo Valley Customs para Offic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3" y="5283634"/>
            <a:ext cx="2428891" cy="11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3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623271" y="1075785"/>
            <a:ext cx="79133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4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96633"/>
                </a:solidFill>
                <a:latin typeface="Constantia" pitchFamily="18" charset="0"/>
              </a:rPr>
              <a:t>POLITICA 	DE SEGURIDAD</a:t>
            </a:r>
            <a:endParaRPr lang="es-ES" sz="4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996633"/>
              </a:solidFill>
              <a:latin typeface="Constantia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01714" y="1906782"/>
            <a:ext cx="7556500" cy="37878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just" defTabSz="457200">
              <a:buClr>
                <a:srgbClr val="000066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sz="2000" u="none" dirty="0" smtClean="0">
                <a:latin typeface="Constantia" pitchFamily="18" charset="0"/>
              </a:rPr>
              <a:t>Valley </a:t>
            </a:r>
            <a:r>
              <a:rPr lang="es-ES" sz="2000" u="none" dirty="0" err="1" smtClean="0">
                <a:latin typeface="Constantia" pitchFamily="18" charset="0"/>
              </a:rPr>
              <a:t>Logistic</a:t>
            </a:r>
            <a:r>
              <a:rPr lang="es-ES" sz="2000" u="none" dirty="0" smtClean="0">
                <a:latin typeface="Constantia" pitchFamily="18" charset="0"/>
              </a:rPr>
              <a:t> declara su compromiso a dar cumplimiento con los lineamientos en materia de Seguridad  en la Cadena de Suministro, en todas las operaciones logísticas y de almacenamiento, </a:t>
            </a:r>
            <a:r>
              <a:rPr lang="es-ES" sz="2000" u="none" dirty="0" smtClean="0">
                <a:solidFill>
                  <a:srgbClr val="FF0000"/>
                </a:solidFill>
                <a:latin typeface="Constantia" pitchFamily="18" charset="0"/>
              </a:rPr>
              <a:t>garantizar</a:t>
            </a:r>
            <a:r>
              <a:rPr lang="es-ES" sz="2000" u="none" dirty="0" smtClean="0">
                <a:latin typeface="Constantia" pitchFamily="18" charset="0"/>
              </a:rPr>
              <a:t> la mitigación de los riesgos, velar por la seguridad física de la bodega y su entorno, reportar oportunamente actividades sospechosas, cumplir con los requisitos de ley y reglamentarios del régimen franco vigentes, cumplir con las BPA, capacitar y entrenar permanentemente a todo el personal de bodega, </a:t>
            </a:r>
            <a:r>
              <a:rPr lang="es-ES" sz="2000" u="none" dirty="0" smtClean="0">
                <a:solidFill>
                  <a:srgbClr val="FF0000"/>
                </a:solidFill>
                <a:latin typeface="Constantia" pitchFamily="18" charset="0"/>
              </a:rPr>
              <a:t>garantizar</a:t>
            </a:r>
            <a:r>
              <a:rPr lang="es-ES" sz="2000" u="none" dirty="0" smtClean="0">
                <a:latin typeface="Constantia" pitchFamily="18" charset="0"/>
              </a:rPr>
              <a:t> inventarios actualizados  y confiables, realizar controles a la seguridad física de todos los vehículos de carga y mejorar continuamente para satisfacer las necesidades y expectativas de los clientes.</a:t>
            </a:r>
            <a:endParaRPr lang="es-ES" sz="2000" u="none" dirty="0">
              <a:latin typeface="Constantia" pitchFamily="18" charset="0"/>
            </a:endParaRPr>
          </a:p>
        </p:txBody>
      </p:sp>
      <p:pic>
        <p:nvPicPr>
          <p:cNvPr id="10" name="9 Imagen" descr="Logo Valley 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1" y="116632"/>
            <a:ext cx="1643073" cy="991292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72330" y="5857892"/>
            <a:ext cx="1714512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Jaime Cortes W. Vicepresidente Administrativo</a:t>
            </a:r>
          </a:p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Julio de 2012</a:t>
            </a:r>
            <a:endParaRPr lang="es-ES" sz="1050" b="1" dirty="0">
              <a:solidFill>
                <a:srgbClr val="000066"/>
              </a:solidFill>
            </a:endParaRPr>
          </a:p>
        </p:txBody>
      </p:sp>
      <p:pic>
        <p:nvPicPr>
          <p:cNvPr id="9" name="8 Imagen" descr="Logo Valley Logist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282" y="5357826"/>
            <a:ext cx="2200782" cy="11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330345" y="290955"/>
            <a:ext cx="449924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96633"/>
                </a:solidFill>
                <a:latin typeface="Constantia" pitchFamily="18" charset="0"/>
              </a:rPr>
              <a:t>OBJETIVOS ESPECIFICOS</a:t>
            </a:r>
          </a:p>
          <a:p>
            <a:pPr algn="ctr"/>
            <a:r>
              <a:rPr lang="es-E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96633"/>
                </a:solidFill>
                <a:latin typeface="Constantia" pitchFamily="18" charset="0"/>
              </a:rPr>
              <a:t> 	DE SEGURIDAD</a:t>
            </a:r>
            <a:endParaRPr lang="es-E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996633"/>
              </a:solidFill>
              <a:latin typeface="Constantia" pitchFamily="18" charset="0"/>
            </a:endParaRPr>
          </a:p>
        </p:txBody>
      </p:sp>
      <p:pic>
        <p:nvPicPr>
          <p:cNvPr id="10" name="9 Imagen" descr="Logo Valley 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81341"/>
            <a:ext cx="1643073" cy="991292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72330" y="5857892"/>
            <a:ext cx="1714512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Jaime Cortes W. Vicepresidente Administrativo</a:t>
            </a:r>
          </a:p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Julio de 2012</a:t>
            </a:r>
            <a:endParaRPr lang="es-ES" sz="1050" b="1" dirty="0">
              <a:solidFill>
                <a:srgbClr val="000066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7158" y="1319936"/>
            <a:ext cx="8535322" cy="5111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latin typeface="Constantia" pitchFamily="18" charset="0"/>
              </a:rPr>
              <a:t>Cumplir con el programa de capacitación y entrenamiento en materia de seguridad – Meta 100% a Diciembre 31 de 2012 con seguimiento mensual.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latin typeface="Constantia" pitchFamily="18" charset="0"/>
              </a:rPr>
              <a:t>Cumplir con los  filtros de seguridad en la contratación de personal – Meta 100</a:t>
            </a:r>
            <a:r>
              <a:rPr lang="es-ES" dirty="0" smtClean="0">
                <a:latin typeface="Constantia" pitchFamily="18" charset="0"/>
              </a:rPr>
              <a:t>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latin typeface="Constantia" pitchFamily="18" charset="0"/>
              </a:rPr>
              <a:t>Cumplir con el programa de  mantenimiento preventivo a maquinaria, infraestructura y equipos de computo y de comunicación. – Meta 100% a Diciembre 31 de 2012 con seguimiento mensual</a:t>
            </a:r>
            <a:r>
              <a:rPr lang="es-ES" dirty="0" smtClean="0">
                <a:latin typeface="Constantia" pitchFamily="18" charset="0"/>
              </a:rPr>
              <a:t>.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latin typeface="Constantia" pitchFamily="18" charset="0"/>
              </a:rPr>
              <a:t>Cumplir con los requisitos de ley y reglamentarios  - Meta 100</a:t>
            </a:r>
            <a:r>
              <a:rPr lang="es-ES" dirty="0" smtClean="0">
                <a:latin typeface="Constantia" pitchFamily="18" charset="0"/>
              </a:rPr>
              <a:t>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latin typeface="Constantia" pitchFamily="18" charset="0"/>
              </a:rPr>
              <a:t>Cumplir  filtros de seguridad para clientes y proveedores – Meta 100%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u="none" dirty="0" smtClean="0">
                <a:latin typeface="Constantia" pitchFamily="18" charset="0"/>
              </a:rPr>
              <a:t>Cumplir con los tiempos de nacionalización estipulados. Mate 100%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latin typeface="Constantia" pitchFamily="18" charset="0"/>
              </a:rPr>
              <a:t>Garantizar los tiempos de transito de la carga en la cadena de suministro. Disminuir el Número de eventos adversos en materia de seguridad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latin typeface="Constantia" pitchFamily="18" charset="0"/>
              </a:rPr>
              <a:t>Medir la eficacia de los controles  de seguridad mediante simulacros– Meta 100%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latin typeface="Constantia" pitchFamily="18" charset="0"/>
              </a:rPr>
              <a:t>Ejecutar el Back Up de la información de procesos críticos – Meta 100%.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latin typeface="Constantia" pitchFamily="18" charset="0"/>
              </a:rPr>
              <a:t>Cumplir con los filtros de seguridad informática – Meta 80%</a:t>
            </a:r>
            <a:endParaRPr lang="es-ES" dirty="0" smtClean="0">
              <a:latin typeface="Constantia" pitchFamily="18" charset="0"/>
            </a:endParaRP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latin typeface="Constantia" pitchFamily="18" charset="0"/>
              </a:rPr>
              <a:t>Cumplir con los lineamientos de las BPA. – Meta 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u="none" dirty="0" smtClean="0">
                <a:latin typeface="Constantia" pitchFamily="18" charset="0"/>
              </a:rPr>
              <a:t>Cumplir con los controles de seguridad  en la inspección de carga en vehículos – Meta 100%. (VC, VL)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2000" u="none" dirty="0">
              <a:solidFill>
                <a:srgbClr val="996633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330345" y="290955"/>
            <a:ext cx="449924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s-E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96633"/>
                </a:solidFill>
                <a:latin typeface="Constantia" pitchFamily="18" charset="0"/>
              </a:rPr>
              <a:t>OBJETIVOS ESPECIFICOS</a:t>
            </a:r>
          </a:p>
          <a:p>
            <a:pPr algn="ctr"/>
            <a:r>
              <a:rPr lang="es-ES" sz="28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996633"/>
                </a:solidFill>
                <a:latin typeface="Constantia" pitchFamily="18" charset="0"/>
              </a:rPr>
              <a:t> 	DE SEGURIDAD</a:t>
            </a:r>
            <a:endParaRPr lang="es-ES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996633"/>
              </a:solidFill>
              <a:latin typeface="Constantia" pitchFamily="18" charset="0"/>
            </a:endParaRPr>
          </a:p>
        </p:txBody>
      </p:sp>
      <p:pic>
        <p:nvPicPr>
          <p:cNvPr id="10" name="9 Imagen" descr="Logo Valley Group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781341"/>
            <a:ext cx="1643073" cy="991292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72330" y="5857892"/>
            <a:ext cx="1714512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Jaime Cortes W. Vicepresidente Administrativo</a:t>
            </a:r>
          </a:p>
          <a:p>
            <a:pPr algn="ctr" eaLnBrk="0" hangingPunct="0"/>
            <a:r>
              <a:rPr lang="es-CO" sz="1050" b="1" dirty="0" smtClean="0">
                <a:solidFill>
                  <a:srgbClr val="000066"/>
                </a:solidFill>
              </a:rPr>
              <a:t>Julio de 2012</a:t>
            </a:r>
            <a:endParaRPr lang="es-ES" sz="1050" b="1" dirty="0">
              <a:solidFill>
                <a:srgbClr val="000066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7158" y="1319936"/>
            <a:ext cx="8535322" cy="5111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latin typeface="Constantia" pitchFamily="18" charset="0"/>
              </a:rPr>
              <a:t>Cumplir con el programa de capacitación y entrenamiento en materia de seguridad – Meta 100% a Diciembre 31 de 2012 con seguimiento mensual.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latin typeface="Constantia" pitchFamily="18" charset="0"/>
              </a:rPr>
              <a:t>Cumplir con los  filtros de seguridad en la contratación de personal – Meta 100</a:t>
            </a:r>
            <a:r>
              <a:rPr lang="es-ES" dirty="0" smtClean="0">
                <a:latin typeface="Constantia" pitchFamily="18" charset="0"/>
              </a:rPr>
              <a:t>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latin typeface="Constantia" pitchFamily="18" charset="0"/>
              </a:rPr>
              <a:t>Cumplir con el programa de  mantenimiento preventivo a maquinaria, infraestructura y equipos de computo y de comunicación. – Meta 100% a Diciembre 31 de 2012 con seguimiento mensual</a:t>
            </a:r>
            <a:r>
              <a:rPr lang="es-ES" dirty="0" smtClean="0">
                <a:latin typeface="Constantia" pitchFamily="18" charset="0"/>
              </a:rPr>
              <a:t>.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solidFill>
                  <a:srgbClr val="FF0000"/>
                </a:solidFill>
                <a:latin typeface="Constantia" pitchFamily="18" charset="0"/>
              </a:rPr>
              <a:t>Cumplir con los requisitos de ley y reglamentarios  - Meta 100</a:t>
            </a:r>
            <a:r>
              <a:rPr lang="es-ES" dirty="0" smtClean="0">
                <a:solidFill>
                  <a:srgbClr val="FF0000"/>
                </a:solidFill>
                <a:latin typeface="Constantia" pitchFamily="18" charset="0"/>
              </a:rPr>
              <a:t>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latin typeface="Constantia" pitchFamily="18" charset="0"/>
              </a:rPr>
              <a:t>Cumplir  filtros de seguridad para clientes y proveedores – Meta 100%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u="none" dirty="0" smtClean="0">
                <a:latin typeface="Constantia" pitchFamily="18" charset="0"/>
              </a:rPr>
              <a:t>Cumplir con los tiempos de nacionalización estipulados. Mate 100%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latin typeface="Constantia" pitchFamily="18" charset="0"/>
              </a:rPr>
              <a:t>Garantizar los tiempos de transito de la carga en la cadena de suministro. Disminuir el Número de eventos adversos en materia de seguridad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latin typeface="Constantia" pitchFamily="18" charset="0"/>
              </a:rPr>
              <a:t>Medir la eficacia de los controles  de seguridad mediante simulacros– Meta 100%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latin typeface="Constantia" pitchFamily="18" charset="0"/>
              </a:rPr>
              <a:t>Ejecutar el Back Up de la información de procesos críticos – Meta 100%.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>
                <a:latin typeface="Constantia" pitchFamily="18" charset="0"/>
              </a:rPr>
              <a:t>Cumplir con los filtros de seguridad informática – Meta 80%</a:t>
            </a:r>
            <a:endParaRPr lang="es-ES" dirty="0" smtClean="0">
              <a:latin typeface="Constantia" pitchFamily="18" charset="0"/>
            </a:endParaRP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dirty="0" smtClean="0">
                <a:solidFill>
                  <a:srgbClr val="FF0000"/>
                </a:solidFill>
                <a:latin typeface="Constantia" pitchFamily="18" charset="0"/>
              </a:rPr>
              <a:t>Cumplir con los lineamientos de las BPA. – Meta %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s-ES" u="none" dirty="0" smtClean="0">
                <a:solidFill>
                  <a:srgbClr val="FF0000"/>
                </a:solidFill>
                <a:latin typeface="Constantia" pitchFamily="18" charset="0"/>
              </a:rPr>
              <a:t>Cumplir con los controles de seguridad  en la inspección de carga en vehículos – Meta 100%. (VC, VL)</a:t>
            </a:r>
          </a:p>
          <a:p>
            <a:pPr marL="342900" indent="-342900" algn="just" defTabSz="457200">
              <a:buClr>
                <a:srgbClr val="000066"/>
              </a:buClr>
              <a:buSzPct val="100000"/>
              <a:buFont typeface="Arial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s-ES" sz="2000" u="none" dirty="0">
              <a:solidFill>
                <a:srgbClr val="996633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5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777</Words>
  <Application>Microsoft Office PowerPoint</Application>
  <PresentationFormat>Presentación en pantalla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Zulay Espejo</dc:creator>
  <cp:lastModifiedBy>Zulay Espejo</cp:lastModifiedBy>
  <cp:revision>43</cp:revision>
  <dcterms:created xsi:type="dcterms:W3CDTF">2012-07-18T15:07:16Z</dcterms:created>
  <dcterms:modified xsi:type="dcterms:W3CDTF">2012-10-23T22:14:44Z</dcterms:modified>
</cp:coreProperties>
</file>