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slideLayouts/slideLayout10.xml" ContentType="application/vnd.openxmlformats-officedocument.presentationml.slideLayout+xml"/>
  <Default Extension="gif" ContentType="image/gif"/>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5" r:id="rId8"/>
    <p:sldId id="262" r:id="rId9"/>
    <p:sldId id="269" r:id="rId10"/>
    <p:sldId id="270" r:id="rId11"/>
    <p:sldId id="271" r:id="rId12"/>
    <p:sldId id="264" r:id="rId13"/>
    <p:sldId id="266" r:id="rId14"/>
    <p:sldId id="267" r:id="rId15"/>
    <p:sldId id="268" r:id="rId16"/>
    <p:sldId id="272" r:id="rId17"/>
    <p:sldId id="273" r:id="rId18"/>
    <p:sldId id="274" r:id="rId19"/>
    <p:sldId id="276"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5" r:id="rId40"/>
    <p:sldId id="297" r:id="rId41"/>
    <p:sldId id="298" r:id="rId42"/>
    <p:sldId id="299" r:id="rId4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734" y="-51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charts/_rels/chart1.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192.168.1.76\documentos\Users\PAULA\ESCRITORIO%20PAULA%20CARMONA\VISITAS%20DOMIC.%202012\Tabulaci&#243;n%20visitas%20d%20%20mayo%202012%20%20%201%20juli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ES"/>
  <c:style val="30"/>
  <c:chart>
    <c:autoTitleDeleted val="1"/>
    <c:plotArea>
      <c:layout>
        <c:manualLayout>
          <c:layoutTarget val="inner"/>
          <c:xMode val="edge"/>
          <c:yMode val="edge"/>
          <c:x val="1.2304834346571338E-2"/>
          <c:y val="4.4044391197427417E-2"/>
          <c:w val="0.96513630268471462"/>
          <c:h val="0.81365005441171034"/>
        </c:manualLayout>
      </c:layout>
      <c:barChart>
        <c:barDir val="col"/>
        <c:grouping val="clustered"/>
        <c:ser>
          <c:idx val="0"/>
          <c:order val="0"/>
          <c:cat>
            <c:strRef>
              <c:f>(VIVIENDA!$B$3,VIVIENDA!$C$3,VIVIENDA!$D$3,VIVIENDA!$E$3)</c:f>
              <c:strCache>
                <c:ptCount val="4"/>
                <c:pt idx="0">
                  <c:v>Soltero</c:v>
                </c:pt>
                <c:pt idx="1">
                  <c:v>Casado</c:v>
                </c:pt>
                <c:pt idx="2">
                  <c:v>Uniòn Libre</c:v>
                </c:pt>
                <c:pt idx="3">
                  <c:v>Divorciado</c:v>
                </c:pt>
              </c:strCache>
            </c:strRef>
          </c:cat>
          <c:val>
            <c:numRef>
              <c:f>(VIVIENDA!$B$5,VIVIENDA!$C$5,VIVIENDA!$D$5,VIVIENDA!$E$5)</c:f>
              <c:numCache>
                <c:formatCode>0%</c:formatCode>
                <c:ptCount val="4"/>
                <c:pt idx="0">
                  <c:v>0.2558139534883721</c:v>
                </c:pt>
                <c:pt idx="1">
                  <c:v>0.37209302325581445</c:v>
                </c:pt>
                <c:pt idx="2">
                  <c:v>0.27906976744186102</c:v>
                </c:pt>
                <c:pt idx="3">
                  <c:v>9.3023255813953543E-2</c:v>
                </c:pt>
              </c:numCache>
            </c:numRef>
          </c:val>
        </c:ser>
        <c:dLbls>
          <c:showVal val="1"/>
        </c:dLbls>
        <c:overlap val="-25"/>
        <c:axId val="52413568"/>
        <c:axId val="52415104"/>
      </c:barChart>
      <c:catAx>
        <c:axId val="52413568"/>
        <c:scaling>
          <c:orientation val="minMax"/>
        </c:scaling>
        <c:axPos val="b"/>
        <c:majorTickMark val="none"/>
        <c:tickLblPos val="nextTo"/>
        <c:crossAx val="52415104"/>
        <c:crosses val="autoZero"/>
        <c:auto val="1"/>
        <c:lblAlgn val="ctr"/>
        <c:lblOffset val="100"/>
      </c:catAx>
      <c:valAx>
        <c:axId val="52415104"/>
        <c:scaling>
          <c:orientation val="minMax"/>
        </c:scaling>
        <c:delete val="1"/>
        <c:axPos val="l"/>
        <c:numFmt formatCode="0%" sourceLinked="1"/>
        <c:majorTickMark val="none"/>
        <c:tickLblPos val="none"/>
        <c:crossAx val="52413568"/>
        <c:crosses val="autoZero"/>
        <c:crossBetween val="between"/>
      </c:valAx>
    </c:plotArea>
    <c:plotVisOnly val="1"/>
    <c:dispBlanksAs val="gap"/>
  </c:chart>
  <c:txPr>
    <a:bodyPr/>
    <a:lstStyle/>
    <a:p>
      <a:pPr>
        <a:defRPr sz="1800"/>
      </a:pPr>
      <a:endParaRPr lang="es-E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lang val="es-ES"/>
  <c:style val="6"/>
  <c:chart>
    <c:plotArea>
      <c:layout/>
      <c:doughnutChart>
        <c:varyColors val="1"/>
        <c:ser>
          <c:idx val="0"/>
          <c:order val="0"/>
          <c:dLbls>
            <c:showVal val="1"/>
            <c:showCatName val="1"/>
            <c:showLeaderLines val="1"/>
          </c:dLbls>
          <c:cat>
            <c:strRef>
              <c:f>'Identi. personal'!$D$41:$F$41</c:f>
              <c:strCache>
                <c:ptCount val="3"/>
                <c:pt idx="0">
                  <c:v>Alto</c:v>
                </c:pt>
                <c:pt idx="1">
                  <c:v>Medio </c:v>
                </c:pt>
                <c:pt idx="2">
                  <c:v>Bajo</c:v>
                </c:pt>
              </c:strCache>
            </c:strRef>
          </c:cat>
          <c:val>
            <c:numRef>
              <c:f>'Identi. personal'!$D$43:$F$43</c:f>
              <c:numCache>
                <c:formatCode>0%</c:formatCode>
                <c:ptCount val="3"/>
                <c:pt idx="0">
                  <c:v>0.27906976744186102</c:v>
                </c:pt>
                <c:pt idx="1">
                  <c:v>0.23255813953488391</c:v>
                </c:pt>
                <c:pt idx="2">
                  <c:v>0.48837209302325679</c:v>
                </c:pt>
              </c:numCache>
            </c:numRef>
          </c:val>
        </c:ser>
        <c:dLbls>
          <c:showVal val="1"/>
          <c:showCatName val="1"/>
        </c:dLbls>
        <c:firstSliceAng val="0"/>
        <c:holeSize val="50"/>
      </c:doughnutChart>
    </c:plotArea>
    <c:plotVisOnly val="1"/>
    <c:dispBlanksAs val="zero"/>
  </c:chart>
  <c:txPr>
    <a:bodyPr/>
    <a:lstStyle/>
    <a:p>
      <a:pPr>
        <a:defRPr sz="1800"/>
      </a:pPr>
      <a:endParaRPr lang="es-E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s-ES"/>
  <c:chart>
    <c:autoTitleDeleted val="1"/>
    <c:plotArea>
      <c:layout/>
      <c:pieChart>
        <c:varyColors val="1"/>
        <c:ser>
          <c:idx val="0"/>
          <c:order val="0"/>
          <c:dLbls>
            <c:txPr>
              <a:bodyPr/>
              <a:lstStyle/>
              <a:p>
                <a:pPr>
                  <a:defRPr sz="1200">
                    <a:latin typeface="Albertus" pitchFamily="34" charset="0"/>
                  </a:defRPr>
                </a:pPr>
                <a:endParaRPr lang="es-ES"/>
              </a:p>
            </c:txPr>
            <c:showCatName val="1"/>
            <c:showPercent val="1"/>
            <c:showLeaderLines val="1"/>
          </c:dLbls>
          <c:cat>
            <c:strRef>
              <c:f>'Identif. fliar'!$D$4:$L$4</c:f>
              <c:strCache>
                <c:ptCount val="9"/>
                <c:pt idx="0">
                  <c:v>Nuclear</c:v>
                </c:pt>
                <c:pt idx="1">
                  <c:v>Monoparental materna</c:v>
                </c:pt>
                <c:pt idx="3">
                  <c:v>Monoparental Paterna</c:v>
                </c:pt>
                <c:pt idx="5">
                  <c:v>Extensa</c:v>
                </c:pt>
                <c:pt idx="6">
                  <c:v>Unifamiliar</c:v>
                </c:pt>
                <c:pt idx="7">
                  <c:v>Hermanos</c:v>
                </c:pt>
                <c:pt idx="8">
                  <c:v>Conyugal</c:v>
                </c:pt>
              </c:strCache>
            </c:strRef>
          </c:cat>
          <c:val>
            <c:numRef>
              <c:f>'Identif. fliar'!$D$6:$L$6</c:f>
              <c:numCache>
                <c:formatCode>0%</c:formatCode>
                <c:ptCount val="9"/>
                <c:pt idx="0">
                  <c:v>0.44186046511627963</c:v>
                </c:pt>
                <c:pt idx="1">
                  <c:v>0.16279069767441864</c:v>
                </c:pt>
                <c:pt idx="3">
                  <c:v>4.6511627906976862E-2</c:v>
                </c:pt>
                <c:pt idx="5">
                  <c:v>0.2093023255813958</c:v>
                </c:pt>
                <c:pt idx="6">
                  <c:v>4.6511627906976862E-2</c:v>
                </c:pt>
                <c:pt idx="7">
                  <c:v>2.3255813953488372E-2</c:v>
                </c:pt>
                <c:pt idx="8">
                  <c:v>6.9767441860465226E-2</c:v>
                </c:pt>
              </c:numCache>
            </c:numRef>
          </c:val>
        </c:ser>
        <c:dLbls>
          <c:showCatName val="1"/>
          <c:showPercent val="1"/>
        </c:dLbls>
        <c:firstSliceAng val="0"/>
      </c:pieChart>
    </c:plotArea>
    <c:plotVisOnly val="1"/>
    <c:dispBlanksAs val="zero"/>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ES"/>
  <c:style val="38"/>
  <c:chart>
    <c:autoTitleDeleted val="1"/>
    <c:view3D>
      <c:rAngAx val="1"/>
    </c:view3D>
    <c:plotArea>
      <c:layout/>
      <c:bar3DChart>
        <c:barDir val="col"/>
        <c:grouping val="clustered"/>
        <c:ser>
          <c:idx val="0"/>
          <c:order val="0"/>
          <c:cat>
            <c:strRef>
              <c:f>(VIVIENDA!$B$21,VIVIENDA!$C$21,VIVIENDA!$D$21,VIVIENDA!$E$21)</c:f>
              <c:strCache>
                <c:ptCount val="4"/>
                <c:pt idx="0">
                  <c:v>Propia</c:v>
                </c:pt>
                <c:pt idx="1">
                  <c:v>Alquilada</c:v>
                </c:pt>
                <c:pt idx="2">
                  <c:v>Heredada</c:v>
                </c:pt>
                <c:pt idx="3">
                  <c:v>Pagando</c:v>
                </c:pt>
              </c:strCache>
            </c:strRef>
          </c:cat>
          <c:val>
            <c:numRef>
              <c:f>(VIVIENDA!$B$23,VIVIENDA!$C$23,VIVIENDA!$D$23,VIVIENDA!$E$23)</c:f>
              <c:numCache>
                <c:formatCode>0%</c:formatCode>
                <c:ptCount val="4"/>
                <c:pt idx="0">
                  <c:v>0.41860465116279116</c:v>
                </c:pt>
                <c:pt idx="1">
                  <c:v>0.41860465116279116</c:v>
                </c:pt>
                <c:pt idx="2">
                  <c:v>2.3255813953488372E-2</c:v>
                </c:pt>
                <c:pt idx="3">
                  <c:v>0.13953488372093048</c:v>
                </c:pt>
              </c:numCache>
            </c:numRef>
          </c:val>
        </c:ser>
        <c:dLbls>
          <c:showVal val="1"/>
        </c:dLbls>
        <c:shape val="cone"/>
        <c:axId val="53116288"/>
        <c:axId val="53118080"/>
        <c:axId val="0"/>
      </c:bar3DChart>
      <c:catAx>
        <c:axId val="53116288"/>
        <c:scaling>
          <c:orientation val="minMax"/>
        </c:scaling>
        <c:axPos val="b"/>
        <c:majorTickMark val="none"/>
        <c:tickLblPos val="nextTo"/>
        <c:crossAx val="53118080"/>
        <c:crosses val="autoZero"/>
        <c:auto val="1"/>
        <c:lblAlgn val="ctr"/>
        <c:lblOffset val="100"/>
      </c:catAx>
      <c:valAx>
        <c:axId val="53118080"/>
        <c:scaling>
          <c:orientation val="minMax"/>
        </c:scaling>
        <c:delete val="1"/>
        <c:axPos val="l"/>
        <c:numFmt formatCode="0%" sourceLinked="1"/>
        <c:tickLblPos val="none"/>
        <c:crossAx val="53116288"/>
        <c:crosses val="autoZero"/>
        <c:crossBetween val="between"/>
      </c:valAx>
    </c:plotArea>
    <c:plotVisOnly val="1"/>
    <c:dispBlanksAs val="gap"/>
  </c:chart>
  <c:txPr>
    <a:bodyPr/>
    <a:lstStyle/>
    <a:p>
      <a:pPr>
        <a:defRPr sz="1800"/>
      </a:pPr>
      <a:endParaRPr lang="es-E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s-ES"/>
  <c:chart>
    <c:autoTitleDeleted val="1"/>
    <c:plotArea>
      <c:layout/>
      <c:pieChart>
        <c:varyColors val="1"/>
        <c:ser>
          <c:idx val="0"/>
          <c:order val="0"/>
          <c:dLbls>
            <c:txPr>
              <a:bodyPr/>
              <a:lstStyle/>
              <a:p>
                <a:pPr>
                  <a:defRPr sz="1600">
                    <a:latin typeface="Albertus" pitchFamily="34" charset="0"/>
                  </a:defRPr>
                </a:pPr>
                <a:endParaRPr lang="es-ES"/>
              </a:p>
            </c:txPr>
            <c:showCatName val="1"/>
            <c:showPercent val="1"/>
            <c:showLeaderLines val="1"/>
          </c:dLbls>
          <c:cat>
            <c:strRef>
              <c:f>VIVIENDA!$B$11:$G$11</c:f>
              <c:strCache>
                <c:ptCount val="6"/>
                <c:pt idx="0">
                  <c:v>Estrato 1</c:v>
                </c:pt>
                <c:pt idx="1">
                  <c:v>Estrato 2</c:v>
                </c:pt>
                <c:pt idx="2">
                  <c:v>Estrato 3</c:v>
                </c:pt>
                <c:pt idx="3">
                  <c:v>Estrato 4</c:v>
                </c:pt>
                <c:pt idx="4">
                  <c:v>Estrato 5</c:v>
                </c:pt>
                <c:pt idx="5">
                  <c:v>Estrato 6</c:v>
                </c:pt>
              </c:strCache>
            </c:strRef>
          </c:cat>
          <c:val>
            <c:numRef>
              <c:f>VIVIENDA!$B$13:$G$13</c:f>
              <c:numCache>
                <c:formatCode>0%</c:formatCode>
                <c:ptCount val="6"/>
                <c:pt idx="0">
                  <c:v>4.8780487804878106E-2</c:v>
                </c:pt>
                <c:pt idx="1">
                  <c:v>0.21951219512195139</c:v>
                </c:pt>
                <c:pt idx="2">
                  <c:v>0.56097560975609762</c:v>
                </c:pt>
                <c:pt idx="3">
                  <c:v>0.14634146341463425</c:v>
                </c:pt>
                <c:pt idx="4">
                  <c:v>0</c:v>
                </c:pt>
                <c:pt idx="5">
                  <c:v>2.4390243902439025E-2</c:v>
                </c:pt>
              </c:numCache>
            </c:numRef>
          </c:val>
        </c:ser>
        <c:dLbls>
          <c:showCatName val="1"/>
          <c:showPercent val="1"/>
        </c:dLbls>
        <c:firstSliceAng val="0"/>
      </c:pieChart>
    </c:plotArea>
    <c:plotVisOnly val="1"/>
    <c:dispBlanksAs val="zero"/>
  </c:chart>
  <c:spPr>
    <a:solidFill>
      <a:schemeClr val="accent5">
        <a:lumMod val="20000"/>
        <a:lumOff val="80000"/>
      </a:schemeClr>
    </a:solidFill>
    <a:ln w="25400" cap="flat" cmpd="sng" algn="ctr">
      <a:solidFill>
        <a:schemeClr val="accent5"/>
      </a:solidFill>
      <a:prstDash val="solid"/>
    </a:ln>
    <a:effectLst/>
  </c:spPr>
  <c:txPr>
    <a:bodyPr/>
    <a:lstStyle/>
    <a:p>
      <a:pPr>
        <a:defRPr>
          <a:solidFill>
            <a:schemeClr val="dk1"/>
          </a:solidFill>
          <a:latin typeface="+mn-lt"/>
          <a:ea typeface="+mn-ea"/>
          <a:cs typeface="+mn-cs"/>
        </a:defRPr>
      </a:pPr>
      <a:endParaRPr lang="es-E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ES"/>
  <c:style val="38"/>
  <c:chart>
    <c:autoTitleDeleted val="1"/>
    <c:view3D>
      <c:perspective val="30"/>
    </c:view3D>
    <c:plotArea>
      <c:layout/>
      <c:bar3DChart>
        <c:barDir val="col"/>
        <c:grouping val="clustered"/>
        <c:ser>
          <c:idx val="0"/>
          <c:order val="0"/>
          <c:dLbls>
            <c:txPr>
              <a:bodyPr/>
              <a:lstStyle/>
              <a:p>
                <a:pPr>
                  <a:defRPr sz="1800" b="1">
                    <a:latin typeface="Albertus" pitchFamily="34" charset="0"/>
                  </a:defRPr>
                </a:pPr>
                <a:endParaRPr lang="es-ES"/>
              </a:p>
            </c:txPr>
            <c:showVal val="1"/>
          </c:dLbls>
          <c:cat>
            <c:strRef>
              <c:f>(VIVIENDA!$B$15;VIVIENDA!$C$15:$D$15;VIVIENDA!$E$15:$F$15;VIVIENDA!$G$15:$H$15;VIVIENDA!$I$15;VIVIENDA!$J$15;VIVIENDA!$K$15)</c:f>
              <c:strCache>
                <c:ptCount val="10"/>
                <c:pt idx="0">
                  <c:v>Primaria Completa</c:v>
                </c:pt>
                <c:pt idx="1">
                  <c:v>Primaria Incompleta</c:v>
                </c:pt>
                <c:pt idx="3">
                  <c:v>Secundaria Completa</c:v>
                </c:pt>
                <c:pt idx="5">
                  <c:v>Secundaria Incompleta</c:v>
                </c:pt>
                <c:pt idx="7">
                  <c:v>Tecnònologo -Técnico</c:v>
                </c:pt>
                <c:pt idx="8">
                  <c:v>Profesional</c:v>
                </c:pt>
                <c:pt idx="9">
                  <c:v>Postgrado</c:v>
                </c:pt>
              </c:strCache>
            </c:strRef>
          </c:cat>
          <c:val>
            <c:numRef>
              <c:f>(VIVIENDA!$B$17;VIVIENDA!$C$17:$D$17;VIVIENDA!$E$17:$F$17;VIVIENDA!$G$17:$H$17;VIVIENDA!$I$17;VIVIENDA!$J$17;VIVIENDA!$K$17)</c:f>
              <c:numCache>
                <c:formatCode>0%</c:formatCode>
                <c:ptCount val="10"/>
                <c:pt idx="0">
                  <c:v>2.3255813953488372E-2</c:v>
                </c:pt>
                <c:pt idx="1">
                  <c:v>4.6511627906976862E-2</c:v>
                </c:pt>
                <c:pt idx="3">
                  <c:v>0.2558139534883721</c:v>
                </c:pt>
                <c:pt idx="5">
                  <c:v>0</c:v>
                </c:pt>
                <c:pt idx="7">
                  <c:v>0.3023255813953501</c:v>
                </c:pt>
                <c:pt idx="8">
                  <c:v>0.27906976744186102</c:v>
                </c:pt>
                <c:pt idx="9">
                  <c:v>9.3023255813953501E-2</c:v>
                </c:pt>
              </c:numCache>
            </c:numRef>
          </c:val>
        </c:ser>
        <c:dLbls>
          <c:showVal val="1"/>
        </c:dLbls>
        <c:shape val="cylinder"/>
        <c:axId val="53575680"/>
        <c:axId val="53577216"/>
        <c:axId val="0"/>
      </c:bar3DChart>
      <c:catAx>
        <c:axId val="53575680"/>
        <c:scaling>
          <c:orientation val="minMax"/>
        </c:scaling>
        <c:axPos val="b"/>
        <c:majorTickMark val="none"/>
        <c:tickLblPos val="nextTo"/>
        <c:txPr>
          <a:bodyPr/>
          <a:lstStyle/>
          <a:p>
            <a:pPr>
              <a:defRPr sz="1400">
                <a:latin typeface="Albertus" pitchFamily="34" charset="0"/>
              </a:defRPr>
            </a:pPr>
            <a:endParaRPr lang="es-ES"/>
          </a:p>
        </c:txPr>
        <c:crossAx val="53577216"/>
        <c:crosses val="autoZero"/>
        <c:auto val="1"/>
        <c:lblAlgn val="ctr"/>
        <c:lblOffset val="100"/>
      </c:catAx>
      <c:valAx>
        <c:axId val="53577216"/>
        <c:scaling>
          <c:orientation val="minMax"/>
        </c:scaling>
        <c:delete val="1"/>
        <c:axPos val="l"/>
        <c:numFmt formatCode="0%" sourceLinked="1"/>
        <c:tickLblPos val="none"/>
        <c:crossAx val="53575680"/>
        <c:crosses val="autoZero"/>
        <c:crossBetween val="between"/>
      </c:valAx>
    </c:plotArea>
    <c:plotVisOnly val="1"/>
    <c:dispBlanksAs val="gap"/>
  </c:chart>
  <c:spPr>
    <a:solidFill>
      <a:schemeClr val="lt1"/>
    </a:solidFill>
    <a:ln w="25400" cap="flat" cmpd="sng" algn="ctr">
      <a:solidFill>
        <a:schemeClr val="accent2"/>
      </a:solidFill>
      <a:prstDash val="solid"/>
    </a:ln>
    <a:effectLst/>
  </c:spPr>
  <c:txPr>
    <a:bodyPr/>
    <a:lstStyle/>
    <a:p>
      <a:pPr>
        <a:defRPr>
          <a:solidFill>
            <a:schemeClr val="dk1"/>
          </a:solidFill>
          <a:latin typeface="+mn-lt"/>
          <a:ea typeface="+mn-ea"/>
          <a:cs typeface="+mn-cs"/>
        </a:defRPr>
      </a:pPr>
      <a:endParaRPr lang="es-E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s-ES"/>
  <c:style val="6"/>
  <c:chart>
    <c:autoTitleDeleted val="1"/>
    <c:view3D>
      <c:rAngAx val="1"/>
    </c:view3D>
    <c:plotArea>
      <c:layout/>
      <c:bar3DChart>
        <c:barDir val="col"/>
        <c:grouping val="clustered"/>
        <c:ser>
          <c:idx val="0"/>
          <c:order val="0"/>
          <c:dLbls>
            <c:txPr>
              <a:bodyPr/>
              <a:lstStyle/>
              <a:p>
                <a:pPr>
                  <a:defRPr>
                    <a:latin typeface="Albertus" pitchFamily="34" charset="0"/>
                  </a:defRPr>
                </a:pPr>
                <a:endParaRPr lang="es-ES"/>
              </a:p>
            </c:txPr>
            <c:showVal val="1"/>
          </c:dLbls>
          <c:cat>
            <c:strRef>
              <c:f>'Grupo fliar'!$C$8:$H$8</c:f>
              <c:strCache>
                <c:ptCount val="6"/>
                <c:pt idx="0">
                  <c:v>PRIMARIA</c:v>
                </c:pt>
                <c:pt idx="1">
                  <c:v>SECUNDARIA</c:v>
                </c:pt>
                <c:pt idx="2">
                  <c:v>SECUND. INCOMPLETA</c:v>
                </c:pt>
                <c:pt idx="3">
                  <c:v>TÈCNICO</c:v>
                </c:pt>
                <c:pt idx="4">
                  <c:v>UNIVERSITARIO</c:v>
                </c:pt>
                <c:pt idx="5">
                  <c:v>POSTGRADO</c:v>
                </c:pt>
              </c:strCache>
            </c:strRef>
          </c:cat>
          <c:val>
            <c:numRef>
              <c:f>'Grupo fliar'!$C$10:$H$10</c:f>
              <c:numCache>
                <c:formatCode>0%</c:formatCode>
                <c:ptCount val="6"/>
                <c:pt idx="0">
                  <c:v>0.12000000000000002</c:v>
                </c:pt>
                <c:pt idx="1">
                  <c:v>0.32000000000000051</c:v>
                </c:pt>
                <c:pt idx="2">
                  <c:v>0.16</c:v>
                </c:pt>
                <c:pt idx="3">
                  <c:v>0.12000000000000002</c:v>
                </c:pt>
                <c:pt idx="4">
                  <c:v>0.2</c:v>
                </c:pt>
                <c:pt idx="5">
                  <c:v>8.0000000000000043E-2</c:v>
                </c:pt>
              </c:numCache>
            </c:numRef>
          </c:val>
        </c:ser>
        <c:dLbls>
          <c:showVal val="1"/>
        </c:dLbls>
        <c:shape val="box"/>
        <c:axId val="53602176"/>
        <c:axId val="53603712"/>
        <c:axId val="0"/>
      </c:bar3DChart>
      <c:catAx>
        <c:axId val="53602176"/>
        <c:scaling>
          <c:orientation val="minMax"/>
        </c:scaling>
        <c:axPos val="b"/>
        <c:majorTickMark val="none"/>
        <c:tickLblPos val="nextTo"/>
        <c:txPr>
          <a:bodyPr/>
          <a:lstStyle/>
          <a:p>
            <a:pPr>
              <a:defRPr sz="1400">
                <a:latin typeface="Albertus" pitchFamily="34" charset="0"/>
              </a:defRPr>
            </a:pPr>
            <a:endParaRPr lang="es-ES"/>
          </a:p>
        </c:txPr>
        <c:crossAx val="53603712"/>
        <c:crosses val="autoZero"/>
        <c:auto val="1"/>
        <c:lblAlgn val="ctr"/>
        <c:lblOffset val="100"/>
      </c:catAx>
      <c:valAx>
        <c:axId val="53603712"/>
        <c:scaling>
          <c:orientation val="minMax"/>
        </c:scaling>
        <c:delete val="1"/>
        <c:axPos val="l"/>
        <c:numFmt formatCode="0%" sourceLinked="1"/>
        <c:tickLblPos val="none"/>
        <c:crossAx val="53602176"/>
        <c:crosses val="autoZero"/>
        <c:crossBetween val="between"/>
      </c:valAx>
    </c:plotArea>
    <c:plotVisOnly val="1"/>
    <c:dispBlanksAs val="gap"/>
  </c:chart>
  <c:txPr>
    <a:bodyPr/>
    <a:lstStyle/>
    <a:p>
      <a:pPr>
        <a:defRPr sz="1800"/>
      </a:pPr>
      <a:endParaRPr lang="es-E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s-ES"/>
  <c:chart>
    <c:autoTitleDeleted val="1"/>
    <c:plotArea>
      <c:layout/>
      <c:pieChart>
        <c:varyColors val="1"/>
        <c:ser>
          <c:idx val="0"/>
          <c:order val="0"/>
          <c:dLbls>
            <c:txPr>
              <a:bodyPr/>
              <a:lstStyle/>
              <a:p>
                <a:pPr>
                  <a:defRPr>
                    <a:latin typeface="Albertus" pitchFamily="34" charset="0"/>
                  </a:defRPr>
                </a:pPr>
                <a:endParaRPr lang="es-ES"/>
              </a:p>
            </c:txPr>
            <c:showCatName val="1"/>
            <c:showPercent val="1"/>
            <c:showLeaderLines val="1"/>
          </c:dLbls>
          <c:cat>
            <c:strRef>
              <c:f>'Grupo fliar'!$C$4:$K$4</c:f>
              <c:strCache>
                <c:ptCount val="9"/>
                <c:pt idx="0">
                  <c:v>SOS</c:v>
                </c:pt>
                <c:pt idx="1">
                  <c:v>S.TOTAL</c:v>
                </c:pt>
                <c:pt idx="2">
                  <c:v>COOMEVA</c:v>
                </c:pt>
                <c:pt idx="3">
                  <c:v>SURA</c:v>
                </c:pt>
                <c:pt idx="4">
                  <c:v>CAPRECOM</c:v>
                </c:pt>
                <c:pt idx="5">
                  <c:v>NUEVA EPS</c:v>
                </c:pt>
                <c:pt idx="6">
                  <c:v>COSMITET</c:v>
                </c:pt>
                <c:pt idx="7">
                  <c:v>SALUDCOOP</c:v>
                </c:pt>
                <c:pt idx="8">
                  <c:v>COLMEDICA</c:v>
                </c:pt>
              </c:strCache>
            </c:strRef>
          </c:cat>
          <c:val>
            <c:numRef>
              <c:f>'Grupo fliar'!$C$6:$K$6</c:f>
              <c:numCache>
                <c:formatCode>0%</c:formatCode>
                <c:ptCount val="9"/>
                <c:pt idx="0">
                  <c:v>0.17857142857142896</c:v>
                </c:pt>
                <c:pt idx="1">
                  <c:v>0.22619047619047641</c:v>
                </c:pt>
                <c:pt idx="2">
                  <c:v>0.14285714285714318</c:v>
                </c:pt>
                <c:pt idx="3">
                  <c:v>0.11904761904761912</c:v>
                </c:pt>
                <c:pt idx="4">
                  <c:v>7.1428571428571425E-2</c:v>
                </c:pt>
                <c:pt idx="5">
                  <c:v>0.19047619047619088</c:v>
                </c:pt>
                <c:pt idx="6">
                  <c:v>2.3809523809523812E-2</c:v>
                </c:pt>
                <c:pt idx="7">
                  <c:v>3.5714285714285712E-2</c:v>
                </c:pt>
                <c:pt idx="8">
                  <c:v>1.1904761904761921E-2</c:v>
                </c:pt>
              </c:numCache>
            </c:numRef>
          </c:val>
        </c:ser>
        <c:dLbls>
          <c:showCatName val="1"/>
          <c:showPercent val="1"/>
        </c:dLbls>
        <c:firstSliceAng val="0"/>
      </c:pieChart>
    </c:plotArea>
    <c:plotVisOnly val="1"/>
    <c:dispBlanksAs val="zero"/>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s-ES"/>
  <c:chart>
    <c:autoTitleDeleted val="1"/>
    <c:plotArea>
      <c:layout/>
      <c:pieChart>
        <c:varyColors val="1"/>
        <c:ser>
          <c:idx val="0"/>
          <c:order val="0"/>
          <c:dLbls>
            <c:txPr>
              <a:bodyPr/>
              <a:lstStyle/>
              <a:p>
                <a:pPr>
                  <a:defRPr sz="1600">
                    <a:latin typeface="Albertus" pitchFamily="34" charset="0"/>
                  </a:defRPr>
                </a:pPr>
                <a:endParaRPr lang="es-ES"/>
              </a:p>
            </c:txPr>
            <c:showCatName val="1"/>
            <c:showPercent val="1"/>
            <c:showLeaderLines val="1"/>
          </c:dLbls>
          <c:cat>
            <c:strRef>
              <c:f>'Grupo fliar'!$C$34:$H$34</c:f>
              <c:strCache>
                <c:ptCount val="5"/>
                <c:pt idx="0">
                  <c:v>Menores de 10 años</c:v>
                </c:pt>
                <c:pt idx="2">
                  <c:v>Entre 11 años y 17 años</c:v>
                </c:pt>
                <c:pt idx="4">
                  <c:v>Mayores de 18 años</c:v>
                </c:pt>
              </c:strCache>
            </c:strRef>
          </c:cat>
          <c:val>
            <c:numRef>
              <c:f>'Grupo fliar'!$C$36:$H$36</c:f>
              <c:numCache>
                <c:formatCode>General</c:formatCode>
                <c:ptCount val="6"/>
                <c:pt idx="0" formatCode="0%">
                  <c:v>0.31578947368421151</c:v>
                </c:pt>
                <c:pt idx="2" formatCode="0%">
                  <c:v>0.33333333333333331</c:v>
                </c:pt>
                <c:pt idx="4" formatCode="0%">
                  <c:v>0.35087719298245712</c:v>
                </c:pt>
              </c:numCache>
            </c:numRef>
          </c:val>
        </c:ser>
        <c:dLbls>
          <c:showCatName val="1"/>
          <c:showPercent val="1"/>
        </c:dLbls>
        <c:firstSliceAng val="0"/>
      </c:pieChart>
    </c:plotArea>
    <c:plotVisOnly val="1"/>
    <c:dispBlanksAs val="zero"/>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lang val="es-ES"/>
  <c:style val="6"/>
  <c:chart>
    <c:autoTitleDeleted val="1"/>
    <c:plotArea>
      <c:layout/>
      <c:barChart>
        <c:barDir val="col"/>
        <c:grouping val="clustered"/>
        <c:ser>
          <c:idx val="0"/>
          <c:order val="0"/>
          <c:dLbls>
            <c:dLbl>
              <c:idx val="0"/>
              <c:layout/>
              <c:tx>
                <c:rich>
                  <a:bodyPr/>
                  <a:lstStyle/>
                  <a:p>
                    <a:pPr>
                      <a:defRPr>
                        <a:solidFill>
                          <a:srgbClr val="0070C0"/>
                        </a:solidFill>
                      </a:defRPr>
                    </a:pPr>
                    <a:r>
                      <a:rPr lang="en-US" dirty="0">
                        <a:solidFill>
                          <a:srgbClr val="0070C0"/>
                        </a:solidFill>
                      </a:rPr>
                      <a:t>30%</a:t>
                    </a:r>
                  </a:p>
                </c:rich>
              </c:tx>
              <c:spPr/>
              <c:showVal val="1"/>
            </c:dLbl>
            <c:dLbl>
              <c:idx val="4"/>
              <c:spPr/>
              <c:txPr>
                <a:bodyPr/>
                <a:lstStyle/>
                <a:p>
                  <a:pPr>
                    <a:defRPr>
                      <a:solidFill>
                        <a:srgbClr val="0070C0"/>
                      </a:solidFill>
                    </a:defRPr>
                  </a:pPr>
                  <a:endParaRPr lang="es-ES"/>
                </a:p>
              </c:txPr>
            </c:dLbl>
            <c:dLbl>
              <c:idx val="6"/>
              <c:spPr/>
              <c:txPr>
                <a:bodyPr/>
                <a:lstStyle/>
                <a:p>
                  <a:pPr>
                    <a:defRPr>
                      <a:solidFill>
                        <a:srgbClr val="0070C0"/>
                      </a:solidFill>
                    </a:defRPr>
                  </a:pPr>
                  <a:endParaRPr lang="es-ES"/>
                </a:p>
              </c:txPr>
            </c:dLbl>
            <c:showVal val="1"/>
          </c:dLbls>
          <c:cat>
            <c:strRef>
              <c:f>'Identi. personal'!$D$4:$N$4</c:f>
              <c:strCache>
                <c:ptCount val="11"/>
                <c:pt idx="0">
                  <c:v>Responsabilidad</c:v>
                </c:pt>
                <c:pt idx="1">
                  <c:v>Honestidad</c:v>
                </c:pt>
                <c:pt idx="2">
                  <c:v>Colaborador</c:v>
                </c:pt>
                <c:pt idx="3">
                  <c:v>Alegre</c:v>
                </c:pt>
                <c:pt idx="4">
                  <c:v>Amoroso (a)</c:v>
                </c:pt>
                <c:pt idx="5">
                  <c:v>liderazgo</c:v>
                </c:pt>
                <c:pt idx="6">
                  <c:v>"Hogareño"</c:v>
                </c:pt>
                <c:pt idx="7">
                  <c:v>Emprendedor</c:v>
                </c:pt>
                <c:pt idx="8">
                  <c:v>Puntual</c:v>
                </c:pt>
                <c:pt idx="9">
                  <c:v>Tolerante</c:v>
                </c:pt>
                <c:pt idx="10">
                  <c:v>Orden-limpieza</c:v>
                </c:pt>
              </c:strCache>
            </c:strRef>
          </c:cat>
          <c:val>
            <c:numRef>
              <c:f>'Identi. personal'!$D$6:$N$6</c:f>
              <c:numCache>
                <c:formatCode>0%</c:formatCode>
                <c:ptCount val="11"/>
                <c:pt idx="0">
                  <c:v>0.29870129870129869</c:v>
                </c:pt>
                <c:pt idx="1">
                  <c:v>5.1948051948051951E-2</c:v>
                </c:pt>
                <c:pt idx="2">
                  <c:v>0.10389610389610401</c:v>
                </c:pt>
                <c:pt idx="3">
                  <c:v>9.0909090909091064E-2</c:v>
                </c:pt>
                <c:pt idx="4">
                  <c:v>0.14285714285714318</c:v>
                </c:pt>
                <c:pt idx="5">
                  <c:v>2.5974025974026017E-2</c:v>
                </c:pt>
                <c:pt idx="6">
                  <c:v>0.11688311688311689</c:v>
                </c:pt>
                <c:pt idx="7">
                  <c:v>7.7922077922077934E-2</c:v>
                </c:pt>
                <c:pt idx="8">
                  <c:v>5.1948051948051951E-2</c:v>
                </c:pt>
                <c:pt idx="9">
                  <c:v>1.2987012987012988E-2</c:v>
                </c:pt>
                <c:pt idx="10">
                  <c:v>2.5974025974026017E-2</c:v>
                </c:pt>
              </c:numCache>
            </c:numRef>
          </c:val>
        </c:ser>
        <c:dLbls>
          <c:showVal val="1"/>
        </c:dLbls>
        <c:overlap val="-25"/>
        <c:axId val="53847936"/>
        <c:axId val="53849472"/>
      </c:barChart>
      <c:catAx>
        <c:axId val="53847936"/>
        <c:scaling>
          <c:orientation val="minMax"/>
        </c:scaling>
        <c:axPos val="b"/>
        <c:majorTickMark val="none"/>
        <c:tickLblPos val="nextTo"/>
        <c:txPr>
          <a:bodyPr/>
          <a:lstStyle/>
          <a:p>
            <a:pPr>
              <a:defRPr sz="1600"/>
            </a:pPr>
            <a:endParaRPr lang="es-ES"/>
          </a:p>
        </c:txPr>
        <c:crossAx val="53849472"/>
        <c:crosses val="autoZero"/>
        <c:auto val="1"/>
        <c:lblAlgn val="ctr"/>
        <c:lblOffset val="100"/>
      </c:catAx>
      <c:valAx>
        <c:axId val="53849472"/>
        <c:scaling>
          <c:orientation val="minMax"/>
        </c:scaling>
        <c:delete val="1"/>
        <c:axPos val="l"/>
        <c:numFmt formatCode="0%" sourceLinked="1"/>
        <c:tickLblPos val="none"/>
        <c:crossAx val="53847936"/>
        <c:crosses val="autoZero"/>
        <c:crossBetween val="between"/>
      </c:valAx>
    </c:plotArea>
    <c:plotVisOnly val="1"/>
    <c:dispBlanksAs val="gap"/>
  </c:chart>
  <c:txPr>
    <a:bodyPr/>
    <a:lstStyle/>
    <a:p>
      <a:pPr>
        <a:defRPr sz="1800">
          <a:latin typeface="Albertus" pitchFamily="34" charset="0"/>
        </a:defRPr>
      </a:pPr>
      <a:endParaRPr lang="es-E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s-ES"/>
  <c:chart>
    <c:autoTitleDeleted val="1"/>
    <c:plotArea>
      <c:layout/>
      <c:pieChart>
        <c:varyColors val="1"/>
        <c:ser>
          <c:idx val="0"/>
          <c:order val="0"/>
          <c:dLbls>
            <c:txPr>
              <a:bodyPr/>
              <a:lstStyle/>
              <a:p>
                <a:pPr>
                  <a:defRPr sz="1400">
                    <a:latin typeface="Albertus" pitchFamily="34" charset="0"/>
                  </a:defRPr>
                </a:pPr>
                <a:endParaRPr lang="es-ES"/>
              </a:p>
            </c:txPr>
            <c:showCatName val="1"/>
            <c:showPercent val="1"/>
            <c:showLeaderLines val="1"/>
          </c:dLbls>
          <c:cat>
            <c:strRef>
              <c:f>'Identi. personal'!$D$8:$K$8</c:f>
              <c:strCache>
                <c:ptCount val="8"/>
                <c:pt idx="0">
                  <c:v>Mal genio</c:v>
                </c:pt>
                <c:pt idx="1">
                  <c:v>Control de la ira</c:v>
                </c:pt>
                <c:pt idx="2">
                  <c:v>Expresión de sentimientos (callado-a)</c:v>
                </c:pt>
                <c:pt idx="5">
                  <c:v>Intolerancia</c:v>
                </c:pt>
                <c:pt idx="6">
                  <c:v>Ansiedad</c:v>
                </c:pt>
                <c:pt idx="7">
                  <c:v>Mala Memoria</c:v>
                </c:pt>
              </c:strCache>
            </c:strRef>
          </c:cat>
          <c:val>
            <c:numRef>
              <c:f>'Identi. personal'!$D$10:$K$10</c:f>
              <c:numCache>
                <c:formatCode>0%</c:formatCode>
                <c:ptCount val="8"/>
                <c:pt idx="0">
                  <c:v>0.46153846153846206</c:v>
                </c:pt>
                <c:pt idx="1">
                  <c:v>0.12820512820512819</c:v>
                </c:pt>
                <c:pt idx="2">
                  <c:v>0.17948717948717988</c:v>
                </c:pt>
                <c:pt idx="5">
                  <c:v>0.12820512820512819</c:v>
                </c:pt>
                <c:pt idx="6">
                  <c:v>7.6923076923076927E-2</c:v>
                </c:pt>
                <c:pt idx="7">
                  <c:v>2.5641025641025696E-2</c:v>
                </c:pt>
              </c:numCache>
            </c:numRef>
          </c:val>
        </c:ser>
        <c:dLbls>
          <c:showCatName val="1"/>
          <c:showPercent val="1"/>
        </c:dLbls>
        <c:firstSliceAng val="0"/>
      </c:pieChart>
    </c:plotArea>
    <c:plotVisOnly val="1"/>
    <c:dispBlanksAs val="zero"/>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AC78DF7B-E739-4692-885E-40D8D2D5ED17}" type="datetimeFigureOut">
              <a:rPr lang="es-CO" smtClean="0"/>
              <a:pPr/>
              <a:t>21/08/2012</a:t>
            </a:fld>
            <a:endParaRPr lang="es-C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CO"/>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9C6780E5-B4F6-485C-AC1C-CCB5EC3E13BE}"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C78DF7B-E739-4692-885E-40D8D2D5ED17}" type="datetimeFigureOut">
              <a:rPr lang="es-CO" smtClean="0"/>
              <a:pPr/>
              <a:t>21/08/2012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6780E5-B4F6-485C-AC1C-CCB5EC3E13BE}"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C78DF7B-E739-4692-885E-40D8D2D5ED17}" type="datetimeFigureOut">
              <a:rPr lang="es-CO" smtClean="0"/>
              <a:pPr/>
              <a:t>21/08/2012</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9C6780E5-B4F6-485C-AC1C-CCB5EC3E13BE}"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AC78DF7B-E739-4692-885E-40D8D2D5ED17}" type="datetimeFigureOut">
              <a:rPr lang="es-CO" smtClean="0"/>
              <a:pPr/>
              <a:t>21/08/2012</a:t>
            </a:fld>
            <a:endParaRPr lang="es-CO"/>
          </a:p>
        </p:txBody>
      </p:sp>
      <p:sp>
        <p:nvSpPr>
          <p:cNvPr id="9" name="8 Marcador de número de diapositiva"/>
          <p:cNvSpPr>
            <a:spLocks noGrp="1"/>
          </p:cNvSpPr>
          <p:nvPr>
            <p:ph type="sldNum" sz="quarter" idx="15"/>
          </p:nvPr>
        </p:nvSpPr>
        <p:spPr/>
        <p:txBody>
          <a:bodyPr rtlCol="0"/>
          <a:lstStyle/>
          <a:p>
            <a:fld id="{9C6780E5-B4F6-485C-AC1C-CCB5EC3E13BE}" type="slidenum">
              <a:rPr lang="es-CO" smtClean="0"/>
              <a:pPr/>
              <a:t>‹Nº›</a:t>
            </a:fld>
            <a:endParaRPr lang="es-CO"/>
          </a:p>
        </p:txBody>
      </p:sp>
      <p:sp>
        <p:nvSpPr>
          <p:cNvPr id="10" name="9 Marcador de pie de página"/>
          <p:cNvSpPr>
            <a:spLocks noGrp="1"/>
          </p:cNvSpPr>
          <p:nvPr>
            <p:ph type="ftr" sz="quarter" idx="16"/>
          </p:nvPr>
        </p:nvSpPr>
        <p:spPr/>
        <p:txBody>
          <a:bodyPr rtlCol="0"/>
          <a:lstStyle/>
          <a:p>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AC78DF7B-E739-4692-885E-40D8D2D5ED17}" type="datetimeFigureOut">
              <a:rPr lang="es-CO" smtClean="0"/>
              <a:pPr/>
              <a:t>21/08/2012</a:t>
            </a:fld>
            <a:endParaRPr lang="es-CO"/>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CO"/>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9C6780E5-B4F6-485C-AC1C-CCB5EC3E13BE}" type="slidenum">
              <a:rPr lang="es-CO" smtClean="0"/>
              <a:pPr/>
              <a:t>‹Nº›</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AC78DF7B-E739-4692-885E-40D8D2D5ED17}" type="datetimeFigureOut">
              <a:rPr lang="es-CO" smtClean="0"/>
              <a:pPr/>
              <a:t>21/08/2012</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9C6780E5-B4F6-485C-AC1C-CCB5EC3E13BE}" type="slidenum">
              <a:rPr lang="es-CO" smtClean="0"/>
              <a:pPr/>
              <a:t>‹Nº›</a:t>
            </a:fld>
            <a:endParaRPr lang="es-C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AC78DF7B-E739-4692-885E-40D8D2D5ED17}" type="datetimeFigureOut">
              <a:rPr lang="es-CO" smtClean="0"/>
              <a:pPr/>
              <a:t>21/08/2012</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9C6780E5-B4F6-485C-AC1C-CCB5EC3E13BE}" type="slidenum">
              <a:rPr lang="es-CO" smtClean="0"/>
              <a:pPr/>
              <a:t>‹Nº›</a:t>
            </a:fld>
            <a:endParaRPr lang="es-C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AC78DF7B-E739-4692-885E-40D8D2D5ED17}" type="datetimeFigureOut">
              <a:rPr lang="es-CO" smtClean="0"/>
              <a:pPr/>
              <a:t>21/08/2012</a:t>
            </a:fld>
            <a:endParaRPr lang="es-CO"/>
          </a:p>
        </p:txBody>
      </p:sp>
      <p:sp>
        <p:nvSpPr>
          <p:cNvPr id="7" name="6 Marcador de número de diapositiva"/>
          <p:cNvSpPr>
            <a:spLocks noGrp="1"/>
          </p:cNvSpPr>
          <p:nvPr>
            <p:ph type="sldNum" sz="quarter" idx="11"/>
          </p:nvPr>
        </p:nvSpPr>
        <p:spPr/>
        <p:txBody>
          <a:bodyPr rtlCol="0"/>
          <a:lstStyle/>
          <a:p>
            <a:fld id="{9C6780E5-B4F6-485C-AC1C-CCB5EC3E13BE}" type="slidenum">
              <a:rPr lang="es-CO" smtClean="0"/>
              <a:pPr/>
              <a:t>‹Nº›</a:t>
            </a:fld>
            <a:endParaRPr lang="es-CO"/>
          </a:p>
        </p:txBody>
      </p:sp>
      <p:sp>
        <p:nvSpPr>
          <p:cNvPr id="8" name="7 Marcador de pie de página"/>
          <p:cNvSpPr>
            <a:spLocks noGrp="1"/>
          </p:cNvSpPr>
          <p:nvPr>
            <p:ph type="ftr" sz="quarter" idx="12"/>
          </p:nvPr>
        </p:nvSpPr>
        <p:spPr/>
        <p:txBody>
          <a:bodyPr rtlCol="0"/>
          <a:lstStyle/>
          <a:p>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C78DF7B-E739-4692-885E-40D8D2D5ED17}" type="datetimeFigureOut">
              <a:rPr lang="es-CO" smtClean="0"/>
              <a:pPr/>
              <a:t>21/08/2012</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9C6780E5-B4F6-485C-AC1C-CCB5EC3E13BE}"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AC78DF7B-E739-4692-885E-40D8D2D5ED17}" type="datetimeFigureOut">
              <a:rPr lang="es-CO" smtClean="0"/>
              <a:pPr/>
              <a:t>21/08/2012</a:t>
            </a:fld>
            <a:endParaRPr lang="es-CO"/>
          </a:p>
        </p:txBody>
      </p:sp>
      <p:sp>
        <p:nvSpPr>
          <p:cNvPr id="22" name="21 Marcador de número de diapositiva"/>
          <p:cNvSpPr>
            <a:spLocks noGrp="1"/>
          </p:cNvSpPr>
          <p:nvPr>
            <p:ph type="sldNum" sz="quarter" idx="15"/>
          </p:nvPr>
        </p:nvSpPr>
        <p:spPr/>
        <p:txBody>
          <a:bodyPr rtlCol="0"/>
          <a:lstStyle/>
          <a:p>
            <a:fld id="{9C6780E5-B4F6-485C-AC1C-CCB5EC3E13BE}" type="slidenum">
              <a:rPr lang="es-CO" smtClean="0"/>
              <a:pPr/>
              <a:t>‹Nº›</a:t>
            </a:fld>
            <a:endParaRPr lang="es-CO"/>
          </a:p>
        </p:txBody>
      </p:sp>
      <p:sp>
        <p:nvSpPr>
          <p:cNvPr id="23" name="22 Marcador de pie de página"/>
          <p:cNvSpPr>
            <a:spLocks noGrp="1"/>
          </p:cNvSpPr>
          <p:nvPr>
            <p:ph type="ftr" sz="quarter" idx="16"/>
          </p:nvPr>
        </p:nvSpPr>
        <p:spPr/>
        <p:txBody>
          <a:bodyPr rtlCol="0"/>
          <a:lstStyle/>
          <a:p>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AC78DF7B-E739-4692-885E-40D8D2D5ED17}" type="datetimeFigureOut">
              <a:rPr lang="es-CO" smtClean="0"/>
              <a:pPr/>
              <a:t>21/08/2012</a:t>
            </a:fld>
            <a:endParaRPr lang="es-CO"/>
          </a:p>
        </p:txBody>
      </p:sp>
      <p:sp>
        <p:nvSpPr>
          <p:cNvPr id="18" name="17 Marcador de número de diapositiva"/>
          <p:cNvSpPr>
            <a:spLocks noGrp="1"/>
          </p:cNvSpPr>
          <p:nvPr>
            <p:ph type="sldNum" sz="quarter" idx="11"/>
          </p:nvPr>
        </p:nvSpPr>
        <p:spPr/>
        <p:txBody>
          <a:bodyPr rtlCol="0"/>
          <a:lstStyle/>
          <a:p>
            <a:fld id="{9C6780E5-B4F6-485C-AC1C-CCB5EC3E13BE}" type="slidenum">
              <a:rPr lang="es-CO" smtClean="0"/>
              <a:pPr/>
              <a:t>‹Nº›</a:t>
            </a:fld>
            <a:endParaRPr lang="es-CO"/>
          </a:p>
        </p:txBody>
      </p:sp>
      <p:sp>
        <p:nvSpPr>
          <p:cNvPr id="21" name="20 Marcador de pie de página"/>
          <p:cNvSpPr>
            <a:spLocks noGrp="1"/>
          </p:cNvSpPr>
          <p:nvPr>
            <p:ph type="ftr" sz="quarter" idx="12"/>
          </p:nvPr>
        </p:nvSpPr>
        <p:spPr/>
        <p:txBody>
          <a:bodyPr rtlCol="0"/>
          <a:lstStyle/>
          <a:p>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C78DF7B-E739-4692-885E-40D8D2D5ED17}" type="datetimeFigureOut">
              <a:rPr lang="es-CO" smtClean="0"/>
              <a:pPr/>
              <a:t>21/08/2012</a:t>
            </a:fld>
            <a:endParaRPr lang="es-C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C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C6780E5-B4F6-485C-AC1C-CCB5EC3E13BE}"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187624" y="1996073"/>
            <a:ext cx="6984776" cy="1631216"/>
          </a:xfrm>
          <a:prstGeom prst="rect">
            <a:avLst/>
          </a:prstGeom>
          <a:noFill/>
        </p:spPr>
        <p:txBody>
          <a:bodyPr wrap="square" rtlCol="0">
            <a:spAutoFit/>
          </a:bodyPr>
          <a:lstStyle/>
          <a:p>
            <a:pPr algn="ctr"/>
            <a:r>
              <a:rPr lang="es-CO" sz="2800" dirty="0" smtClean="0">
                <a:latin typeface="Andalus" pitchFamily="18" charset="-78"/>
                <a:cs typeface="Andalus" pitchFamily="18" charset="-78"/>
              </a:rPr>
              <a:t>INDUSTRIAS BASICAS DE CALDAS S.A</a:t>
            </a:r>
          </a:p>
          <a:p>
            <a:pPr algn="ctr"/>
            <a:r>
              <a:rPr lang="es-CO" sz="3000" b="1" dirty="0" smtClean="0">
                <a:latin typeface="Andalus" pitchFamily="18" charset="-78"/>
                <a:cs typeface="Andalus" pitchFamily="18" charset="-78"/>
              </a:rPr>
              <a:t>INFORME VISITAS DOMICILIARIAS </a:t>
            </a:r>
            <a:r>
              <a:rPr lang="es-CO" sz="4000" b="1" dirty="0" smtClean="0">
                <a:latin typeface="Andalus" pitchFamily="18" charset="-78"/>
                <a:cs typeface="Andalus" pitchFamily="18" charset="-78"/>
              </a:rPr>
              <a:t>2012</a:t>
            </a:r>
          </a:p>
          <a:p>
            <a:pPr algn="ctr"/>
            <a:endParaRPr lang="es-CO" sz="3000" dirty="0">
              <a:latin typeface="Andalus" pitchFamily="18" charset="-78"/>
              <a:cs typeface="Andalus" pitchFamily="18" charset="-78"/>
            </a:endParaRPr>
          </a:p>
        </p:txBody>
      </p:sp>
      <p:pic>
        <p:nvPicPr>
          <p:cNvPr id="1026" name="Picture 2" descr="http://3.bp.blogspot.com/_PhNiwe8aUkY/TDyEeyehccI/AAAAAAAAAN4/5-fr9KDaCVM/s320/familia.jpg.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24400" y="3356992"/>
            <a:ext cx="3048000" cy="2762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1341970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411760" y="548680"/>
            <a:ext cx="4104456" cy="1200329"/>
          </a:xfrm>
          <a:prstGeom prst="rect">
            <a:avLst/>
          </a:prstGeom>
          <a:noFill/>
        </p:spPr>
        <p:txBody>
          <a:bodyPr wrap="square" rtlCol="0">
            <a:spAutoFit/>
          </a:bodyPr>
          <a:lstStyle/>
          <a:p>
            <a:pPr algn="ctr">
              <a:defRPr/>
            </a:pPr>
            <a:r>
              <a:rPr lang="es-MX" sz="2000" dirty="0" smtClean="0">
                <a:latin typeface="Albertus" pitchFamily="34" charset="0"/>
              </a:rPr>
              <a:t>CUALIDADES</a:t>
            </a:r>
            <a:r>
              <a:rPr lang="es-MX" dirty="0" smtClean="0">
                <a:latin typeface="Albertus" pitchFamily="34" charset="0"/>
              </a:rPr>
              <a:t> DE LOS COLABORADORES </a:t>
            </a:r>
            <a:endParaRPr lang="es-ES" dirty="0" smtClean="0">
              <a:latin typeface="Albertus" pitchFamily="34" charset="0"/>
            </a:endParaRPr>
          </a:p>
          <a:p>
            <a:endParaRPr lang="es-ES" sz="1600" dirty="0" smtClean="0">
              <a:latin typeface="Albertus" pitchFamily="34" charset="0"/>
            </a:endParaRPr>
          </a:p>
          <a:p>
            <a:endParaRPr lang="es-ES" dirty="0"/>
          </a:p>
        </p:txBody>
      </p:sp>
      <p:graphicFrame>
        <p:nvGraphicFramePr>
          <p:cNvPr id="6" name="2 Gráfico"/>
          <p:cNvGraphicFramePr/>
          <p:nvPr/>
        </p:nvGraphicFramePr>
        <p:xfrm>
          <a:off x="755576" y="1556792"/>
          <a:ext cx="7200800" cy="449764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699792" y="404664"/>
            <a:ext cx="4104456" cy="984885"/>
          </a:xfrm>
          <a:prstGeom prst="rect">
            <a:avLst/>
          </a:prstGeom>
          <a:noFill/>
        </p:spPr>
        <p:txBody>
          <a:bodyPr wrap="square" rtlCol="0">
            <a:spAutoFit/>
          </a:bodyPr>
          <a:lstStyle/>
          <a:p>
            <a:pPr algn="ctr">
              <a:defRPr/>
            </a:pPr>
            <a:r>
              <a:rPr lang="es-MX" sz="2400" dirty="0" smtClean="0">
                <a:latin typeface="Albertus" pitchFamily="34" charset="0"/>
              </a:rPr>
              <a:t>AREAS POR MEJORAR</a:t>
            </a:r>
            <a:endParaRPr lang="es-ES" sz="2400" dirty="0" smtClean="0">
              <a:latin typeface="Albertus" pitchFamily="34" charset="0"/>
            </a:endParaRPr>
          </a:p>
          <a:p>
            <a:endParaRPr lang="es-ES" sz="1600" dirty="0" smtClean="0">
              <a:latin typeface="Albertus" pitchFamily="34" charset="0"/>
            </a:endParaRPr>
          </a:p>
          <a:p>
            <a:endParaRPr lang="es-ES" dirty="0"/>
          </a:p>
        </p:txBody>
      </p:sp>
      <p:graphicFrame>
        <p:nvGraphicFramePr>
          <p:cNvPr id="6" name="5 Gráfico"/>
          <p:cNvGraphicFramePr/>
          <p:nvPr/>
        </p:nvGraphicFramePr>
        <p:xfrm>
          <a:off x="899592" y="1268760"/>
          <a:ext cx="7272808" cy="4968552"/>
        </p:xfrm>
        <a:graphic>
          <a:graphicData uri="http://schemas.openxmlformats.org/drawingml/2006/chart">
            <c:chart xmlns:c="http://schemas.openxmlformats.org/drawingml/2006/chart" xmlns:r="http://schemas.openxmlformats.org/officeDocument/2006/relationships" r:id="rId2"/>
          </a:graphicData>
        </a:graphic>
      </p:graphicFrame>
      <p:pic>
        <p:nvPicPr>
          <p:cNvPr id="27650" name="Picture 2" descr="http://consultoraproactiva.cl/UserFiles/mejoramiento_continuo_consultora_proactiva.jpg"/>
          <p:cNvPicPr>
            <a:picLocks noChangeAspect="1" noChangeArrowheads="1"/>
          </p:cNvPicPr>
          <p:nvPr/>
        </p:nvPicPr>
        <p:blipFill>
          <a:blip r:embed="rId3" cstate="print"/>
          <a:srcRect/>
          <a:stretch>
            <a:fillRect/>
          </a:stretch>
        </p:blipFill>
        <p:spPr bwMode="auto">
          <a:xfrm>
            <a:off x="296113" y="332656"/>
            <a:ext cx="2437562" cy="165618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627784" y="476672"/>
            <a:ext cx="3960440" cy="492443"/>
          </a:xfrm>
          <a:prstGeom prst="rect">
            <a:avLst/>
          </a:prstGeom>
          <a:noFill/>
        </p:spPr>
        <p:txBody>
          <a:bodyPr wrap="square" rtlCol="0">
            <a:spAutoFit/>
          </a:bodyPr>
          <a:lstStyle/>
          <a:p>
            <a:pPr algn="ctr"/>
            <a:r>
              <a:rPr lang="es-MX" sz="2600" b="1" dirty="0" smtClean="0">
                <a:latin typeface="Albertus" pitchFamily="34" charset="0"/>
              </a:rPr>
              <a:t>NIVEL DE ESTRES</a:t>
            </a:r>
            <a:endParaRPr lang="es-ES" sz="2600" b="1" dirty="0">
              <a:latin typeface="Albertus" pitchFamily="34" charset="0"/>
            </a:endParaRPr>
          </a:p>
        </p:txBody>
      </p:sp>
      <p:pic>
        <p:nvPicPr>
          <p:cNvPr id="2052" name="Picture 4" descr="http://cemeyeka.com/imagenes/estres.jpg"/>
          <p:cNvPicPr>
            <a:picLocks noChangeAspect="1" noChangeArrowheads="1"/>
          </p:cNvPicPr>
          <p:nvPr/>
        </p:nvPicPr>
        <p:blipFill>
          <a:blip r:embed="rId2" cstate="print"/>
          <a:srcRect/>
          <a:stretch>
            <a:fillRect/>
          </a:stretch>
        </p:blipFill>
        <p:spPr bwMode="auto">
          <a:xfrm>
            <a:off x="467543" y="260648"/>
            <a:ext cx="1922477" cy="2016224"/>
          </a:xfrm>
          <a:prstGeom prst="rect">
            <a:avLst/>
          </a:prstGeom>
          <a:ln>
            <a:noFill/>
          </a:ln>
          <a:effectLst>
            <a:softEdge rad="112500"/>
          </a:effectLst>
        </p:spPr>
      </p:pic>
      <p:graphicFrame>
        <p:nvGraphicFramePr>
          <p:cNvPr id="5" name="6 Gráfico"/>
          <p:cNvGraphicFramePr/>
          <p:nvPr/>
        </p:nvGraphicFramePr>
        <p:xfrm>
          <a:off x="1187624" y="1484784"/>
          <a:ext cx="6768752" cy="48245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eriadelafamilia.org/wp-content/uploads/2012/02/familia-hijos.jpg"/>
          <p:cNvPicPr>
            <a:picLocks noChangeAspect="1" noChangeArrowheads="1"/>
          </p:cNvPicPr>
          <p:nvPr/>
        </p:nvPicPr>
        <p:blipFill>
          <a:blip r:embed="rId2" cstate="print"/>
          <a:srcRect/>
          <a:stretch>
            <a:fillRect/>
          </a:stretch>
        </p:blipFill>
        <p:spPr bwMode="auto">
          <a:xfrm>
            <a:off x="611560" y="548680"/>
            <a:ext cx="1544396" cy="1296144"/>
          </a:xfrm>
          <a:prstGeom prst="rect">
            <a:avLst/>
          </a:prstGeom>
          <a:ln>
            <a:noFill/>
          </a:ln>
          <a:effectLst>
            <a:outerShdw blurRad="292100" dist="139700" dir="2700000" algn="tl" rotWithShape="0">
              <a:srgbClr val="333333">
                <a:alpha val="65000"/>
              </a:srgbClr>
            </a:outerShdw>
          </a:effectLst>
        </p:spPr>
      </p:pic>
      <p:pic>
        <p:nvPicPr>
          <p:cNvPr id="1028" name="Picture 4" descr="http://us.cdn4.123rf.com/168nwm/logos/logos1010/logos101000337/8122578-retrato-de-un-padre-alegre-divertirse-con-su-hijo-sobre-fondo-blanco.jpg"/>
          <p:cNvPicPr>
            <a:picLocks noChangeAspect="1" noChangeArrowheads="1"/>
          </p:cNvPicPr>
          <p:nvPr/>
        </p:nvPicPr>
        <p:blipFill>
          <a:blip r:embed="rId3" cstate="print"/>
          <a:srcRect/>
          <a:stretch>
            <a:fillRect/>
          </a:stretch>
        </p:blipFill>
        <p:spPr bwMode="auto">
          <a:xfrm>
            <a:off x="6948264" y="3429000"/>
            <a:ext cx="1800200" cy="2191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5 CuadroTexto"/>
          <p:cNvSpPr txBox="1"/>
          <p:nvPr/>
        </p:nvSpPr>
        <p:spPr>
          <a:xfrm>
            <a:off x="2627784" y="692696"/>
            <a:ext cx="4248472" cy="430887"/>
          </a:xfrm>
          <a:prstGeom prst="rect">
            <a:avLst/>
          </a:prstGeom>
          <a:noFill/>
        </p:spPr>
        <p:txBody>
          <a:bodyPr wrap="square" rtlCol="0">
            <a:spAutoFit/>
          </a:bodyPr>
          <a:lstStyle/>
          <a:p>
            <a:pPr algn="ctr"/>
            <a:r>
              <a:rPr lang="es-MX" sz="2200" dirty="0" smtClean="0">
                <a:latin typeface="Albertus" pitchFamily="34" charset="0"/>
              </a:rPr>
              <a:t>TIPOLOGIA FAMILIAR</a:t>
            </a:r>
            <a:endParaRPr lang="es-ES" sz="2200" dirty="0">
              <a:latin typeface="Albertus" pitchFamily="34" charset="0"/>
            </a:endParaRPr>
          </a:p>
        </p:txBody>
      </p:sp>
      <p:graphicFrame>
        <p:nvGraphicFramePr>
          <p:cNvPr id="5" name="1 Gráfico"/>
          <p:cNvGraphicFramePr/>
          <p:nvPr/>
        </p:nvGraphicFramePr>
        <p:xfrm>
          <a:off x="971600" y="1340768"/>
          <a:ext cx="7560840" cy="468052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755576" y="476672"/>
            <a:ext cx="7488832" cy="369332"/>
          </a:xfrm>
          <a:prstGeom prst="rect">
            <a:avLst/>
          </a:prstGeom>
          <a:noFill/>
        </p:spPr>
        <p:txBody>
          <a:bodyPr wrap="square" rtlCol="0">
            <a:spAutoFit/>
          </a:bodyPr>
          <a:lstStyle/>
          <a:p>
            <a:pPr algn="ctr"/>
            <a:r>
              <a:rPr lang="es-MX" b="1" dirty="0" smtClean="0">
                <a:latin typeface="Albertus" pitchFamily="34" charset="0"/>
              </a:rPr>
              <a:t>HOBBYS E INTERESES </a:t>
            </a:r>
            <a:endParaRPr lang="es-ES" b="1" dirty="0">
              <a:latin typeface="Albertus" pitchFamily="34" charset="0"/>
            </a:endParaRPr>
          </a:p>
        </p:txBody>
      </p:sp>
      <p:graphicFrame>
        <p:nvGraphicFramePr>
          <p:cNvPr id="5" name="4 Tabla"/>
          <p:cNvGraphicFramePr>
            <a:graphicFrameLocks noGrp="1"/>
          </p:cNvGraphicFramePr>
          <p:nvPr/>
        </p:nvGraphicFramePr>
        <p:xfrm>
          <a:off x="899592" y="1268760"/>
          <a:ext cx="7344816" cy="4968552"/>
        </p:xfrm>
        <a:graphic>
          <a:graphicData uri="http://schemas.openxmlformats.org/drawingml/2006/table">
            <a:tbl>
              <a:tblPr firstRow="1" bandRow="1">
                <a:tableStyleId>{5DA37D80-6434-44D0-A028-1B22A696006F}</a:tableStyleId>
              </a:tblPr>
              <a:tblGrid>
                <a:gridCol w="3672408"/>
                <a:gridCol w="3672408"/>
              </a:tblGrid>
              <a:tr h="468385">
                <a:tc>
                  <a:txBody>
                    <a:bodyPr/>
                    <a:lstStyle/>
                    <a:p>
                      <a:pPr algn="ctr"/>
                      <a:r>
                        <a:rPr lang="es-MX" dirty="0" smtClean="0">
                          <a:latin typeface="Albertus" pitchFamily="34" charset="0"/>
                        </a:rPr>
                        <a:t>CONYUGE</a:t>
                      </a:r>
                      <a:endParaRPr lang="es-ES" dirty="0">
                        <a:latin typeface="Albertus" pitchFamily="34" charset="0"/>
                      </a:endParaRPr>
                    </a:p>
                  </a:txBody>
                  <a:tcPr/>
                </a:tc>
                <a:tc>
                  <a:txBody>
                    <a:bodyPr/>
                    <a:lstStyle/>
                    <a:p>
                      <a:pPr algn="ctr"/>
                      <a:r>
                        <a:rPr lang="es-MX" dirty="0" smtClean="0">
                          <a:latin typeface="Albertus" pitchFamily="34" charset="0"/>
                        </a:rPr>
                        <a:t>HIJOS</a:t>
                      </a:r>
                      <a:endParaRPr lang="es-ES" dirty="0">
                        <a:latin typeface="Albertus" pitchFamily="34" charset="0"/>
                      </a:endParaRPr>
                    </a:p>
                  </a:txBody>
                  <a:tcPr/>
                </a:tc>
              </a:tr>
              <a:tr h="4500167">
                <a:tc>
                  <a:txBody>
                    <a:bodyPr/>
                    <a:lstStyle/>
                    <a:p>
                      <a:r>
                        <a:rPr lang="es-ES" dirty="0" smtClean="0">
                          <a:latin typeface="Albertus" pitchFamily="34" charset="0"/>
                        </a:rPr>
                        <a:t>Modistería</a:t>
                      </a:r>
                    </a:p>
                    <a:p>
                      <a:r>
                        <a:rPr lang="es-ES" dirty="0" smtClean="0">
                          <a:solidFill>
                            <a:srgbClr val="00B050"/>
                          </a:solidFill>
                          <a:latin typeface="Albertus" pitchFamily="34" charset="0"/>
                        </a:rPr>
                        <a:t>Sistemas</a:t>
                      </a:r>
                    </a:p>
                    <a:p>
                      <a:r>
                        <a:rPr lang="es-ES" dirty="0" smtClean="0">
                          <a:solidFill>
                            <a:srgbClr val="00B050"/>
                          </a:solidFill>
                          <a:latin typeface="Albertus" pitchFamily="34" charset="0"/>
                        </a:rPr>
                        <a:t>Estética</a:t>
                      </a:r>
                    </a:p>
                    <a:p>
                      <a:r>
                        <a:rPr lang="es-ES" dirty="0" smtClean="0">
                          <a:latin typeface="Albertus" pitchFamily="34" charset="0"/>
                        </a:rPr>
                        <a:t>Patinaje</a:t>
                      </a:r>
                    </a:p>
                    <a:p>
                      <a:r>
                        <a:rPr lang="es-ES" dirty="0" smtClean="0">
                          <a:latin typeface="Albertus" pitchFamily="34" charset="0"/>
                        </a:rPr>
                        <a:t>baloncesto</a:t>
                      </a:r>
                    </a:p>
                    <a:p>
                      <a:r>
                        <a:rPr lang="es-ES" dirty="0" smtClean="0">
                          <a:solidFill>
                            <a:srgbClr val="00B050"/>
                          </a:solidFill>
                          <a:latin typeface="Albertus" pitchFamily="34" charset="0"/>
                        </a:rPr>
                        <a:t>Manualidades</a:t>
                      </a:r>
                    </a:p>
                    <a:p>
                      <a:r>
                        <a:rPr lang="es-ES" dirty="0" smtClean="0">
                          <a:solidFill>
                            <a:srgbClr val="00B050"/>
                          </a:solidFill>
                          <a:latin typeface="Albertus" pitchFamily="34" charset="0"/>
                        </a:rPr>
                        <a:t>clases de baile</a:t>
                      </a:r>
                    </a:p>
                    <a:p>
                      <a:r>
                        <a:rPr lang="es-ES" dirty="0" smtClean="0">
                          <a:latin typeface="Albertus" pitchFamily="34" charset="0"/>
                        </a:rPr>
                        <a:t>Culinaria </a:t>
                      </a:r>
                    </a:p>
                    <a:p>
                      <a:r>
                        <a:rPr lang="es-ES" dirty="0" smtClean="0">
                          <a:latin typeface="Albertus" pitchFamily="34" charset="0"/>
                        </a:rPr>
                        <a:t>Manicure y Pedicure</a:t>
                      </a:r>
                    </a:p>
                    <a:p>
                      <a:r>
                        <a:rPr lang="es-ES" dirty="0" smtClean="0">
                          <a:latin typeface="Albertus" pitchFamily="34" charset="0"/>
                        </a:rPr>
                        <a:t>Confección de manteles, cojines, arreglos de navidad. </a:t>
                      </a:r>
                    </a:p>
                    <a:p>
                      <a:r>
                        <a:rPr lang="es-ES" dirty="0" smtClean="0">
                          <a:latin typeface="Albertus" pitchFamily="34" charset="0"/>
                        </a:rPr>
                        <a:t>Pasear.</a:t>
                      </a:r>
                    </a:p>
                    <a:p>
                      <a:r>
                        <a:rPr lang="es-ES" dirty="0" smtClean="0">
                          <a:latin typeface="Albertus" pitchFamily="34" charset="0"/>
                        </a:rPr>
                        <a:t>Pintar-leer</a:t>
                      </a:r>
                    </a:p>
                    <a:p>
                      <a:r>
                        <a:rPr lang="es-ES" dirty="0" smtClean="0">
                          <a:latin typeface="Albertus" pitchFamily="34" charset="0"/>
                        </a:rPr>
                        <a:t>Voleibol</a:t>
                      </a:r>
                    </a:p>
                    <a:p>
                      <a:r>
                        <a:rPr lang="es-ES" dirty="0" smtClean="0">
                          <a:latin typeface="Albertus" pitchFamily="34" charset="0"/>
                        </a:rPr>
                        <a:t>Caminar.</a:t>
                      </a:r>
                      <a:endParaRPr lang="es-ES" dirty="0">
                        <a:latin typeface="Albertus" pitchFamily="34" charset="0"/>
                      </a:endParaRPr>
                    </a:p>
                  </a:txBody>
                  <a:tcPr/>
                </a:tc>
                <a:tc>
                  <a:txBody>
                    <a:bodyPr/>
                    <a:lstStyle/>
                    <a:p>
                      <a:r>
                        <a:rPr lang="es-ES" dirty="0" smtClean="0">
                          <a:solidFill>
                            <a:srgbClr val="00B050"/>
                          </a:solidFill>
                          <a:latin typeface="Albertus" pitchFamily="34" charset="0"/>
                        </a:rPr>
                        <a:t>Futbol</a:t>
                      </a:r>
                    </a:p>
                    <a:p>
                      <a:r>
                        <a:rPr lang="es-ES" dirty="0" smtClean="0">
                          <a:latin typeface="Albertus" pitchFamily="34" charset="0"/>
                        </a:rPr>
                        <a:t>Patinaje</a:t>
                      </a:r>
                    </a:p>
                    <a:p>
                      <a:r>
                        <a:rPr lang="es-ES" dirty="0" smtClean="0">
                          <a:latin typeface="Albertus" pitchFamily="34" charset="0"/>
                        </a:rPr>
                        <a:t>Gimnasia</a:t>
                      </a:r>
                    </a:p>
                    <a:p>
                      <a:r>
                        <a:rPr lang="es-ES" dirty="0" smtClean="0">
                          <a:latin typeface="Albertus" pitchFamily="34" charset="0"/>
                        </a:rPr>
                        <a:t>Pintar</a:t>
                      </a:r>
                    </a:p>
                    <a:p>
                      <a:r>
                        <a:rPr lang="es-ES" dirty="0" smtClean="0">
                          <a:solidFill>
                            <a:srgbClr val="00B050"/>
                          </a:solidFill>
                          <a:latin typeface="Albertus" pitchFamily="34" charset="0"/>
                        </a:rPr>
                        <a:t>Música- guitarra</a:t>
                      </a:r>
                    </a:p>
                    <a:p>
                      <a:r>
                        <a:rPr lang="es-ES" dirty="0" smtClean="0">
                          <a:latin typeface="Albertus" pitchFamily="34" charset="0"/>
                        </a:rPr>
                        <a:t>Caminar</a:t>
                      </a:r>
                    </a:p>
                    <a:p>
                      <a:r>
                        <a:rPr lang="es-ES" dirty="0" smtClean="0">
                          <a:latin typeface="Albertus" pitchFamily="34" charset="0"/>
                        </a:rPr>
                        <a:t>Ingles</a:t>
                      </a:r>
                    </a:p>
                    <a:p>
                      <a:r>
                        <a:rPr lang="es-ES" dirty="0" smtClean="0">
                          <a:latin typeface="Albertus" pitchFamily="34" charset="0"/>
                        </a:rPr>
                        <a:t>Tennis</a:t>
                      </a:r>
                      <a:endParaRPr lang="es-ES" dirty="0" smtClean="0">
                        <a:solidFill>
                          <a:srgbClr val="00B050"/>
                        </a:solidFill>
                        <a:latin typeface="Albertus" pitchFamily="34" charset="0"/>
                      </a:endParaRPr>
                    </a:p>
                    <a:p>
                      <a:r>
                        <a:rPr lang="es-ES" dirty="0" smtClean="0">
                          <a:solidFill>
                            <a:srgbClr val="00B050"/>
                          </a:solidFill>
                          <a:latin typeface="Albertus" pitchFamily="34" charset="0"/>
                        </a:rPr>
                        <a:t>Natación</a:t>
                      </a:r>
                    </a:p>
                    <a:p>
                      <a:r>
                        <a:rPr lang="es-ES" dirty="0" smtClean="0">
                          <a:latin typeface="Albertus" pitchFamily="34" charset="0"/>
                        </a:rPr>
                        <a:t>Arte</a:t>
                      </a:r>
                    </a:p>
                    <a:p>
                      <a:r>
                        <a:rPr lang="es-ES" dirty="0" smtClean="0">
                          <a:latin typeface="Albertus" pitchFamily="34" charset="0"/>
                        </a:rPr>
                        <a:t>Dibujo</a:t>
                      </a:r>
                    </a:p>
                    <a:p>
                      <a:r>
                        <a:rPr lang="es-ES" dirty="0" smtClean="0">
                          <a:latin typeface="Albertus" pitchFamily="34" charset="0"/>
                        </a:rPr>
                        <a:t>Pintura</a:t>
                      </a:r>
                    </a:p>
                    <a:p>
                      <a:r>
                        <a:rPr lang="es-ES" dirty="0" smtClean="0">
                          <a:latin typeface="Albertus" pitchFamily="34" charset="0"/>
                        </a:rPr>
                        <a:t>Tejer</a:t>
                      </a:r>
                    </a:p>
                    <a:p>
                      <a:r>
                        <a:rPr lang="es-ES" dirty="0" smtClean="0">
                          <a:latin typeface="Albertus" pitchFamily="34" charset="0"/>
                        </a:rPr>
                        <a:t>Batuta</a:t>
                      </a:r>
                    </a:p>
                    <a:p>
                      <a:r>
                        <a:rPr lang="es-ES" dirty="0" smtClean="0">
                          <a:latin typeface="Albertus" pitchFamily="34" charset="0"/>
                        </a:rPr>
                        <a:t>Leer</a:t>
                      </a:r>
                    </a:p>
                    <a:p>
                      <a:r>
                        <a:rPr lang="es-ES" dirty="0" smtClean="0">
                          <a:latin typeface="Albertus" pitchFamily="34" charset="0"/>
                        </a:rPr>
                        <a:t>Collares</a:t>
                      </a:r>
                      <a:endParaRPr lang="es-ES" dirty="0">
                        <a:latin typeface="Albertus" pitchFamily="34" charset="0"/>
                      </a:endParaRPr>
                    </a:p>
                  </a:txBody>
                  <a:tcPr/>
                </a:tc>
              </a:tr>
            </a:tbl>
          </a:graphicData>
        </a:graphic>
      </p:graphicFrame>
      <p:pic>
        <p:nvPicPr>
          <p:cNvPr id="25602" name="Picture 2" descr="http://www.deportesodeportes.com/wp-content/uploads/2011/07/deportes.bmp"/>
          <p:cNvPicPr>
            <a:picLocks noChangeAspect="1" noChangeArrowheads="1"/>
          </p:cNvPicPr>
          <p:nvPr/>
        </p:nvPicPr>
        <p:blipFill>
          <a:blip r:embed="rId2" cstate="print"/>
          <a:srcRect/>
          <a:stretch>
            <a:fillRect/>
          </a:stretch>
        </p:blipFill>
        <p:spPr bwMode="auto">
          <a:xfrm>
            <a:off x="467544" y="188640"/>
            <a:ext cx="1800200" cy="121081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32656"/>
            <a:ext cx="7848872" cy="7971413"/>
          </a:xfrm>
          <a:prstGeom prst="rect">
            <a:avLst/>
          </a:prstGeom>
        </p:spPr>
        <p:txBody>
          <a:bodyPr wrap="square">
            <a:spAutoFit/>
          </a:bodyPr>
          <a:lstStyle/>
          <a:p>
            <a:pPr algn="ctr"/>
            <a:r>
              <a:rPr lang="es-MX" sz="2200" b="1" dirty="0" smtClean="0">
                <a:latin typeface="Albertus" pitchFamily="34" charset="0"/>
              </a:rPr>
              <a:t>CONCLUSIONES</a:t>
            </a:r>
          </a:p>
          <a:p>
            <a:pPr algn="ctr"/>
            <a:endParaRPr lang="es-ES" sz="2200" b="1" dirty="0" smtClean="0">
              <a:latin typeface="Albertus" pitchFamily="34" charset="0"/>
            </a:endParaRPr>
          </a:p>
          <a:p>
            <a:pPr>
              <a:buFontTx/>
              <a:buChar char="-"/>
            </a:pPr>
            <a:r>
              <a:rPr lang="es-ES" b="1" dirty="0" smtClean="0"/>
              <a:t>Los colaboradores cuentan con viviendas aptas para sus condiciones económicas, familiares  y sociales.</a:t>
            </a:r>
          </a:p>
          <a:p>
            <a:endParaRPr lang="es-ES" b="1" dirty="0" smtClean="0"/>
          </a:p>
          <a:p>
            <a:pPr>
              <a:buFontTx/>
              <a:buChar char="-"/>
            </a:pPr>
            <a:r>
              <a:rPr lang="es-ES" b="1" dirty="0" smtClean="0"/>
              <a:t>Poseen servicios públicos domiciliarios adecuados para condiciones de higiene y salubridad.</a:t>
            </a:r>
          </a:p>
          <a:p>
            <a:endParaRPr lang="es-ES" b="1" dirty="0" smtClean="0"/>
          </a:p>
          <a:p>
            <a:pPr>
              <a:buFontTx/>
              <a:buChar char="-"/>
            </a:pPr>
            <a:r>
              <a:rPr lang="es-MX" b="1" dirty="0" smtClean="0"/>
              <a:t>El 86 % de los colaboradores son Jefes de hogar, lo cual permite  concebir que son integrantes fundamentales para la satisfacción de necesidades de subsistencia. ( alimentación, protección, afecto..)</a:t>
            </a:r>
          </a:p>
          <a:p>
            <a:pPr>
              <a:buFontTx/>
              <a:buChar char="-"/>
            </a:pPr>
            <a:endParaRPr lang="es-MX" b="1" dirty="0" smtClean="0"/>
          </a:p>
          <a:p>
            <a:pPr>
              <a:buFontTx/>
              <a:buChar char="-"/>
            </a:pPr>
            <a:r>
              <a:rPr lang="es-MX" b="1" dirty="0" smtClean="0"/>
              <a:t>59% de los colaboradores padecen de mal genio constante e insuficiente control de la ira.</a:t>
            </a:r>
          </a:p>
          <a:p>
            <a:pPr>
              <a:buFontTx/>
              <a:buChar char="-"/>
            </a:pPr>
            <a:endParaRPr lang="es-MX" b="1" dirty="0" smtClean="0"/>
          </a:p>
          <a:p>
            <a:pPr>
              <a:buFontTx/>
              <a:buChar char="-"/>
            </a:pPr>
            <a:r>
              <a:rPr lang="es-MX" b="1" dirty="0" smtClean="0"/>
              <a:t>En general, las familias de los colaboradores solicitan retomar los programas dirigidos a las esposas e hijos.</a:t>
            </a:r>
          </a:p>
          <a:p>
            <a:pPr>
              <a:buFontTx/>
              <a:buChar char="-"/>
            </a:pPr>
            <a:endParaRPr lang="es-MX" b="1" dirty="0" smtClean="0"/>
          </a:p>
          <a:p>
            <a:pPr>
              <a:buFontTx/>
              <a:buChar char="-"/>
            </a:pPr>
            <a:r>
              <a:rPr lang="es-MX" b="1" dirty="0" smtClean="0"/>
              <a:t>Expresiones de las familias respecto a IBC: “ </a:t>
            </a:r>
            <a:r>
              <a:rPr lang="es-MX" b="1" i="1" dirty="0" smtClean="0"/>
              <a:t>es una excelente empresa porque sabe tratar a los empleados”, “todo lo que tenemos es gracias a la empresa”, “me siento protegida porque es una empresa que apoya las familias” ……</a:t>
            </a:r>
            <a:endParaRPr lang="es-MX" b="1" dirty="0" smtClean="0"/>
          </a:p>
          <a:p>
            <a:pPr>
              <a:buFontTx/>
              <a:buChar char="-"/>
            </a:pPr>
            <a:endParaRPr lang="es-MX" b="1" dirty="0" smtClean="0"/>
          </a:p>
          <a:p>
            <a:pPr>
              <a:buFontTx/>
              <a:buChar char="-"/>
            </a:pPr>
            <a:endParaRPr lang="es-MX" b="1" dirty="0" smtClean="0"/>
          </a:p>
          <a:p>
            <a:pPr>
              <a:buFontTx/>
              <a:buChar char="-"/>
            </a:pPr>
            <a:endParaRPr lang="es-ES" b="1" dirty="0" smtClean="0"/>
          </a:p>
          <a:p>
            <a:pPr>
              <a:buFontTx/>
              <a:buChar char="-"/>
            </a:pPr>
            <a:endParaRPr lang="es-ES" b="1" dirty="0" smtClean="0"/>
          </a:p>
          <a:p>
            <a:pPr>
              <a:buFontTx/>
              <a:buChar char="-"/>
            </a:pPr>
            <a:endParaRPr lang="es-ES" b="1" dirty="0" smtClean="0"/>
          </a:p>
          <a:p>
            <a:pPr>
              <a:buFontTx/>
              <a:buChar char="-"/>
            </a:pPr>
            <a:endParaRPr lang="es-ES"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476672"/>
            <a:ext cx="7344816" cy="5909310"/>
          </a:xfrm>
          <a:prstGeom prst="rect">
            <a:avLst/>
          </a:prstGeom>
          <a:noFill/>
        </p:spPr>
        <p:txBody>
          <a:bodyPr wrap="square" rtlCol="0">
            <a:spAutoFit/>
          </a:bodyPr>
          <a:lstStyle/>
          <a:p>
            <a:pPr algn="ctr"/>
            <a:r>
              <a:rPr lang="es-MX" b="1" dirty="0" smtClean="0">
                <a:latin typeface="Albertus" pitchFamily="34" charset="0"/>
              </a:rPr>
              <a:t>RECOMENDACIONES</a:t>
            </a:r>
          </a:p>
          <a:p>
            <a:pPr algn="ctr"/>
            <a:endParaRPr lang="es-MX" b="1" dirty="0" smtClean="0">
              <a:latin typeface="Albertus" pitchFamily="34" charset="0"/>
            </a:endParaRPr>
          </a:p>
          <a:p>
            <a:pPr algn="just"/>
            <a:r>
              <a:rPr lang="es-ES" dirty="0" smtClean="0">
                <a:latin typeface="Albertus" pitchFamily="34" charset="0"/>
              </a:rPr>
              <a:t>De las anteriores situaciones diagnosticadas se sugiere capacitaciones que podrán ser ejecutadas creando alianzas con diferentes instituciones en busca de incrementar la calidad de vida de las familias de los colaboradores de la empresa.</a:t>
            </a:r>
            <a:br>
              <a:rPr lang="es-ES" dirty="0" smtClean="0">
                <a:latin typeface="Albertus" pitchFamily="34" charset="0"/>
              </a:rPr>
            </a:br>
            <a:r>
              <a:rPr lang="es-ES" dirty="0" smtClean="0">
                <a:latin typeface="Albertus" pitchFamily="34" charset="0"/>
              </a:rPr>
              <a:t/>
            </a:r>
            <a:br>
              <a:rPr lang="es-ES" dirty="0" smtClean="0">
                <a:latin typeface="Albertus" pitchFamily="34" charset="0"/>
              </a:rPr>
            </a:br>
            <a:r>
              <a:rPr lang="es-ES" u="sng" dirty="0" smtClean="0">
                <a:latin typeface="Albertus" pitchFamily="34" charset="0"/>
              </a:rPr>
              <a:t>Desarrollar capacitación a las esposas de los colaboradores en:</a:t>
            </a:r>
            <a:r>
              <a:rPr lang="es-ES" dirty="0" smtClean="0">
                <a:latin typeface="Albertus" pitchFamily="34" charset="0"/>
              </a:rPr>
              <a:t/>
            </a:r>
            <a:br>
              <a:rPr lang="es-ES" dirty="0" smtClean="0">
                <a:latin typeface="Albertus" pitchFamily="34" charset="0"/>
              </a:rPr>
            </a:br>
            <a:r>
              <a:rPr lang="es-ES" dirty="0" smtClean="0">
                <a:latin typeface="Albertus" pitchFamily="34" charset="0"/>
              </a:rPr>
              <a:t>Emprendimiento, Sistemas, Manualidades, estética, mentalidad empresarial..</a:t>
            </a:r>
          </a:p>
          <a:p>
            <a:pPr algn="just"/>
            <a:endParaRPr lang="es-ES" dirty="0" smtClean="0">
              <a:latin typeface="Albertus" pitchFamily="34" charset="0"/>
            </a:endParaRPr>
          </a:p>
          <a:p>
            <a:pPr algn="just"/>
            <a:r>
              <a:rPr lang="es-ES" u="sng" dirty="0" smtClean="0">
                <a:latin typeface="Albertus" pitchFamily="34" charset="0"/>
              </a:rPr>
              <a:t>Brindar capacitaciones a los hijos (as) adolescentes del personal de la organización, en temas de: </a:t>
            </a:r>
            <a:r>
              <a:rPr lang="es-ES" dirty="0" smtClean="0">
                <a:latin typeface="Albertus" pitchFamily="34" charset="0"/>
              </a:rPr>
              <a:t>Sexualidad y salud reproductiva, comunicación, autoestima, autoimagen y autocuidado, proyecto de vida, prevención en drogacción y alcoholismo ( </a:t>
            </a:r>
            <a:r>
              <a:rPr lang="es-ES" i="1" dirty="0" smtClean="0">
                <a:latin typeface="Albertus" pitchFamily="34" charset="0"/>
              </a:rPr>
              <a:t>Manizales ocupo el 2° lugar a nivel nacional  en mayor consumo de alcohol en adolescentes).</a:t>
            </a:r>
          </a:p>
          <a:p>
            <a:endParaRPr lang="es-ES" i="1" u="sng" dirty="0" smtClean="0">
              <a:latin typeface="Albertus" pitchFamily="34" charset="0"/>
            </a:endParaRPr>
          </a:p>
          <a:p>
            <a:r>
              <a:rPr lang="es-ES" u="sng" dirty="0" smtClean="0">
                <a:latin typeface="Albertus" pitchFamily="34" charset="0"/>
              </a:rPr>
              <a:t>Creación de Escuelas Ambientales para niños (a): </a:t>
            </a:r>
            <a:r>
              <a:rPr lang="es-ES" dirty="0" smtClean="0">
                <a:latin typeface="Albertus" pitchFamily="34" charset="0"/>
              </a:rPr>
              <a:t>Formar a los hijos de los colaboradores (niños –a) en el cuidado medioambiental incentivando el aprendizaje por medio de la creatividad y la lúdica.</a:t>
            </a:r>
            <a:r>
              <a:rPr lang="es-ES" u="sng" dirty="0" smtClean="0">
                <a:latin typeface="Albertus" pitchFamily="34" charset="0"/>
              </a:rPr>
              <a:t/>
            </a:r>
            <a:br>
              <a:rPr lang="es-ES" u="sng" dirty="0" smtClean="0">
                <a:latin typeface="Albertus" pitchFamily="34" charset="0"/>
              </a:rPr>
            </a:br>
            <a:endParaRPr lang="es-ES" b="1" dirty="0">
              <a:latin typeface="Albertus"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476672"/>
            <a:ext cx="7344816" cy="6186309"/>
          </a:xfrm>
          <a:prstGeom prst="rect">
            <a:avLst/>
          </a:prstGeom>
          <a:noFill/>
        </p:spPr>
        <p:txBody>
          <a:bodyPr wrap="square" rtlCol="0">
            <a:spAutoFit/>
          </a:bodyPr>
          <a:lstStyle/>
          <a:p>
            <a:pPr algn="ctr"/>
            <a:r>
              <a:rPr lang="es-MX" b="1" dirty="0" smtClean="0">
                <a:latin typeface="Albertus" pitchFamily="34" charset="0"/>
              </a:rPr>
              <a:t>RECOMENDACIONES</a:t>
            </a:r>
          </a:p>
          <a:p>
            <a:pPr algn="ctr"/>
            <a:endParaRPr lang="es-MX" b="1" dirty="0" smtClean="0">
              <a:latin typeface="Albertus" pitchFamily="34" charset="0"/>
            </a:endParaRPr>
          </a:p>
          <a:p>
            <a:pPr algn="just"/>
            <a:r>
              <a:rPr lang="es-ES" u="sng" dirty="0" smtClean="0">
                <a:latin typeface="Albertus" pitchFamily="34" charset="0"/>
              </a:rPr>
              <a:t> Brindar capacitaciones en temas de pareja:</a:t>
            </a:r>
          </a:p>
          <a:p>
            <a:pPr algn="just"/>
            <a:endParaRPr lang="es-MX" b="1" u="sng" dirty="0" smtClean="0">
              <a:latin typeface="Albertus" pitchFamily="34" charset="0"/>
            </a:endParaRPr>
          </a:p>
          <a:p>
            <a:pPr algn="just">
              <a:buFontTx/>
              <a:buChar char="-"/>
            </a:pPr>
            <a:r>
              <a:rPr lang="es-MX" dirty="0" smtClean="0">
                <a:latin typeface="Albertus" pitchFamily="34" charset="0"/>
              </a:rPr>
              <a:t>Comunicación</a:t>
            </a:r>
          </a:p>
          <a:p>
            <a:pPr algn="just">
              <a:buFontTx/>
              <a:buChar char="-"/>
            </a:pPr>
            <a:r>
              <a:rPr lang="es-MX" b="1" dirty="0" smtClean="0">
                <a:latin typeface="Albertus" pitchFamily="34" charset="0"/>
              </a:rPr>
              <a:t>Resolución de conflictos</a:t>
            </a:r>
          </a:p>
          <a:p>
            <a:pPr algn="just">
              <a:buFontTx/>
              <a:buChar char="-"/>
            </a:pPr>
            <a:r>
              <a:rPr lang="es-MX" b="1" dirty="0" smtClean="0">
                <a:latin typeface="Albertus" pitchFamily="34" charset="0"/>
              </a:rPr>
              <a:t>Encuentros de pareja</a:t>
            </a:r>
          </a:p>
          <a:p>
            <a:pPr algn="just">
              <a:buFontTx/>
              <a:buChar char="-"/>
            </a:pPr>
            <a:r>
              <a:rPr lang="es-MX" b="1" dirty="0" smtClean="0">
                <a:latin typeface="Albertus" pitchFamily="34" charset="0"/>
              </a:rPr>
              <a:t>Proyecto de vida como pareja</a:t>
            </a:r>
          </a:p>
          <a:p>
            <a:pPr algn="just">
              <a:buFontTx/>
              <a:buChar char="-"/>
            </a:pPr>
            <a:r>
              <a:rPr lang="es-MX" b="1" dirty="0" smtClean="0">
                <a:latin typeface="Albertus" pitchFamily="34" charset="0"/>
              </a:rPr>
              <a:t>Expresión de sentimientos. ( “como decirle al otro que es importante en mi vida “).</a:t>
            </a:r>
          </a:p>
          <a:p>
            <a:pPr algn="just">
              <a:buFontTx/>
              <a:buChar char="-"/>
            </a:pPr>
            <a:r>
              <a:rPr lang="es-MX" b="1" dirty="0" smtClean="0">
                <a:latin typeface="Albertus" pitchFamily="34" charset="0"/>
              </a:rPr>
              <a:t>Como influyen los hijos en la relación pareja</a:t>
            </a:r>
          </a:p>
          <a:p>
            <a:pPr algn="just">
              <a:buFontTx/>
              <a:buChar char="-"/>
            </a:pPr>
            <a:endParaRPr lang="es-MX" b="1" dirty="0" smtClean="0">
              <a:latin typeface="Albertus" pitchFamily="34" charset="0"/>
            </a:endParaRPr>
          </a:p>
          <a:p>
            <a:pPr algn="just"/>
            <a:r>
              <a:rPr lang="es-MX" b="1" u="sng" dirty="0" smtClean="0">
                <a:latin typeface="Albertus" pitchFamily="34" charset="0"/>
              </a:rPr>
              <a:t>Capacitar a los colaboradores en temas de:</a:t>
            </a:r>
          </a:p>
          <a:p>
            <a:pPr algn="just"/>
            <a:endParaRPr lang="es-MX" b="1" u="sng" dirty="0" smtClean="0">
              <a:latin typeface="Albertus" pitchFamily="34" charset="0"/>
            </a:endParaRPr>
          </a:p>
          <a:p>
            <a:pPr algn="just">
              <a:buFontTx/>
              <a:buChar char="-"/>
            </a:pPr>
            <a:r>
              <a:rPr lang="es-MX" dirty="0" smtClean="0">
                <a:latin typeface="Albertus" pitchFamily="34" charset="0"/>
              </a:rPr>
              <a:t>Coaching Racional de efectividad</a:t>
            </a:r>
          </a:p>
          <a:p>
            <a:pPr algn="just">
              <a:buFontTx/>
              <a:buChar char="-"/>
            </a:pPr>
            <a:r>
              <a:rPr lang="es-MX" dirty="0" smtClean="0">
                <a:latin typeface="Albertus" pitchFamily="34" charset="0"/>
              </a:rPr>
              <a:t>Inteligencia emocional</a:t>
            </a:r>
          </a:p>
          <a:p>
            <a:pPr algn="just">
              <a:buFontTx/>
              <a:buChar char="-"/>
            </a:pPr>
            <a:r>
              <a:rPr lang="es-MX" dirty="0" smtClean="0">
                <a:latin typeface="Albertus" pitchFamily="34" charset="0"/>
              </a:rPr>
              <a:t>Terapia individual</a:t>
            </a:r>
          </a:p>
          <a:p>
            <a:pPr algn="just">
              <a:buFontTx/>
              <a:buChar char="-"/>
            </a:pPr>
            <a:r>
              <a:rPr lang="es-MX" dirty="0" smtClean="0">
                <a:latin typeface="Albertus" pitchFamily="34" charset="0"/>
              </a:rPr>
              <a:t>Entrenamiento en manejo y control de la ira</a:t>
            </a:r>
          </a:p>
          <a:p>
            <a:pPr algn="just">
              <a:buFontTx/>
              <a:buChar char="-"/>
            </a:pPr>
            <a:endParaRPr lang="es-MX" dirty="0" smtClean="0">
              <a:latin typeface="Albertus" pitchFamily="34" charset="0"/>
            </a:endParaRPr>
          </a:p>
          <a:p>
            <a:pPr algn="just"/>
            <a:endParaRPr lang="es-MX" dirty="0" smtClean="0">
              <a:latin typeface="Albertus" pitchFamily="34" charset="0"/>
            </a:endParaRPr>
          </a:p>
          <a:p>
            <a:pPr algn="just"/>
            <a:endParaRPr lang="es-MX" b="1" dirty="0" smtClean="0">
              <a:latin typeface="Albertus" pitchFamily="34" charset="0"/>
            </a:endParaRPr>
          </a:p>
          <a:p>
            <a:pPr algn="just"/>
            <a:endParaRPr lang="es-MX" b="1" dirty="0" smtClean="0">
              <a:latin typeface="Albertus"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835696" y="1340768"/>
            <a:ext cx="6408712" cy="4339650"/>
          </a:xfrm>
          <a:prstGeom prst="rect">
            <a:avLst/>
          </a:prstGeom>
          <a:noFill/>
        </p:spPr>
        <p:txBody>
          <a:bodyPr wrap="square" rtlCol="0">
            <a:spAutoFit/>
          </a:bodyPr>
          <a:lstStyle/>
          <a:p>
            <a:r>
              <a:rPr lang="es-MX" sz="3000" dirty="0" smtClean="0">
                <a:latin typeface="Albertus" pitchFamily="34" charset="0"/>
              </a:rPr>
              <a:t>		</a:t>
            </a:r>
          </a:p>
          <a:p>
            <a:r>
              <a:rPr lang="es-MX" sz="3000" dirty="0" smtClean="0">
                <a:latin typeface="Albertus" pitchFamily="34" charset="0"/>
              </a:rPr>
              <a:t>		</a:t>
            </a:r>
            <a:r>
              <a:rPr lang="es-MX" sz="4000" u="sng" dirty="0" smtClean="0">
                <a:solidFill>
                  <a:srgbClr val="00B050"/>
                </a:solidFill>
                <a:latin typeface="Albertus" pitchFamily="34" charset="0"/>
              </a:rPr>
              <a:t>GRACIAS</a:t>
            </a:r>
          </a:p>
          <a:p>
            <a:pPr algn="ctr"/>
            <a:endParaRPr lang="es-MX" sz="3000" dirty="0" smtClean="0">
              <a:latin typeface="Albertus" pitchFamily="34" charset="0"/>
            </a:endParaRPr>
          </a:p>
          <a:p>
            <a:pPr algn="ctr"/>
            <a:endParaRPr lang="es-MX" sz="3000" dirty="0" smtClean="0">
              <a:latin typeface="Albertus" pitchFamily="34" charset="0"/>
            </a:endParaRPr>
          </a:p>
          <a:p>
            <a:pPr algn="ctr"/>
            <a:endParaRPr lang="es-MX" sz="3000" dirty="0" smtClean="0">
              <a:latin typeface="Albertus" pitchFamily="34" charset="0"/>
            </a:endParaRPr>
          </a:p>
          <a:p>
            <a:pPr algn="ctr"/>
            <a:endParaRPr lang="es-MX" sz="3000" dirty="0" smtClean="0">
              <a:latin typeface="Albertus" pitchFamily="34" charset="0"/>
            </a:endParaRPr>
          </a:p>
          <a:p>
            <a:pPr algn="ctr"/>
            <a:endParaRPr lang="es-MX" sz="3000" dirty="0" smtClean="0">
              <a:latin typeface="Albertus" pitchFamily="34" charset="0"/>
            </a:endParaRPr>
          </a:p>
          <a:p>
            <a:pPr algn="r"/>
            <a:endParaRPr lang="es-MX" sz="1400" dirty="0" smtClean="0">
              <a:latin typeface="Albertus" pitchFamily="34" charset="0"/>
            </a:endParaRPr>
          </a:p>
          <a:p>
            <a:pPr algn="r"/>
            <a:endParaRPr lang="es-MX" sz="1400" dirty="0" smtClean="0">
              <a:latin typeface="Albertus" pitchFamily="34" charset="0"/>
            </a:endParaRPr>
          </a:p>
          <a:p>
            <a:pPr algn="r"/>
            <a:endParaRPr lang="es-MX" sz="1400" dirty="0" smtClean="0">
              <a:latin typeface="Albertus" pitchFamily="34" charset="0"/>
            </a:endParaRPr>
          </a:p>
          <a:p>
            <a:pPr algn="r"/>
            <a:r>
              <a:rPr lang="es-MX" sz="1400" dirty="0" smtClean="0">
                <a:latin typeface="Albertus" pitchFamily="34" charset="0"/>
              </a:rPr>
              <a:t>Paula Andrea Carmona Hurtado</a:t>
            </a:r>
            <a:endParaRPr lang="es-ES" sz="1400" dirty="0">
              <a:latin typeface="Albertus" pitchFamily="34" charset="0"/>
            </a:endParaRPr>
          </a:p>
        </p:txBody>
      </p:sp>
      <p:pic>
        <p:nvPicPr>
          <p:cNvPr id="5" name="4 Imagen"/>
          <p:cNvPicPr/>
          <p:nvPr/>
        </p:nvPicPr>
        <p:blipFill>
          <a:blip r:embed="rId2" cstate="print"/>
          <a:srcRect/>
          <a:stretch>
            <a:fillRect/>
          </a:stretch>
        </p:blipFill>
        <p:spPr bwMode="auto">
          <a:xfrm>
            <a:off x="6732240" y="476672"/>
            <a:ext cx="1728192" cy="122413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475656" y="2060848"/>
            <a:ext cx="6912768" cy="938719"/>
          </a:xfrm>
          <a:prstGeom prst="rect">
            <a:avLst/>
          </a:prstGeom>
          <a:noFill/>
        </p:spPr>
        <p:txBody>
          <a:bodyPr wrap="square" rtlCol="0">
            <a:spAutoFit/>
          </a:bodyPr>
          <a:lstStyle/>
          <a:p>
            <a:pPr algn="ctr"/>
            <a:r>
              <a:rPr lang="es-MX" sz="5500" b="1" u="sng" dirty="0" smtClean="0">
                <a:latin typeface="Albertus Extra Bold" pitchFamily="34" charset="0"/>
              </a:rPr>
              <a:t>PLAN DE ACCIÓN</a:t>
            </a:r>
            <a:endParaRPr lang="es-ES" sz="5500" b="1" u="sng" dirty="0">
              <a:latin typeface="Albertus Extra Bold" pitchFamily="34" charset="0"/>
            </a:endParaRPr>
          </a:p>
        </p:txBody>
      </p:sp>
      <p:pic>
        <p:nvPicPr>
          <p:cNvPr id="1028" name="Picture 4" descr="http://www.unimercentroamerica.com/images/trabajo-en-equipo.jpg"/>
          <p:cNvPicPr>
            <a:picLocks noChangeAspect="1" noChangeArrowheads="1"/>
          </p:cNvPicPr>
          <p:nvPr/>
        </p:nvPicPr>
        <p:blipFill>
          <a:blip r:embed="rId2" cstate="print"/>
          <a:srcRect/>
          <a:stretch>
            <a:fillRect/>
          </a:stretch>
        </p:blipFill>
        <p:spPr bwMode="auto">
          <a:xfrm>
            <a:off x="4644008" y="3573016"/>
            <a:ext cx="3838404" cy="2525266"/>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99592" y="404664"/>
            <a:ext cx="6624736" cy="7017306"/>
          </a:xfrm>
          <a:prstGeom prst="rect">
            <a:avLst/>
          </a:prstGeom>
          <a:noFill/>
        </p:spPr>
        <p:txBody>
          <a:bodyPr wrap="square" rtlCol="0">
            <a:spAutoFit/>
          </a:bodyPr>
          <a:lstStyle/>
          <a:p>
            <a:pPr algn="ctr"/>
            <a:endParaRPr lang="es-CO" dirty="0" smtClean="0">
              <a:solidFill>
                <a:srgbClr val="00B050"/>
              </a:solidFill>
            </a:endParaRPr>
          </a:p>
          <a:p>
            <a:pPr algn="ctr"/>
            <a:endParaRPr lang="es-CO" sz="2200" b="1" dirty="0" smtClean="0">
              <a:solidFill>
                <a:srgbClr val="00B050"/>
              </a:solidFill>
            </a:endParaRPr>
          </a:p>
          <a:p>
            <a:pPr algn="ctr"/>
            <a:r>
              <a:rPr lang="es-CO" sz="2200" b="1" dirty="0" smtClean="0">
                <a:solidFill>
                  <a:srgbClr val="00B050"/>
                </a:solidFill>
              </a:rPr>
              <a:t>PARA QUÉ REALIZAR VISITAS DOMICILIARIAS</a:t>
            </a:r>
          </a:p>
          <a:p>
            <a:pPr algn="ctr"/>
            <a:endParaRPr lang="es-CO" sz="2200" b="1" dirty="0" smtClean="0">
              <a:solidFill>
                <a:srgbClr val="00B050"/>
              </a:solidFill>
            </a:endParaRPr>
          </a:p>
          <a:p>
            <a:pPr algn="ctr"/>
            <a:endParaRPr lang="es-CO" sz="2200" b="1" dirty="0" smtClean="0">
              <a:solidFill>
                <a:srgbClr val="00B050"/>
              </a:solidFill>
            </a:endParaRPr>
          </a:p>
          <a:p>
            <a:pPr algn="just"/>
            <a:r>
              <a:rPr lang="es-CO" sz="2600" dirty="0" smtClean="0"/>
              <a:t>Contribuye a conocer </a:t>
            </a:r>
            <a:r>
              <a:rPr lang="es-CO" sz="2600" dirty="0"/>
              <a:t>la composición del núcleo familiar, </a:t>
            </a:r>
            <a:r>
              <a:rPr lang="es-CO" sz="2600" dirty="0" smtClean="0"/>
              <a:t>el nivel </a:t>
            </a:r>
            <a:r>
              <a:rPr lang="es-CO" sz="2600" dirty="0"/>
              <a:t>socioeconómico del </a:t>
            </a:r>
            <a:r>
              <a:rPr lang="es-CO" sz="2600" dirty="0" smtClean="0"/>
              <a:t>trabajador, análisis </a:t>
            </a:r>
            <a:r>
              <a:rPr lang="es-CO" sz="2600" dirty="0"/>
              <a:t>del entorno familiar y social, conducta personal y familiar; aspectos relevantes </a:t>
            </a:r>
            <a:r>
              <a:rPr lang="es-CO" sz="2600" dirty="0" smtClean="0"/>
              <a:t>que </a:t>
            </a:r>
            <a:r>
              <a:rPr lang="es-CO" sz="2600" dirty="0"/>
              <a:t>impactan </a:t>
            </a:r>
            <a:r>
              <a:rPr lang="es-CO" sz="2600" dirty="0" smtClean="0"/>
              <a:t>sobre </a:t>
            </a:r>
            <a:r>
              <a:rPr lang="es-CO" sz="2600" dirty="0"/>
              <a:t>la cultura </a:t>
            </a:r>
            <a:r>
              <a:rPr lang="es-CO" sz="2600" dirty="0" smtClean="0"/>
              <a:t>organizacional, permitiendo mejorar cada vez mas el bienestar social de la compañía.</a:t>
            </a:r>
            <a:endParaRPr lang="es-CO" sz="2600" b="1" dirty="0">
              <a:solidFill>
                <a:srgbClr val="00B050"/>
              </a:solidFill>
            </a:endParaRPr>
          </a:p>
          <a:p>
            <a:endParaRPr lang="es-CO" sz="2600" dirty="0"/>
          </a:p>
          <a:p>
            <a:pPr algn="ctr"/>
            <a:endParaRPr lang="es-CO" sz="2200" b="1" dirty="0">
              <a:solidFill>
                <a:srgbClr val="00B050"/>
              </a:solidFill>
            </a:endParaRPr>
          </a:p>
          <a:p>
            <a:pPr algn="ctr"/>
            <a:endParaRPr lang="es-CO" sz="2200" b="1" dirty="0">
              <a:solidFill>
                <a:srgbClr val="00B050"/>
              </a:solidFill>
            </a:endParaRPr>
          </a:p>
          <a:p>
            <a:pPr algn="ctr"/>
            <a:endParaRPr lang="es-CO" sz="2200" b="1" dirty="0" smtClean="0">
              <a:solidFill>
                <a:srgbClr val="00B050"/>
              </a:solidFill>
            </a:endParaRPr>
          </a:p>
          <a:p>
            <a:pPr algn="ctr"/>
            <a:endParaRPr lang="es-CO" sz="2200" b="1" dirty="0">
              <a:solidFill>
                <a:srgbClr val="00B050"/>
              </a:solidFill>
            </a:endParaRPr>
          </a:p>
          <a:p>
            <a:pPr algn="ctr"/>
            <a:r>
              <a:rPr lang="es-CO" sz="2200" b="1" dirty="0" smtClean="0">
                <a:solidFill>
                  <a:srgbClr val="00B050"/>
                </a:solidFill>
              </a:rPr>
              <a:t> </a:t>
            </a:r>
            <a:endParaRPr lang="es-CO" sz="2200" b="1" dirty="0">
              <a:solidFill>
                <a:srgbClr val="00B050"/>
              </a:solidFill>
            </a:endParaRPr>
          </a:p>
        </p:txBody>
      </p:sp>
      <p:pic>
        <p:nvPicPr>
          <p:cNvPr id="2050" name="Picture 2" descr="http://www.lapaginadelprofe.cl/INACAP/metodoinvestig/problemas.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flipH="1">
            <a:off x="7380312" y="404664"/>
            <a:ext cx="1393542" cy="12961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63679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63688" y="1916832"/>
            <a:ext cx="5616624" cy="1323439"/>
          </a:xfrm>
          <a:prstGeom prst="rect">
            <a:avLst/>
          </a:prstGeom>
          <a:noFill/>
        </p:spPr>
        <p:txBody>
          <a:bodyPr wrap="square" rtlCol="0">
            <a:spAutoFit/>
          </a:bodyPr>
          <a:lstStyle/>
          <a:p>
            <a:pPr algn="ctr"/>
            <a:r>
              <a:rPr lang="es-MX" sz="4000" b="1" dirty="0" smtClean="0">
                <a:latin typeface="Albertus Extra Bold" pitchFamily="34" charset="0"/>
              </a:rPr>
              <a:t>PARA LOS COLABORADORES</a:t>
            </a:r>
            <a:endParaRPr lang="es-ES" sz="4000" b="1" dirty="0">
              <a:latin typeface="Albertus Extra Bold" pitchFamily="34" charset="0"/>
            </a:endParaRPr>
          </a:p>
        </p:txBody>
      </p:sp>
      <p:pic>
        <p:nvPicPr>
          <p:cNvPr id="5" name="6 Marcador de contenido" descr="JHIMG_8886.jpg"/>
          <p:cNvPicPr>
            <a:picLocks noGrp="1" noChangeAspect="1"/>
          </p:cNvPicPr>
          <p:nvPr>
            <p:ph idx="1"/>
          </p:nvPr>
        </p:nvPicPr>
        <p:blipFill>
          <a:blip r:embed="rId2" cstate="print"/>
          <a:srcRect/>
          <a:stretch>
            <a:fillRect/>
          </a:stretch>
        </p:blipFill>
        <p:spPr>
          <a:xfrm>
            <a:off x="2987824" y="3501008"/>
            <a:ext cx="3311466" cy="220825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404664"/>
            <a:ext cx="7488832" cy="2431435"/>
          </a:xfrm>
          <a:prstGeom prst="rect">
            <a:avLst/>
          </a:prstGeom>
          <a:noFill/>
        </p:spPr>
        <p:txBody>
          <a:bodyPr wrap="square" rtlCol="0">
            <a:spAutoFit/>
          </a:bodyPr>
          <a:lstStyle/>
          <a:p>
            <a:pPr algn="ctr"/>
            <a:r>
              <a:rPr lang="es-MX" sz="4000" u="sng" dirty="0" smtClean="0">
                <a:latin typeface="Albertus Extra Bold" pitchFamily="34" charset="0"/>
              </a:rPr>
              <a:t>Tema:</a:t>
            </a:r>
            <a:r>
              <a:rPr lang="es-MX" sz="4000" dirty="0" smtClean="0">
                <a:latin typeface="Albertus Extra Bold" pitchFamily="34" charset="0"/>
              </a:rPr>
              <a:t> Coaching</a:t>
            </a:r>
          </a:p>
          <a:p>
            <a:pPr algn="ctr"/>
            <a:endParaRPr lang="es-MX" sz="3200" dirty="0" smtClean="0">
              <a:latin typeface="Albertus" pitchFamily="34" charset="0"/>
            </a:endParaRPr>
          </a:p>
          <a:p>
            <a:pPr algn="ctr"/>
            <a:endParaRPr lang="es-MX" sz="4000" dirty="0" smtClean="0">
              <a:latin typeface="Albertus" pitchFamily="34" charset="0"/>
            </a:endParaRPr>
          </a:p>
          <a:p>
            <a:pPr algn="just"/>
            <a:r>
              <a:rPr lang="es-MX" sz="4000" dirty="0" smtClean="0">
                <a:latin typeface="Albertus" pitchFamily="34" charset="0"/>
              </a:rPr>
              <a:t> </a:t>
            </a:r>
            <a:endParaRPr lang="es-ES" sz="4000" dirty="0">
              <a:latin typeface="Albertus" pitchFamily="34" charset="0"/>
            </a:endParaRPr>
          </a:p>
        </p:txBody>
      </p:sp>
      <p:graphicFrame>
        <p:nvGraphicFramePr>
          <p:cNvPr id="5" name="4 Tabla"/>
          <p:cNvGraphicFramePr>
            <a:graphicFrameLocks noGrp="1"/>
          </p:cNvGraphicFramePr>
          <p:nvPr/>
        </p:nvGraphicFramePr>
        <p:xfrm>
          <a:off x="251520" y="1188720"/>
          <a:ext cx="8424936" cy="5108500"/>
        </p:xfrm>
        <a:graphic>
          <a:graphicData uri="http://schemas.openxmlformats.org/drawingml/2006/table">
            <a:tbl>
              <a:tblPr firstRow="1" bandRow="1">
                <a:tableStyleId>{5940675A-B579-460E-94D1-54222C63F5DA}</a:tableStyleId>
              </a:tblPr>
              <a:tblGrid>
                <a:gridCol w="2736304"/>
                <a:gridCol w="3600400"/>
                <a:gridCol w="2088232"/>
              </a:tblGrid>
              <a:tr h="591840">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468420">
                <a:tc>
                  <a:txBody>
                    <a:bodyPr/>
                    <a:lstStyle/>
                    <a:p>
                      <a:pPr algn="just"/>
                      <a:endParaRPr lang="es-ES" dirty="0" smtClean="0"/>
                    </a:p>
                    <a:p>
                      <a:pPr algn="just"/>
                      <a:r>
                        <a:rPr lang="es-ES" dirty="0" smtClean="0"/>
                        <a:t>Se identifican aspectos de la personalidad individual o del equipo, con</a:t>
                      </a:r>
                      <a:r>
                        <a:rPr lang="es-ES" baseline="0" dirty="0" smtClean="0"/>
                        <a:t> el fin de</a:t>
                      </a:r>
                      <a:r>
                        <a:rPr lang="es-ES" dirty="0" smtClean="0"/>
                        <a:t> generar los comportamientos necesarios para el éxito y favorecer el desarrollo de la persona. Además,</a:t>
                      </a:r>
                      <a:r>
                        <a:rPr lang="es-ES" baseline="0" dirty="0" smtClean="0"/>
                        <a:t> </a:t>
                      </a:r>
                      <a:r>
                        <a:rPr lang="es-ES" dirty="0" smtClean="0"/>
                        <a:t>es un proceso de cambio, de mejora, donde la propia persona  busca las soluciones dentro de sí mismo.</a:t>
                      </a:r>
                      <a:endParaRPr lang="es-ES" dirty="0"/>
                    </a:p>
                  </a:txBody>
                  <a:tcPr/>
                </a:tc>
                <a:tc>
                  <a:txBody>
                    <a:bodyPr/>
                    <a:lstStyle/>
                    <a:p>
                      <a:pPr algn="ctr"/>
                      <a:r>
                        <a:rPr lang="es-MX" dirty="0" smtClean="0"/>
                        <a:t>5 Sesiones de 8 Horas</a:t>
                      </a:r>
                    </a:p>
                    <a:p>
                      <a:pPr algn="ctr"/>
                      <a:r>
                        <a:rPr lang="es-MX" u="sng" dirty="0" smtClean="0"/>
                        <a:t>Temáticas:</a:t>
                      </a:r>
                    </a:p>
                    <a:p>
                      <a:pPr algn="ctr"/>
                      <a:endParaRPr lang="es-MX" dirty="0" smtClean="0"/>
                    </a:p>
                    <a:p>
                      <a:pPr lvl="0">
                        <a:buFont typeface="Wingdings" pitchFamily="2" charset="2"/>
                        <a:buChar char="ü"/>
                      </a:pPr>
                      <a:r>
                        <a:rPr kumimoji="0" lang="es-CO" sz="1600" kern="1200" dirty="0" smtClean="0">
                          <a:solidFill>
                            <a:schemeClr val="tx1"/>
                          </a:solidFill>
                          <a:latin typeface="+mn-lt"/>
                          <a:ea typeface="+mn-ea"/>
                          <a:cs typeface="+mn-cs"/>
                        </a:rPr>
                        <a:t>Dialogo interno y creencias limitadoras al desempeño.</a:t>
                      </a:r>
                      <a:endParaRPr kumimoji="0" lang="es-ES" sz="1600" kern="1200" dirty="0" smtClean="0">
                        <a:solidFill>
                          <a:schemeClr val="tx1"/>
                        </a:solidFill>
                        <a:latin typeface="+mn-lt"/>
                        <a:ea typeface="+mn-ea"/>
                        <a:cs typeface="+mn-cs"/>
                      </a:endParaRPr>
                    </a:p>
                    <a:p>
                      <a:pPr lvl="0">
                        <a:buFont typeface="Wingdings" pitchFamily="2" charset="2"/>
                        <a:buChar char="ü"/>
                      </a:pPr>
                      <a:r>
                        <a:rPr kumimoji="0" lang="es-CO" sz="1600" kern="1200" dirty="0" smtClean="0">
                          <a:solidFill>
                            <a:schemeClr val="tx1"/>
                          </a:solidFill>
                          <a:latin typeface="+mn-lt"/>
                          <a:ea typeface="+mn-ea"/>
                          <a:cs typeface="+mn-cs"/>
                        </a:rPr>
                        <a:t>Comunicación efectiva</a:t>
                      </a:r>
                      <a:endParaRPr kumimoji="0" lang="es-ES" sz="1600" kern="1200" dirty="0" smtClean="0">
                        <a:solidFill>
                          <a:schemeClr val="tx1"/>
                        </a:solidFill>
                        <a:latin typeface="+mn-lt"/>
                        <a:ea typeface="+mn-ea"/>
                        <a:cs typeface="+mn-cs"/>
                      </a:endParaRPr>
                    </a:p>
                    <a:p>
                      <a:pPr lvl="0">
                        <a:buFont typeface="Wingdings" pitchFamily="2" charset="2"/>
                        <a:buChar char="ü"/>
                      </a:pPr>
                      <a:r>
                        <a:rPr kumimoji="0" lang="es-CO" sz="1600" kern="1200" dirty="0" smtClean="0">
                          <a:solidFill>
                            <a:schemeClr val="tx1"/>
                          </a:solidFill>
                          <a:latin typeface="+mn-lt"/>
                          <a:ea typeface="+mn-ea"/>
                          <a:cs typeface="+mn-cs"/>
                        </a:rPr>
                        <a:t>Dirección al logro personal y organizacional.</a:t>
                      </a:r>
                      <a:endParaRPr kumimoji="0" lang="es-ES" sz="1600" kern="1200" dirty="0" smtClean="0">
                        <a:solidFill>
                          <a:schemeClr val="tx1"/>
                        </a:solidFill>
                        <a:latin typeface="+mn-lt"/>
                        <a:ea typeface="+mn-ea"/>
                        <a:cs typeface="+mn-cs"/>
                      </a:endParaRPr>
                    </a:p>
                    <a:p>
                      <a:pPr lvl="0">
                        <a:buFont typeface="Wingdings" pitchFamily="2" charset="2"/>
                        <a:buChar char="ü"/>
                      </a:pPr>
                      <a:r>
                        <a:rPr kumimoji="0" lang="es-CO" sz="1600" kern="1200" dirty="0" smtClean="0">
                          <a:solidFill>
                            <a:schemeClr val="tx1"/>
                          </a:solidFill>
                          <a:latin typeface="+mn-lt"/>
                          <a:ea typeface="+mn-ea"/>
                          <a:cs typeface="+mn-cs"/>
                        </a:rPr>
                        <a:t>Autoregulación e inteligencia emocional aplicada a  las organizaciones.</a:t>
                      </a:r>
                      <a:endParaRPr kumimoji="0" lang="es-ES" sz="1600" kern="1200" dirty="0" smtClean="0">
                        <a:solidFill>
                          <a:schemeClr val="tx1"/>
                        </a:solidFill>
                        <a:latin typeface="+mn-lt"/>
                        <a:ea typeface="+mn-ea"/>
                        <a:cs typeface="+mn-cs"/>
                      </a:endParaRPr>
                    </a:p>
                    <a:p>
                      <a:pPr lvl="0">
                        <a:buFont typeface="Wingdings" pitchFamily="2" charset="2"/>
                        <a:buChar char="ü"/>
                      </a:pPr>
                      <a:r>
                        <a:rPr kumimoji="0" lang="es-CO" sz="1600" kern="1200" dirty="0" smtClean="0">
                          <a:solidFill>
                            <a:schemeClr val="tx1"/>
                          </a:solidFill>
                          <a:latin typeface="+mn-lt"/>
                          <a:ea typeface="+mn-ea"/>
                          <a:cs typeface="+mn-cs"/>
                        </a:rPr>
                        <a:t>Superación de barreras</a:t>
                      </a:r>
                      <a:r>
                        <a:rPr kumimoji="0" lang="es-CO" sz="1600" kern="1200" baseline="0" dirty="0" smtClean="0">
                          <a:solidFill>
                            <a:schemeClr val="tx1"/>
                          </a:solidFill>
                          <a:latin typeface="+mn-lt"/>
                          <a:ea typeface="+mn-ea"/>
                          <a:cs typeface="+mn-cs"/>
                        </a:rPr>
                        <a:t> </a:t>
                      </a:r>
                      <a:r>
                        <a:rPr kumimoji="0" lang="es-CO" sz="1600" kern="1200" dirty="0" smtClean="0">
                          <a:solidFill>
                            <a:schemeClr val="tx1"/>
                          </a:solidFill>
                          <a:latin typeface="+mn-lt"/>
                          <a:ea typeface="+mn-ea"/>
                          <a:cs typeface="+mn-cs"/>
                        </a:rPr>
                        <a:t>internas.</a:t>
                      </a:r>
                      <a:endParaRPr kumimoji="0" lang="es-ES" sz="1600" kern="1200" dirty="0" smtClean="0">
                        <a:solidFill>
                          <a:schemeClr val="tx1"/>
                        </a:solidFill>
                        <a:latin typeface="+mn-lt"/>
                        <a:ea typeface="+mn-ea"/>
                        <a:cs typeface="+mn-cs"/>
                      </a:endParaRPr>
                    </a:p>
                    <a:p>
                      <a:pPr lvl="0">
                        <a:buFont typeface="Wingdings" pitchFamily="2" charset="2"/>
                        <a:buChar char="ü"/>
                      </a:pPr>
                      <a:r>
                        <a:rPr kumimoji="0" lang="es-CO" sz="1600" kern="1200" dirty="0" smtClean="0">
                          <a:solidFill>
                            <a:schemeClr val="tx1"/>
                          </a:solidFill>
                          <a:latin typeface="+mn-lt"/>
                          <a:ea typeface="+mn-ea"/>
                          <a:cs typeface="+mn-cs"/>
                        </a:rPr>
                        <a:t>Plan de desarrollo individualizado</a:t>
                      </a:r>
                    </a:p>
                    <a:p>
                      <a:pPr lvl="0">
                        <a:buFont typeface="Wingdings" pitchFamily="2" charset="2"/>
                        <a:buChar char="ü"/>
                      </a:pPr>
                      <a:r>
                        <a:rPr kumimoji="0" lang="es-CO" sz="1600" kern="1200" dirty="0" smtClean="0">
                          <a:solidFill>
                            <a:schemeClr val="tx1"/>
                          </a:solidFill>
                          <a:latin typeface="+mn-lt"/>
                          <a:ea typeface="+mn-ea"/>
                          <a:cs typeface="+mn-cs"/>
                        </a:rPr>
                        <a:t>Contrato de mejoramiento por competencias, aplicación grupal e individual.</a:t>
                      </a:r>
                      <a:endParaRPr kumimoji="0" lang="es-ES" sz="16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buFont typeface="Wingdings" pitchFamily="2" charset="2"/>
                        <a:buChar char="ü"/>
                      </a:pPr>
                      <a:r>
                        <a:rPr lang="es-MX" dirty="0" smtClean="0"/>
                        <a:t>Gerencia</a:t>
                      </a:r>
                      <a:r>
                        <a:rPr lang="es-MX" baseline="0" dirty="0" smtClean="0"/>
                        <a:t>  de Planta</a:t>
                      </a:r>
                    </a:p>
                    <a:p>
                      <a:pPr algn="ctr">
                        <a:buFont typeface="Wingdings" pitchFamily="2" charset="2"/>
                        <a:buChar char="ü"/>
                      </a:pPr>
                      <a:r>
                        <a:rPr lang="es-MX" baseline="0" dirty="0" smtClean="0"/>
                        <a:t>Jefes de Área</a:t>
                      </a:r>
                    </a:p>
                    <a:p>
                      <a:pPr algn="ctr"/>
                      <a:endParaRPr lang="es-E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404664"/>
            <a:ext cx="7920880" cy="1138773"/>
          </a:xfrm>
          <a:prstGeom prst="rect">
            <a:avLst/>
          </a:prstGeom>
          <a:noFill/>
        </p:spPr>
        <p:txBody>
          <a:bodyPr wrap="square" rtlCol="0">
            <a:spAutoFit/>
          </a:bodyPr>
          <a:lstStyle/>
          <a:p>
            <a:pPr algn="ctr"/>
            <a:r>
              <a:rPr lang="es-MX" sz="3400" u="sng" dirty="0" smtClean="0">
                <a:latin typeface="Albertus Extra Bold" pitchFamily="34" charset="0"/>
              </a:rPr>
              <a:t>Tema:</a:t>
            </a:r>
            <a:r>
              <a:rPr lang="es-MX" sz="3400" dirty="0" smtClean="0">
                <a:latin typeface="Albertus Extra Bold" pitchFamily="34" charset="0"/>
              </a:rPr>
              <a:t> </a:t>
            </a:r>
            <a:r>
              <a:rPr lang="es-ES" sz="3400" dirty="0" smtClean="0">
                <a:latin typeface="Albertus Extra Bold" pitchFamily="34" charset="0"/>
              </a:rPr>
              <a:t>Entrenamiento en manejo y control de la ira</a:t>
            </a:r>
            <a:endParaRPr lang="es-MX" sz="3400" dirty="0" smtClean="0">
              <a:latin typeface="Albertus Extra Bold" pitchFamily="34" charset="0"/>
            </a:endParaRPr>
          </a:p>
        </p:txBody>
      </p:sp>
      <p:graphicFrame>
        <p:nvGraphicFramePr>
          <p:cNvPr id="5" name="4 Tabla"/>
          <p:cNvGraphicFramePr>
            <a:graphicFrameLocks noGrp="1"/>
          </p:cNvGraphicFramePr>
          <p:nvPr/>
        </p:nvGraphicFramePr>
        <p:xfrm>
          <a:off x="395536" y="1628800"/>
          <a:ext cx="8280920" cy="4668420"/>
        </p:xfrm>
        <a:graphic>
          <a:graphicData uri="http://schemas.openxmlformats.org/drawingml/2006/table">
            <a:tbl>
              <a:tblPr firstRow="1" bandRow="1">
                <a:tableStyleId>{5940675A-B579-460E-94D1-54222C63F5DA}</a:tableStyleId>
              </a:tblPr>
              <a:tblGrid>
                <a:gridCol w="2689530"/>
                <a:gridCol w="3538855"/>
                <a:gridCol w="2052535"/>
              </a:tblGrid>
              <a:tr h="668251">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000169">
                <a:tc>
                  <a:txBody>
                    <a:bodyPr/>
                    <a:lstStyle/>
                    <a:p>
                      <a:pPr algn="just"/>
                      <a:r>
                        <a:rPr lang="es-ES" dirty="0" smtClean="0"/>
                        <a:t>La ira es una reacción natural  que tenemos para ponernos en alerta ante determinadas situaciones. Pero, también pueden ser una emoción negativa que no funciona como debiera, activándose ante estímulos inofensivos y provocando </a:t>
                      </a:r>
                      <a:r>
                        <a:rPr lang="es-ES" u="sng" dirty="0" smtClean="0"/>
                        <a:t>malestar</a:t>
                      </a:r>
                      <a:r>
                        <a:rPr lang="es-ES" dirty="0" smtClean="0"/>
                        <a:t> y </a:t>
                      </a:r>
                      <a:r>
                        <a:rPr lang="es-ES" u="sng" dirty="0" smtClean="0"/>
                        <a:t>conductas inadecuadas</a:t>
                      </a:r>
                      <a:r>
                        <a:rPr lang="es-ES" dirty="0" smtClean="0"/>
                        <a:t>.</a:t>
                      </a:r>
                      <a:endParaRPr lang="es-ES" dirty="0"/>
                    </a:p>
                  </a:txBody>
                  <a:tcPr/>
                </a:tc>
                <a:tc>
                  <a:txBody>
                    <a:bodyPr/>
                    <a:lstStyle/>
                    <a:p>
                      <a:pPr algn="ctr"/>
                      <a:endParaRPr kumimoji="0" lang="es-ES" sz="1600" kern="1200" baseline="0" dirty="0" smtClean="0">
                        <a:solidFill>
                          <a:schemeClr val="tx1"/>
                        </a:solidFill>
                        <a:latin typeface="+mn-lt"/>
                        <a:ea typeface="+mn-ea"/>
                        <a:cs typeface="+mn-cs"/>
                      </a:endParaRPr>
                    </a:p>
                    <a:p>
                      <a:pPr algn="ctr"/>
                      <a:endParaRPr kumimoji="0" lang="es-ES" sz="1600" kern="1200" baseline="0" dirty="0" smtClean="0">
                        <a:solidFill>
                          <a:schemeClr val="tx1"/>
                        </a:solidFill>
                        <a:latin typeface="+mn-lt"/>
                        <a:ea typeface="+mn-ea"/>
                        <a:cs typeface="+mn-cs"/>
                      </a:endParaRPr>
                    </a:p>
                    <a:p>
                      <a:pPr algn="ctr"/>
                      <a:endParaRPr kumimoji="0" lang="es-ES" sz="1600" kern="1200" baseline="0" dirty="0" smtClean="0">
                        <a:solidFill>
                          <a:schemeClr val="tx1"/>
                        </a:solidFill>
                        <a:latin typeface="+mn-lt"/>
                        <a:ea typeface="+mn-ea"/>
                        <a:cs typeface="+mn-cs"/>
                      </a:endParaRPr>
                    </a:p>
                    <a:p>
                      <a:pPr algn="ctr"/>
                      <a:r>
                        <a:rPr kumimoji="0" lang="es-ES" sz="1800" kern="1200" baseline="0" dirty="0" smtClean="0">
                          <a:solidFill>
                            <a:schemeClr val="tx1"/>
                          </a:solidFill>
                          <a:latin typeface="+mn-lt"/>
                          <a:ea typeface="+mn-ea"/>
                          <a:cs typeface="+mn-cs"/>
                        </a:rPr>
                        <a:t>Capacitación ejecutada por neuropsicologo.</a:t>
                      </a: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r>
                        <a:rPr lang="es-MX" dirty="0" smtClean="0"/>
                        <a:t>Personal</a:t>
                      </a:r>
                      <a:r>
                        <a:rPr lang="es-MX" baseline="0" dirty="0" smtClean="0"/>
                        <a:t> IBC</a:t>
                      </a:r>
                      <a:endParaRPr lang="es-E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404664"/>
            <a:ext cx="7920880" cy="2185214"/>
          </a:xfrm>
          <a:prstGeom prst="rect">
            <a:avLst/>
          </a:prstGeom>
          <a:noFill/>
        </p:spPr>
        <p:txBody>
          <a:bodyPr wrap="square" rtlCol="0">
            <a:spAutoFit/>
          </a:bodyPr>
          <a:lstStyle/>
          <a:p>
            <a:pPr algn="ctr"/>
            <a:r>
              <a:rPr lang="es-MX" sz="3400" u="sng" dirty="0" smtClean="0">
                <a:latin typeface="Albertus Extra Bold" pitchFamily="34" charset="0"/>
              </a:rPr>
              <a:t>Tema:</a:t>
            </a:r>
            <a:r>
              <a:rPr lang="es-MX" sz="3400" dirty="0" smtClean="0">
                <a:latin typeface="Albertus Extra Bold" pitchFamily="34" charset="0"/>
              </a:rPr>
              <a:t> </a:t>
            </a:r>
            <a:r>
              <a:rPr lang="es-ES" sz="3400" dirty="0" smtClean="0">
                <a:latin typeface="Albertus Extra Bold" pitchFamily="34" charset="0"/>
              </a:rPr>
              <a:t>Comunicación Efectiva con principios en PNL</a:t>
            </a:r>
          </a:p>
          <a:p>
            <a:pPr algn="ctr"/>
            <a:endParaRPr lang="es-MX" sz="3400" dirty="0" smtClean="0">
              <a:latin typeface="Albertus Extra Bold" pitchFamily="34" charset="0"/>
            </a:endParaRPr>
          </a:p>
          <a:p>
            <a:pPr algn="just"/>
            <a:endParaRPr lang="es-MX" sz="3400" dirty="0" smtClean="0">
              <a:latin typeface="Albertus Extra Bold" pitchFamily="34" charset="0"/>
            </a:endParaRPr>
          </a:p>
        </p:txBody>
      </p:sp>
      <p:graphicFrame>
        <p:nvGraphicFramePr>
          <p:cNvPr id="5" name="4 Tabla"/>
          <p:cNvGraphicFramePr>
            <a:graphicFrameLocks noGrp="1"/>
          </p:cNvGraphicFramePr>
          <p:nvPr/>
        </p:nvGraphicFramePr>
        <p:xfrm>
          <a:off x="395536" y="1628800"/>
          <a:ext cx="8280920" cy="4668420"/>
        </p:xfrm>
        <a:graphic>
          <a:graphicData uri="http://schemas.openxmlformats.org/drawingml/2006/table">
            <a:tbl>
              <a:tblPr firstRow="1" bandRow="1">
                <a:tableStyleId>{5940675A-B579-460E-94D1-54222C63F5DA}</a:tableStyleId>
              </a:tblPr>
              <a:tblGrid>
                <a:gridCol w="2689530"/>
                <a:gridCol w="3538855"/>
                <a:gridCol w="2052535"/>
              </a:tblGrid>
              <a:tr h="668251">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000169">
                <a:tc>
                  <a:txBody>
                    <a:bodyPr/>
                    <a:lstStyle/>
                    <a:p>
                      <a:pPr algn="just"/>
                      <a:endParaRPr lang="es-ES" dirty="0" smtClean="0"/>
                    </a:p>
                    <a:p>
                      <a:pPr algn="just"/>
                      <a:r>
                        <a:rPr lang="es-ES" dirty="0" smtClean="0"/>
                        <a:t>Es fundamental para el cumplimiento efectivo de las metas organizacionales, de allí parte la importancia de aprender a escuchar y comunicar las ideas y opiniones con otras personas.</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r>
                        <a:rPr kumimoji="0" lang="es-MX" sz="1800" kern="1200" dirty="0" smtClean="0">
                          <a:solidFill>
                            <a:schemeClr val="tx1"/>
                          </a:solidFill>
                          <a:latin typeface="+mn-lt"/>
                          <a:ea typeface="+mn-ea"/>
                          <a:cs typeface="+mn-cs"/>
                        </a:rPr>
                        <a:t>Charla Dinámica.</a:t>
                      </a: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r>
                        <a:rPr lang="es-MX" dirty="0" smtClean="0"/>
                        <a:t>Personal IBC</a:t>
                      </a:r>
                      <a:endParaRPr lang="es-ES"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404664"/>
            <a:ext cx="7920880" cy="1661993"/>
          </a:xfrm>
          <a:prstGeom prst="rect">
            <a:avLst/>
          </a:prstGeom>
          <a:noFill/>
        </p:spPr>
        <p:txBody>
          <a:bodyPr wrap="square" rtlCol="0">
            <a:spAutoFit/>
          </a:bodyPr>
          <a:lstStyle/>
          <a:p>
            <a:pPr algn="ctr"/>
            <a:r>
              <a:rPr lang="es-MX" sz="3400" u="sng" dirty="0" smtClean="0">
                <a:latin typeface="Albertus Extra Bold" pitchFamily="34" charset="0"/>
              </a:rPr>
              <a:t>Tema:</a:t>
            </a:r>
            <a:r>
              <a:rPr lang="es-MX" sz="3400" dirty="0" smtClean="0">
                <a:latin typeface="Albertus Extra Bold" pitchFamily="34" charset="0"/>
              </a:rPr>
              <a:t> </a:t>
            </a:r>
            <a:r>
              <a:rPr lang="es-ES" sz="3400" dirty="0" smtClean="0">
                <a:latin typeface="Albertus Extra Bold" pitchFamily="34" charset="0"/>
              </a:rPr>
              <a:t>Inteligencia Emocional</a:t>
            </a:r>
          </a:p>
          <a:p>
            <a:pPr algn="ctr"/>
            <a:endParaRPr lang="es-MX" sz="3400" dirty="0" smtClean="0">
              <a:latin typeface="Albertus Extra Bold" pitchFamily="34" charset="0"/>
            </a:endParaRPr>
          </a:p>
          <a:p>
            <a:pPr algn="just"/>
            <a:endParaRPr lang="es-MX" sz="3400" dirty="0" smtClean="0">
              <a:latin typeface="Albertus Extra Bold" pitchFamily="34" charset="0"/>
            </a:endParaRPr>
          </a:p>
        </p:txBody>
      </p:sp>
      <p:graphicFrame>
        <p:nvGraphicFramePr>
          <p:cNvPr id="6" name="5 Tabla"/>
          <p:cNvGraphicFramePr>
            <a:graphicFrameLocks noGrp="1"/>
          </p:cNvGraphicFramePr>
          <p:nvPr/>
        </p:nvGraphicFramePr>
        <p:xfrm>
          <a:off x="395536" y="1196752"/>
          <a:ext cx="8280920" cy="5328592"/>
        </p:xfrm>
        <a:graphic>
          <a:graphicData uri="http://schemas.openxmlformats.org/drawingml/2006/table">
            <a:tbl>
              <a:tblPr firstRow="1" bandRow="1">
                <a:tableStyleId>{5940675A-B579-460E-94D1-54222C63F5DA}</a:tableStyleId>
              </a:tblPr>
              <a:tblGrid>
                <a:gridCol w="2689530"/>
                <a:gridCol w="3538855"/>
                <a:gridCol w="2052535"/>
              </a:tblGrid>
              <a:tr h="691584">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637008">
                <a:tc>
                  <a:txBody>
                    <a:bodyPr/>
                    <a:lstStyle/>
                    <a:p>
                      <a:pPr algn="just"/>
                      <a:r>
                        <a:rPr lang="es-ES" dirty="0" smtClean="0"/>
                        <a:t>Porque</a:t>
                      </a:r>
                      <a:r>
                        <a:rPr lang="es-ES" baseline="0" dirty="0" smtClean="0"/>
                        <a:t> ayuda en</a:t>
                      </a:r>
                      <a:r>
                        <a:rPr lang="es-ES" dirty="0" smtClean="0"/>
                        <a:t> la capacidad de reconocer sentimientos propios y ajenos, y la habilidad para manejarlos. </a:t>
                      </a:r>
                      <a:r>
                        <a:rPr lang="es-ES" u="sng" dirty="0" smtClean="0"/>
                        <a:t>Goleman</a:t>
                      </a:r>
                      <a:r>
                        <a:rPr lang="es-ES" dirty="0" smtClean="0"/>
                        <a:t> estima que la inteligencia emocional se puede organizar en torno a cinco capacidades: conocer las emociones y sentimientos propios, manejarlos, reconocerlos, crear la propia motivación, y gestionar las relaciones.</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r>
                        <a:rPr kumimoji="0" lang="es-MX" sz="1800" kern="1200" dirty="0" smtClean="0">
                          <a:solidFill>
                            <a:schemeClr val="tx1"/>
                          </a:solidFill>
                          <a:latin typeface="+mn-lt"/>
                          <a:ea typeface="+mn-ea"/>
                          <a:cs typeface="+mn-cs"/>
                        </a:rPr>
                        <a:t>Charla -Taller</a:t>
                      </a: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endParaRPr lang="es-MX" dirty="0" smtClean="0"/>
                    </a:p>
                    <a:p>
                      <a:pPr algn="ctr"/>
                      <a:r>
                        <a:rPr lang="es-MX" dirty="0" smtClean="0"/>
                        <a:t>Personal</a:t>
                      </a:r>
                      <a:r>
                        <a:rPr lang="es-MX" baseline="0" dirty="0" smtClean="0"/>
                        <a:t> IBC</a:t>
                      </a:r>
                      <a:endParaRPr lang="es-E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404664"/>
            <a:ext cx="7920880" cy="2185214"/>
          </a:xfrm>
          <a:prstGeom prst="rect">
            <a:avLst/>
          </a:prstGeom>
          <a:noFill/>
        </p:spPr>
        <p:txBody>
          <a:bodyPr wrap="square" rtlCol="0">
            <a:spAutoFit/>
          </a:bodyPr>
          <a:lstStyle/>
          <a:p>
            <a:pPr algn="ctr"/>
            <a:r>
              <a:rPr lang="es-MX" sz="3400" u="sng" dirty="0" smtClean="0">
                <a:latin typeface="Albertus Extra Bold" pitchFamily="34" charset="0"/>
              </a:rPr>
              <a:t>Tema:</a:t>
            </a:r>
            <a:r>
              <a:rPr lang="es-MX" sz="3400" dirty="0" smtClean="0">
                <a:latin typeface="Albertus Extra Bold" pitchFamily="34" charset="0"/>
              </a:rPr>
              <a:t> </a:t>
            </a:r>
            <a:r>
              <a:rPr lang="es-ES" sz="3400" dirty="0" smtClean="0">
                <a:latin typeface="Albertus Extra Bold" pitchFamily="34" charset="0"/>
              </a:rPr>
              <a:t>Campaña Vacúnate Contra…</a:t>
            </a:r>
          </a:p>
          <a:p>
            <a:pPr algn="ctr"/>
            <a:endParaRPr lang="es-ES" sz="3400" dirty="0" smtClean="0">
              <a:latin typeface="Albertus Extra Bold" pitchFamily="34" charset="0"/>
            </a:endParaRPr>
          </a:p>
          <a:p>
            <a:pPr algn="ctr"/>
            <a:endParaRPr lang="es-MX" sz="3400" dirty="0" smtClean="0">
              <a:latin typeface="Albertus Extra Bold" pitchFamily="34" charset="0"/>
            </a:endParaRPr>
          </a:p>
          <a:p>
            <a:pPr algn="just"/>
            <a:endParaRPr lang="es-MX" sz="3400" dirty="0" smtClean="0">
              <a:latin typeface="Albertus Extra Bold" pitchFamily="34" charset="0"/>
            </a:endParaRPr>
          </a:p>
        </p:txBody>
      </p:sp>
      <p:graphicFrame>
        <p:nvGraphicFramePr>
          <p:cNvPr id="5" name="4 Tabla"/>
          <p:cNvGraphicFramePr>
            <a:graphicFrameLocks noGrp="1"/>
          </p:cNvGraphicFramePr>
          <p:nvPr/>
        </p:nvGraphicFramePr>
        <p:xfrm>
          <a:off x="395536" y="1196752"/>
          <a:ext cx="8280920" cy="5328592"/>
        </p:xfrm>
        <a:graphic>
          <a:graphicData uri="http://schemas.openxmlformats.org/drawingml/2006/table">
            <a:tbl>
              <a:tblPr firstRow="1" bandRow="1">
                <a:tableStyleId>{5940675A-B579-460E-94D1-54222C63F5DA}</a:tableStyleId>
              </a:tblPr>
              <a:tblGrid>
                <a:gridCol w="2689530"/>
                <a:gridCol w="3538855"/>
                <a:gridCol w="2052535"/>
              </a:tblGrid>
              <a:tr h="691584">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637008">
                <a:tc>
                  <a:txBody>
                    <a:bodyPr/>
                    <a:lstStyle/>
                    <a:p>
                      <a:pPr algn="just"/>
                      <a:endParaRPr lang="es-ES" dirty="0" smtClean="0"/>
                    </a:p>
                    <a:p>
                      <a:pPr algn="just"/>
                      <a:endParaRPr lang="es-ES" dirty="0" smtClean="0"/>
                    </a:p>
                    <a:p>
                      <a:pPr algn="just"/>
                      <a:r>
                        <a:rPr lang="es-ES" dirty="0" smtClean="0"/>
                        <a:t>Para fortalecer el         bien-estar del individuo,  incidiendo en la transformación de emociones negativas a emociones positivas. </a:t>
                      </a:r>
                      <a:endParaRPr lang="es-ES" dirty="0"/>
                    </a:p>
                  </a:txBody>
                  <a:tcPr/>
                </a:tc>
                <a:tc>
                  <a:txBody>
                    <a:bodyPr/>
                    <a:lstStyle/>
                    <a:p>
                      <a:pPr algn="ctr"/>
                      <a:endParaRPr kumimoji="0" lang="es-ES" sz="1800" kern="1200" dirty="0" smtClean="0">
                        <a:solidFill>
                          <a:schemeClr val="tx1"/>
                        </a:solidFill>
                        <a:latin typeface="+mn-lt"/>
                        <a:ea typeface="+mn-ea"/>
                        <a:cs typeface="+mn-cs"/>
                      </a:endParaRPr>
                    </a:p>
                    <a:p>
                      <a:pPr algn="ctr"/>
                      <a:endParaRPr kumimoji="0" lang="es-ES" sz="1800" kern="1200" dirty="0" smtClean="0">
                        <a:solidFill>
                          <a:schemeClr val="tx1"/>
                        </a:solidFill>
                        <a:latin typeface="+mn-lt"/>
                        <a:ea typeface="+mn-ea"/>
                        <a:cs typeface="+mn-cs"/>
                      </a:endParaRPr>
                    </a:p>
                    <a:p>
                      <a:pPr algn="ctr">
                        <a:lnSpc>
                          <a:spcPct val="100000"/>
                        </a:lnSpc>
                      </a:pPr>
                      <a:r>
                        <a:rPr kumimoji="0" lang="es-ES" sz="1800" kern="1200" dirty="0" smtClean="0">
                          <a:solidFill>
                            <a:schemeClr val="tx1"/>
                          </a:solidFill>
                          <a:latin typeface="+mn-lt"/>
                          <a:ea typeface="+mn-ea"/>
                          <a:cs typeface="+mn-cs"/>
                        </a:rPr>
                        <a:t>Se adopta una temática para el mes, donde se refuerce la parte positiva de la emoción mediante reflexiones, técnicas sencillas de relajación, frases, imágenes, correos</a:t>
                      </a:r>
                      <a:r>
                        <a:rPr kumimoji="0" lang="es-ES" sz="1800" kern="1200" baseline="0" dirty="0" smtClean="0">
                          <a:solidFill>
                            <a:schemeClr val="tx1"/>
                          </a:solidFill>
                          <a:latin typeface="+mn-lt"/>
                          <a:ea typeface="+mn-ea"/>
                          <a:cs typeface="+mn-cs"/>
                        </a:rPr>
                        <a:t> ,</a:t>
                      </a:r>
                      <a:r>
                        <a:rPr kumimoji="0" lang="es-ES" sz="1800" kern="1200" dirty="0" smtClean="0">
                          <a:solidFill>
                            <a:schemeClr val="tx1"/>
                          </a:solidFill>
                          <a:latin typeface="+mn-lt"/>
                          <a:ea typeface="+mn-ea"/>
                          <a:cs typeface="+mn-cs"/>
                        </a:rPr>
                        <a:t>entre otras.   </a:t>
                      </a:r>
                    </a:p>
                    <a:p>
                      <a:pPr algn="ctr">
                        <a:lnSpc>
                          <a:spcPct val="100000"/>
                        </a:lnSpc>
                      </a:pPr>
                      <a:endParaRPr kumimoji="0" lang="es-ES" sz="1800" kern="1200" dirty="0" smtClean="0">
                        <a:solidFill>
                          <a:schemeClr val="tx1"/>
                        </a:solidFill>
                        <a:latin typeface="+mn-lt"/>
                        <a:ea typeface="+mn-ea"/>
                        <a:cs typeface="+mn-cs"/>
                      </a:endParaRPr>
                    </a:p>
                    <a:p>
                      <a:pPr algn="ctr">
                        <a:lnSpc>
                          <a:spcPct val="100000"/>
                        </a:lnSpc>
                      </a:pPr>
                      <a:r>
                        <a:rPr kumimoji="0" lang="es-ES" sz="1800" b="1" kern="1200" dirty="0" smtClean="0">
                          <a:solidFill>
                            <a:schemeClr val="tx1"/>
                          </a:solidFill>
                          <a:latin typeface="+mn-lt"/>
                          <a:ea typeface="+mn-ea"/>
                          <a:cs typeface="+mn-cs"/>
                        </a:rPr>
                        <a:t>Incentivos</a:t>
                      </a:r>
                      <a:r>
                        <a:rPr kumimoji="0" lang="es-ES" sz="1800" kern="1200" baseline="0" dirty="0" smtClean="0">
                          <a:solidFill>
                            <a:schemeClr val="tx1"/>
                          </a:solidFill>
                          <a:latin typeface="+mn-lt"/>
                          <a:ea typeface="+mn-ea"/>
                          <a:cs typeface="+mn-cs"/>
                        </a:rPr>
                        <a:t> : </a:t>
                      </a:r>
                    </a:p>
                    <a:p>
                      <a:pPr algn="ctr">
                        <a:lnSpc>
                          <a:spcPct val="100000"/>
                        </a:lnSpc>
                        <a:buFontTx/>
                        <a:buChar char="-"/>
                      </a:pPr>
                      <a:r>
                        <a:rPr kumimoji="0" lang="es-ES" sz="1800" kern="1200" baseline="0" dirty="0" smtClean="0">
                          <a:solidFill>
                            <a:schemeClr val="tx1"/>
                          </a:solidFill>
                          <a:latin typeface="+mn-lt"/>
                          <a:ea typeface="+mn-ea"/>
                          <a:cs typeface="+mn-cs"/>
                        </a:rPr>
                        <a:t>Entradas a Cine para el grupo familiar.</a:t>
                      </a:r>
                    </a:p>
                    <a:p>
                      <a:pPr algn="ctr">
                        <a:lnSpc>
                          <a:spcPct val="100000"/>
                        </a:lnSpc>
                        <a:buFontTx/>
                        <a:buChar char="-"/>
                      </a:pPr>
                      <a:r>
                        <a:rPr kumimoji="0" lang="es-ES" sz="1800" kern="1200" baseline="0" dirty="0" smtClean="0">
                          <a:solidFill>
                            <a:schemeClr val="tx1"/>
                          </a:solidFill>
                          <a:latin typeface="+mn-lt"/>
                          <a:ea typeface="+mn-ea"/>
                          <a:cs typeface="+mn-cs"/>
                        </a:rPr>
                        <a:t>Bonos de Restaurantes.</a:t>
                      </a:r>
                      <a:r>
                        <a:rPr kumimoji="0" lang="es-ES" sz="1800" kern="1200" dirty="0" smtClean="0">
                          <a:solidFill>
                            <a:schemeClr val="tx1"/>
                          </a:solidFill>
                          <a:latin typeface="+mn-lt"/>
                          <a:ea typeface="+mn-ea"/>
                          <a:cs typeface="+mn-cs"/>
                        </a:rPr>
                        <a:t> </a:t>
                      </a:r>
                    </a:p>
                    <a:p>
                      <a:pPr algn="ctr">
                        <a:lnSpc>
                          <a:spcPct val="100000"/>
                        </a:lnSpc>
                      </a:pPr>
                      <a:endParaRPr kumimoji="0" lang="es-MX" sz="1800" kern="1200" dirty="0" smtClean="0">
                        <a:solidFill>
                          <a:schemeClr val="tx1"/>
                        </a:solidFill>
                        <a:latin typeface="+mn-lt"/>
                        <a:ea typeface="+mn-ea"/>
                        <a:cs typeface="+mn-cs"/>
                      </a:endParaRPr>
                    </a:p>
                    <a:p>
                      <a:pPr algn="ctr">
                        <a:lnSpc>
                          <a:spcPct val="100000"/>
                        </a:lnSpc>
                      </a:pP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endParaRPr lang="es-MX" dirty="0" smtClean="0"/>
                    </a:p>
                    <a:p>
                      <a:pPr algn="ctr"/>
                      <a:r>
                        <a:rPr lang="es-MX" dirty="0" smtClean="0"/>
                        <a:t>Personal IBC</a:t>
                      </a:r>
                      <a:endParaRPr lang="es-ES"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404664"/>
            <a:ext cx="7920880" cy="2185214"/>
          </a:xfrm>
          <a:prstGeom prst="rect">
            <a:avLst/>
          </a:prstGeom>
          <a:noFill/>
        </p:spPr>
        <p:txBody>
          <a:bodyPr wrap="square" rtlCol="0">
            <a:spAutoFit/>
          </a:bodyPr>
          <a:lstStyle/>
          <a:p>
            <a:pPr algn="ctr"/>
            <a:r>
              <a:rPr lang="es-MX" sz="3400" u="sng" dirty="0" smtClean="0">
                <a:latin typeface="Albertus Extra Bold" pitchFamily="34" charset="0"/>
              </a:rPr>
              <a:t>Tema:</a:t>
            </a:r>
            <a:r>
              <a:rPr lang="es-MX" sz="3400" dirty="0" smtClean="0">
                <a:latin typeface="Albertus Extra Bold" pitchFamily="34" charset="0"/>
              </a:rPr>
              <a:t> Preparación para la Jubilación</a:t>
            </a:r>
            <a:endParaRPr lang="es-ES" sz="3400" dirty="0" smtClean="0">
              <a:latin typeface="Albertus Extra Bold" pitchFamily="34" charset="0"/>
            </a:endParaRPr>
          </a:p>
          <a:p>
            <a:pPr algn="ctr"/>
            <a:endParaRPr lang="es-ES" sz="3400" dirty="0" smtClean="0">
              <a:latin typeface="Albertus Extra Bold" pitchFamily="34" charset="0"/>
            </a:endParaRPr>
          </a:p>
          <a:p>
            <a:pPr algn="ctr"/>
            <a:endParaRPr lang="es-MX" sz="3400" dirty="0" smtClean="0">
              <a:latin typeface="Albertus Extra Bold" pitchFamily="34" charset="0"/>
            </a:endParaRPr>
          </a:p>
          <a:p>
            <a:pPr algn="just"/>
            <a:endParaRPr lang="es-MX" sz="3400" dirty="0" smtClean="0">
              <a:latin typeface="Albertus Extra Bold" pitchFamily="34" charset="0"/>
            </a:endParaRPr>
          </a:p>
        </p:txBody>
      </p:sp>
      <p:graphicFrame>
        <p:nvGraphicFramePr>
          <p:cNvPr id="5" name="4 Tabla"/>
          <p:cNvGraphicFramePr>
            <a:graphicFrameLocks noGrp="1"/>
          </p:cNvGraphicFramePr>
          <p:nvPr/>
        </p:nvGraphicFramePr>
        <p:xfrm>
          <a:off x="395536" y="1196752"/>
          <a:ext cx="8424936" cy="5328592"/>
        </p:xfrm>
        <a:graphic>
          <a:graphicData uri="http://schemas.openxmlformats.org/drawingml/2006/table">
            <a:tbl>
              <a:tblPr firstRow="1" bandRow="1">
                <a:tableStyleId>{5940675A-B579-460E-94D1-54222C63F5DA}</a:tableStyleId>
              </a:tblPr>
              <a:tblGrid>
                <a:gridCol w="2736304"/>
                <a:gridCol w="3600400"/>
                <a:gridCol w="2088232"/>
              </a:tblGrid>
              <a:tr h="691584">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637008">
                <a:tc>
                  <a:txBody>
                    <a:bodyPr/>
                    <a:lstStyle/>
                    <a:p>
                      <a:pPr algn="just"/>
                      <a:endParaRPr lang="es-ES" dirty="0" smtClean="0"/>
                    </a:p>
                    <a:p>
                      <a:pPr algn="just"/>
                      <a:endParaRPr lang="es-ES" dirty="0" smtClean="0"/>
                    </a:p>
                    <a:p>
                      <a:pPr algn="just"/>
                      <a:r>
                        <a:rPr lang="es-ES" dirty="0" smtClean="0"/>
                        <a:t>Generar en los Colaboradores que están pronto a pensionarse espacios de reflexión para el y su cónyuge del nuevo proceso de vida que comienza.</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r>
                        <a:rPr kumimoji="0" lang="es-ES" sz="1800" kern="1200" dirty="0" smtClean="0">
                          <a:solidFill>
                            <a:schemeClr val="tx1"/>
                          </a:solidFill>
                          <a:latin typeface="+mn-lt"/>
                          <a:ea typeface="+mn-ea"/>
                          <a:cs typeface="+mn-cs"/>
                        </a:rPr>
                        <a:t>Con su pareja analizar cada contexto de la vida, familiar, social, de entretenimiento, sexual, etc. y como éstos pueden funcionar efectivamente sin afectar la dinámica familiar e individual.</a:t>
                      </a:r>
                    </a:p>
                  </a:txBody>
                  <a:tcPr/>
                </a:tc>
                <a:tc>
                  <a:txBody>
                    <a:bodyPr/>
                    <a:lstStyle/>
                    <a:p>
                      <a:pPr algn="ctr"/>
                      <a:endParaRPr lang="es-MX" dirty="0" smtClean="0"/>
                    </a:p>
                    <a:p>
                      <a:pPr algn="ctr"/>
                      <a:endParaRPr lang="es-MX" dirty="0" smtClean="0"/>
                    </a:p>
                    <a:p>
                      <a:pPr algn="ctr"/>
                      <a:r>
                        <a:rPr lang="es-MX" dirty="0" smtClean="0"/>
                        <a:t>Trabajadores</a:t>
                      </a:r>
                      <a:r>
                        <a:rPr lang="es-MX" baseline="0" dirty="0" smtClean="0"/>
                        <a:t> próximos a pensionarse          (1 año – 6 meses)</a:t>
                      </a:r>
                      <a:endParaRPr lang="es-E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404664"/>
            <a:ext cx="7920880" cy="2185214"/>
          </a:xfrm>
          <a:prstGeom prst="rect">
            <a:avLst/>
          </a:prstGeom>
          <a:noFill/>
        </p:spPr>
        <p:txBody>
          <a:bodyPr wrap="square" rtlCol="0">
            <a:spAutoFit/>
          </a:bodyPr>
          <a:lstStyle/>
          <a:p>
            <a:pPr algn="ctr"/>
            <a:endParaRPr lang="es-ES" sz="3400" dirty="0" smtClean="0">
              <a:latin typeface="Albertus Extra Bold" pitchFamily="34" charset="0"/>
            </a:endParaRPr>
          </a:p>
          <a:p>
            <a:pPr algn="ctr"/>
            <a:endParaRPr lang="es-ES" sz="3400" dirty="0" smtClean="0">
              <a:latin typeface="Albertus Extra Bold" pitchFamily="34" charset="0"/>
            </a:endParaRPr>
          </a:p>
          <a:p>
            <a:pPr algn="ctr"/>
            <a:endParaRPr lang="es-MX" sz="3400" dirty="0" smtClean="0">
              <a:latin typeface="Albertus Extra Bold" pitchFamily="34" charset="0"/>
            </a:endParaRPr>
          </a:p>
          <a:p>
            <a:pPr algn="just"/>
            <a:endParaRPr lang="es-MX" sz="3400" dirty="0" smtClean="0">
              <a:latin typeface="Albertus Extra Bold" pitchFamily="34" charset="0"/>
            </a:endParaRPr>
          </a:p>
        </p:txBody>
      </p:sp>
      <p:sp>
        <p:nvSpPr>
          <p:cNvPr id="5" name="4 CuadroTexto"/>
          <p:cNvSpPr txBox="1"/>
          <p:nvPr/>
        </p:nvSpPr>
        <p:spPr>
          <a:xfrm>
            <a:off x="1763688" y="1916832"/>
            <a:ext cx="5616624" cy="1323439"/>
          </a:xfrm>
          <a:prstGeom prst="rect">
            <a:avLst/>
          </a:prstGeom>
          <a:noFill/>
        </p:spPr>
        <p:txBody>
          <a:bodyPr wrap="square" rtlCol="0">
            <a:spAutoFit/>
          </a:bodyPr>
          <a:lstStyle/>
          <a:p>
            <a:pPr algn="ctr"/>
            <a:r>
              <a:rPr lang="es-MX" sz="4000" b="1" dirty="0" smtClean="0">
                <a:latin typeface="Albertus Extra Bold" pitchFamily="34" charset="0"/>
              </a:rPr>
              <a:t>PARA LAS ESPOSAS O COMPAÑERAS</a:t>
            </a:r>
            <a:endParaRPr lang="es-ES" sz="4000" b="1" dirty="0">
              <a:latin typeface="Albertus Extra Bold" pitchFamily="34" charset="0"/>
            </a:endParaRPr>
          </a:p>
        </p:txBody>
      </p:sp>
      <p:pic>
        <p:nvPicPr>
          <p:cNvPr id="33794" name="Picture 2" descr="http://lwyziz.files.wordpress.com/2010/08/1231525258s5rb3z.jpg"/>
          <p:cNvPicPr>
            <a:picLocks noChangeAspect="1" noChangeArrowheads="1"/>
          </p:cNvPicPr>
          <p:nvPr/>
        </p:nvPicPr>
        <p:blipFill>
          <a:blip r:embed="rId2" cstate="print"/>
          <a:srcRect/>
          <a:stretch>
            <a:fillRect/>
          </a:stretch>
        </p:blipFill>
        <p:spPr bwMode="auto">
          <a:xfrm>
            <a:off x="3275856" y="3212976"/>
            <a:ext cx="2262811" cy="3382941"/>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260648"/>
            <a:ext cx="8280920" cy="2708434"/>
          </a:xfrm>
          <a:prstGeom prst="rect">
            <a:avLst/>
          </a:prstGeom>
          <a:noFill/>
        </p:spPr>
        <p:txBody>
          <a:bodyPr wrap="square" rtlCol="0">
            <a:spAutoFit/>
          </a:bodyPr>
          <a:lstStyle/>
          <a:p>
            <a:pPr algn="ctr"/>
            <a:r>
              <a:rPr lang="es-MX" sz="3400" u="sng" dirty="0" smtClean="0">
                <a:latin typeface="Albertus Extra Bold" pitchFamily="34" charset="0"/>
              </a:rPr>
              <a:t>Tema:</a:t>
            </a:r>
            <a:r>
              <a:rPr lang="es-MX" sz="3400" dirty="0" smtClean="0">
                <a:latin typeface="Albertus Extra Bold" pitchFamily="34" charset="0"/>
              </a:rPr>
              <a:t> Charla Chec – Aguas de Manizales</a:t>
            </a:r>
            <a:endParaRPr lang="es-ES" sz="3400" dirty="0" smtClean="0">
              <a:latin typeface="Albertus Extra Bold" pitchFamily="34" charset="0"/>
            </a:endParaRPr>
          </a:p>
          <a:p>
            <a:pPr algn="ctr"/>
            <a:endParaRPr lang="es-ES" sz="3400" dirty="0" smtClean="0">
              <a:latin typeface="Albertus Extra Bold" pitchFamily="34" charset="0"/>
            </a:endParaRPr>
          </a:p>
          <a:p>
            <a:pPr algn="ctr"/>
            <a:endParaRPr lang="es-MX" sz="3400" dirty="0" smtClean="0">
              <a:latin typeface="Albertus Extra Bold" pitchFamily="34" charset="0"/>
            </a:endParaRPr>
          </a:p>
          <a:p>
            <a:pPr algn="just"/>
            <a:endParaRPr lang="es-MX" sz="3400" dirty="0" smtClean="0">
              <a:latin typeface="Albertus Extra Bold" pitchFamily="34" charset="0"/>
            </a:endParaRPr>
          </a:p>
        </p:txBody>
      </p:sp>
      <p:graphicFrame>
        <p:nvGraphicFramePr>
          <p:cNvPr id="6" name="5 Tabla"/>
          <p:cNvGraphicFramePr>
            <a:graphicFrameLocks noGrp="1"/>
          </p:cNvGraphicFramePr>
          <p:nvPr/>
        </p:nvGraphicFramePr>
        <p:xfrm>
          <a:off x="395536" y="1340768"/>
          <a:ext cx="8208912" cy="5184576"/>
        </p:xfrm>
        <a:graphic>
          <a:graphicData uri="http://schemas.openxmlformats.org/drawingml/2006/table">
            <a:tbl>
              <a:tblPr firstRow="1" bandRow="1">
                <a:tableStyleId>{5940675A-B579-460E-94D1-54222C63F5DA}</a:tableStyleId>
              </a:tblPr>
              <a:tblGrid>
                <a:gridCol w="2736304"/>
                <a:gridCol w="3240360"/>
                <a:gridCol w="2232248"/>
              </a:tblGrid>
              <a:tr h="672893">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511683">
                <a:tc>
                  <a:txBody>
                    <a:bodyPr/>
                    <a:lstStyle/>
                    <a:p>
                      <a:pPr algn="just"/>
                      <a:endParaRPr lang="es-ES" dirty="0" smtClean="0"/>
                    </a:p>
                    <a:p>
                      <a:pPr algn="just"/>
                      <a:endParaRPr lang="es-ES" dirty="0" smtClean="0"/>
                    </a:p>
                    <a:p>
                      <a:pPr algn="just"/>
                      <a:r>
                        <a:rPr lang="es-ES" dirty="0" smtClean="0"/>
                        <a:t>Informar y sensibilizar a las esposas sobre la importancia de ahorrar energía y agua en los hogares.</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r>
                        <a:rPr kumimoji="0" lang="es-ES" sz="1800" kern="1200" dirty="0" smtClean="0">
                          <a:solidFill>
                            <a:schemeClr val="tx1"/>
                          </a:solidFill>
                          <a:latin typeface="+mn-lt"/>
                          <a:ea typeface="+mn-ea"/>
                          <a:cs typeface="+mn-cs"/>
                        </a:rPr>
                        <a:t>Charla Chec - Aguas de Manizales</a:t>
                      </a:r>
                    </a:p>
                  </a:txBody>
                  <a:tcPr/>
                </a:tc>
                <a:tc>
                  <a:txBody>
                    <a:bodyPr/>
                    <a:lstStyle/>
                    <a:p>
                      <a:pPr algn="ctr"/>
                      <a:endParaRPr lang="es-MX" dirty="0" smtClean="0"/>
                    </a:p>
                    <a:p>
                      <a:pPr algn="ctr"/>
                      <a:endParaRPr lang="es-MX" dirty="0" smtClean="0"/>
                    </a:p>
                    <a:p>
                      <a:pPr algn="ctr"/>
                      <a:endParaRPr lang="es-MX" dirty="0" smtClean="0"/>
                    </a:p>
                    <a:p>
                      <a:pPr algn="ctr"/>
                      <a:r>
                        <a:rPr lang="es-MX" dirty="0" smtClean="0"/>
                        <a:t>Esposas</a:t>
                      </a:r>
                      <a:r>
                        <a:rPr lang="es-MX" baseline="0" dirty="0" smtClean="0"/>
                        <a:t> – Compañeras de Colaboradores</a:t>
                      </a:r>
                      <a:endParaRPr lang="es-ES" dirty="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9512" y="260648"/>
            <a:ext cx="8964488" cy="2185214"/>
          </a:xfrm>
          <a:prstGeom prst="rect">
            <a:avLst/>
          </a:prstGeom>
          <a:noFill/>
        </p:spPr>
        <p:txBody>
          <a:bodyPr wrap="square" rtlCol="0">
            <a:spAutoFit/>
          </a:bodyPr>
          <a:lstStyle/>
          <a:p>
            <a:pPr algn="ctr"/>
            <a:r>
              <a:rPr lang="es-MX" sz="3400" u="sng" dirty="0" smtClean="0">
                <a:latin typeface="Albertus Extra Bold" pitchFamily="34" charset="0"/>
              </a:rPr>
              <a:t>Tema:</a:t>
            </a:r>
            <a:r>
              <a:rPr lang="es-MX" sz="3400" dirty="0" smtClean="0">
                <a:latin typeface="Albertus Extra Bold" pitchFamily="34" charset="0"/>
              </a:rPr>
              <a:t> Cursos de Sistemas, Manualidades, Estética.</a:t>
            </a:r>
            <a:endParaRPr lang="es-ES" sz="3400" dirty="0" smtClean="0">
              <a:latin typeface="Albertus Extra Bold" pitchFamily="34" charset="0"/>
            </a:endParaRPr>
          </a:p>
          <a:p>
            <a:pPr algn="ctr"/>
            <a:endParaRPr lang="es-MX" sz="3400" dirty="0" smtClean="0">
              <a:latin typeface="Albertus Extra Bold" pitchFamily="34" charset="0"/>
            </a:endParaRPr>
          </a:p>
          <a:p>
            <a:pPr algn="just"/>
            <a:endParaRPr lang="es-MX" sz="3400" dirty="0" smtClean="0">
              <a:latin typeface="Albertus Extra Bold" pitchFamily="34" charset="0"/>
            </a:endParaRPr>
          </a:p>
        </p:txBody>
      </p:sp>
      <p:graphicFrame>
        <p:nvGraphicFramePr>
          <p:cNvPr id="5" name="4 Tabla"/>
          <p:cNvGraphicFramePr>
            <a:graphicFrameLocks noGrp="1"/>
          </p:cNvGraphicFramePr>
          <p:nvPr/>
        </p:nvGraphicFramePr>
        <p:xfrm>
          <a:off x="395536" y="1340768"/>
          <a:ext cx="8208912" cy="5184576"/>
        </p:xfrm>
        <a:graphic>
          <a:graphicData uri="http://schemas.openxmlformats.org/drawingml/2006/table">
            <a:tbl>
              <a:tblPr firstRow="1" bandRow="1">
                <a:tableStyleId>{5940675A-B579-460E-94D1-54222C63F5DA}</a:tableStyleId>
              </a:tblPr>
              <a:tblGrid>
                <a:gridCol w="2808312"/>
                <a:gridCol w="3384376"/>
                <a:gridCol w="2016224"/>
              </a:tblGrid>
              <a:tr h="672893">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511683">
                <a:tc>
                  <a:txBody>
                    <a:bodyPr/>
                    <a:lstStyle/>
                    <a:p>
                      <a:pPr algn="just"/>
                      <a:endParaRPr lang="es-ES" dirty="0" smtClean="0"/>
                    </a:p>
                    <a:p>
                      <a:pPr algn="just"/>
                      <a:endParaRPr lang="es-ES" dirty="0" smtClean="0"/>
                    </a:p>
                    <a:p>
                      <a:pPr algn="just"/>
                      <a:r>
                        <a:rPr lang="es-ES" dirty="0" smtClean="0"/>
                        <a:t>Incidir en el desarrollo de habilidades creativas, de negocio</a:t>
                      </a:r>
                      <a:r>
                        <a:rPr lang="es-ES" baseline="0" dirty="0" smtClean="0"/>
                        <a:t> </a:t>
                      </a:r>
                      <a:r>
                        <a:rPr lang="es-ES" dirty="0" smtClean="0"/>
                        <a:t>y entretenimiento. </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r>
                        <a:rPr kumimoji="0" lang="es-MX" sz="1800" kern="1200" dirty="0" smtClean="0">
                          <a:solidFill>
                            <a:schemeClr val="tx1"/>
                          </a:solidFill>
                          <a:latin typeface="+mn-lt"/>
                          <a:ea typeface="+mn-ea"/>
                          <a:cs typeface="+mn-cs"/>
                        </a:rPr>
                        <a:t>Clases</a:t>
                      </a:r>
                      <a:r>
                        <a:rPr kumimoji="0" lang="es-MX" sz="1800" kern="1200" baseline="0" dirty="0" smtClean="0">
                          <a:solidFill>
                            <a:schemeClr val="tx1"/>
                          </a:solidFill>
                          <a:latin typeface="+mn-lt"/>
                          <a:ea typeface="+mn-ea"/>
                          <a:cs typeface="+mn-cs"/>
                        </a:rPr>
                        <a:t> para grupos de 8 personas</a:t>
                      </a: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endParaRPr lang="es-MX"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Esposas</a:t>
                      </a:r>
                      <a:r>
                        <a:rPr lang="es-MX" baseline="0" dirty="0" smtClean="0"/>
                        <a:t> - Compañeras de Colaboradores</a:t>
                      </a:r>
                      <a:endParaRPr lang="es-ES" dirty="0" smtClean="0"/>
                    </a:p>
                    <a:p>
                      <a:pPr algn="ctr"/>
                      <a:endParaRPr lang="es-E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g.123rf.com/400wm/400/400/lafifa/lafifa0903/lafifa090300007/4433789-el-nuevo-matrimonio.jpg"/>
          <p:cNvPicPr>
            <a:picLocks noChangeAspect="1" noChangeArrowheads="1"/>
          </p:cNvPicPr>
          <p:nvPr/>
        </p:nvPicPr>
        <p:blipFill>
          <a:blip r:embed="rId2" cstate="print"/>
          <a:srcRect/>
          <a:stretch>
            <a:fillRect/>
          </a:stretch>
        </p:blipFill>
        <p:spPr bwMode="auto">
          <a:xfrm>
            <a:off x="251520" y="332656"/>
            <a:ext cx="1656184" cy="1585797"/>
          </a:xfrm>
          <a:prstGeom prst="rect">
            <a:avLst/>
          </a:prstGeom>
          <a:ln>
            <a:noFill/>
          </a:ln>
          <a:effectLst>
            <a:softEdge rad="112500"/>
          </a:effectLst>
        </p:spPr>
      </p:pic>
      <p:pic>
        <p:nvPicPr>
          <p:cNvPr id="3076" name="Picture 4" descr="http://3.bp.blogspot.com/-6ZzdJbQuYPo/Ta7kYw-q1AI/AAAAAAAAALo/LRKcMhUIHu0/s1600/parejas-felices1.jpg"/>
          <p:cNvPicPr>
            <a:picLocks noChangeAspect="1" noChangeArrowheads="1"/>
          </p:cNvPicPr>
          <p:nvPr/>
        </p:nvPicPr>
        <p:blipFill>
          <a:blip r:embed="rId3" cstate="print"/>
          <a:srcRect/>
          <a:stretch>
            <a:fillRect/>
          </a:stretch>
        </p:blipFill>
        <p:spPr bwMode="auto">
          <a:xfrm>
            <a:off x="6804248" y="332656"/>
            <a:ext cx="1728192" cy="1262733"/>
          </a:xfrm>
          <a:prstGeom prst="rect">
            <a:avLst/>
          </a:prstGeom>
          <a:ln>
            <a:noFill/>
          </a:ln>
          <a:effectLst>
            <a:softEdge rad="112500"/>
          </a:effectLst>
        </p:spPr>
      </p:pic>
      <p:sp>
        <p:nvSpPr>
          <p:cNvPr id="5" name="4 CuadroTexto"/>
          <p:cNvSpPr txBox="1"/>
          <p:nvPr/>
        </p:nvSpPr>
        <p:spPr>
          <a:xfrm>
            <a:off x="1979712" y="764704"/>
            <a:ext cx="5040560" cy="646331"/>
          </a:xfrm>
          <a:prstGeom prst="rect">
            <a:avLst/>
          </a:prstGeom>
          <a:noFill/>
        </p:spPr>
        <p:txBody>
          <a:bodyPr wrap="square" rtlCol="0">
            <a:spAutoFit/>
          </a:bodyPr>
          <a:lstStyle/>
          <a:p>
            <a:pPr algn="ctr"/>
            <a:r>
              <a:rPr lang="es-MX" b="1" dirty="0" smtClean="0">
                <a:latin typeface="Albertus" pitchFamily="34" charset="0"/>
              </a:rPr>
              <a:t>ESTADO CIVIL DE LOS COLABORADORES DE IBC</a:t>
            </a:r>
            <a:endParaRPr lang="es-ES" b="1" dirty="0">
              <a:latin typeface="Albertus" pitchFamily="34" charset="0"/>
            </a:endParaRPr>
          </a:p>
        </p:txBody>
      </p:sp>
      <p:graphicFrame>
        <p:nvGraphicFramePr>
          <p:cNvPr id="6" name="1 Gráfico"/>
          <p:cNvGraphicFramePr/>
          <p:nvPr/>
        </p:nvGraphicFramePr>
        <p:xfrm>
          <a:off x="1043608" y="2057400"/>
          <a:ext cx="6912768" cy="40358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3909325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9512" y="260648"/>
            <a:ext cx="8964488" cy="1138773"/>
          </a:xfrm>
          <a:prstGeom prst="rect">
            <a:avLst/>
          </a:prstGeom>
          <a:noFill/>
        </p:spPr>
        <p:txBody>
          <a:bodyPr wrap="square" rtlCol="0">
            <a:spAutoFit/>
          </a:bodyPr>
          <a:lstStyle/>
          <a:p>
            <a:pPr algn="ctr"/>
            <a:r>
              <a:rPr lang="es-MX" sz="3400" u="sng" dirty="0" smtClean="0">
                <a:latin typeface="Albertus Extra Bold" pitchFamily="34" charset="0"/>
              </a:rPr>
              <a:t>Tema:</a:t>
            </a:r>
            <a:r>
              <a:rPr lang="es-MX" sz="3400" dirty="0" smtClean="0">
                <a:latin typeface="Albertus Extra Bold" pitchFamily="34" charset="0"/>
              </a:rPr>
              <a:t> Emprendimiento Mujer Exitosa</a:t>
            </a:r>
          </a:p>
          <a:p>
            <a:pPr algn="just"/>
            <a:endParaRPr lang="es-MX" sz="3400" dirty="0" smtClean="0">
              <a:latin typeface="Albertus Extra Bold" pitchFamily="34" charset="0"/>
            </a:endParaRPr>
          </a:p>
        </p:txBody>
      </p:sp>
      <p:graphicFrame>
        <p:nvGraphicFramePr>
          <p:cNvPr id="5" name="4 Tabla"/>
          <p:cNvGraphicFramePr>
            <a:graphicFrameLocks noGrp="1"/>
          </p:cNvGraphicFramePr>
          <p:nvPr/>
        </p:nvGraphicFramePr>
        <p:xfrm>
          <a:off x="395536" y="1340768"/>
          <a:ext cx="8208912" cy="5184576"/>
        </p:xfrm>
        <a:graphic>
          <a:graphicData uri="http://schemas.openxmlformats.org/drawingml/2006/table">
            <a:tbl>
              <a:tblPr firstRow="1" bandRow="1">
                <a:tableStyleId>{5940675A-B579-460E-94D1-54222C63F5DA}</a:tableStyleId>
              </a:tblPr>
              <a:tblGrid>
                <a:gridCol w="2952328"/>
                <a:gridCol w="3240360"/>
                <a:gridCol w="2016224"/>
              </a:tblGrid>
              <a:tr h="672893">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511683">
                <a:tc>
                  <a:txBody>
                    <a:bodyPr/>
                    <a:lstStyle/>
                    <a:p>
                      <a:pPr algn="just"/>
                      <a:endParaRPr lang="es-ES" dirty="0" smtClean="0"/>
                    </a:p>
                    <a:p>
                      <a:pPr algn="just"/>
                      <a:endParaRPr lang="es-ES" dirty="0" smtClean="0"/>
                    </a:p>
                    <a:p>
                      <a:pPr algn="just"/>
                      <a:endParaRPr lang="es-ES" dirty="0" smtClean="0"/>
                    </a:p>
                    <a:p>
                      <a:pPr algn="just"/>
                      <a:r>
                        <a:rPr lang="es-ES" dirty="0" smtClean="0"/>
                        <a:t>*El poder de Feminidad</a:t>
                      </a:r>
                    </a:p>
                    <a:p>
                      <a:pPr algn="just"/>
                      <a:endParaRPr lang="es-ES" dirty="0" smtClean="0"/>
                    </a:p>
                    <a:p>
                      <a:pPr algn="just"/>
                      <a:r>
                        <a:rPr lang="es-ES" dirty="0" smtClean="0"/>
                        <a:t>*Emprendimiento innato</a:t>
                      </a:r>
                    </a:p>
                    <a:p>
                      <a:pPr algn="just"/>
                      <a:endParaRPr lang="es-ES" dirty="0" smtClean="0"/>
                    </a:p>
                    <a:p>
                      <a:pPr algn="just"/>
                      <a:r>
                        <a:rPr lang="es-ES" dirty="0" smtClean="0"/>
                        <a:t>*Capacidad</a:t>
                      </a:r>
                      <a:r>
                        <a:rPr lang="es-ES" baseline="0" dirty="0" smtClean="0"/>
                        <a:t> </a:t>
                      </a:r>
                      <a:r>
                        <a:rPr lang="es-ES" dirty="0" smtClean="0"/>
                        <a:t>administrativa</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r>
                        <a:rPr kumimoji="0" lang="es-MX" sz="1800" kern="1200" dirty="0" smtClean="0">
                          <a:solidFill>
                            <a:schemeClr val="tx1"/>
                          </a:solidFill>
                          <a:latin typeface="+mn-lt"/>
                          <a:ea typeface="+mn-ea"/>
                          <a:cs typeface="+mn-cs"/>
                        </a:rPr>
                        <a:t>Capacitación -</a:t>
                      </a:r>
                      <a:r>
                        <a:rPr kumimoji="0" lang="es-MX" sz="1800" kern="1200" baseline="0" dirty="0" smtClean="0">
                          <a:solidFill>
                            <a:schemeClr val="tx1"/>
                          </a:solidFill>
                          <a:latin typeface="+mn-lt"/>
                          <a:ea typeface="+mn-ea"/>
                          <a:cs typeface="+mn-cs"/>
                        </a:rPr>
                        <a:t> Taller</a:t>
                      </a: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endParaRPr lang="es-MX"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Esposas</a:t>
                      </a:r>
                      <a:r>
                        <a:rPr lang="es-MX" baseline="0" dirty="0" smtClean="0"/>
                        <a:t> -Compañeras de Colaboradores</a:t>
                      </a:r>
                      <a:endParaRPr lang="es-ES" dirty="0" smtClean="0"/>
                    </a:p>
                    <a:p>
                      <a:pPr algn="ctr"/>
                      <a:endParaRPr lang="es-MX" dirty="0" smtClean="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971600" y="1916832"/>
            <a:ext cx="7344816" cy="1323439"/>
          </a:xfrm>
          <a:prstGeom prst="rect">
            <a:avLst/>
          </a:prstGeom>
          <a:noFill/>
        </p:spPr>
        <p:txBody>
          <a:bodyPr wrap="square" rtlCol="0">
            <a:spAutoFit/>
          </a:bodyPr>
          <a:lstStyle/>
          <a:p>
            <a:pPr algn="ctr"/>
            <a:r>
              <a:rPr lang="es-MX" sz="4000" b="1" dirty="0" smtClean="0">
                <a:latin typeface="Albertus Extra Bold" pitchFamily="34" charset="0"/>
              </a:rPr>
              <a:t>PARA HIJOS NIÑOS Y NIÑAS (</a:t>
            </a:r>
            <a:r>
              <a:rPr lang="es-MX" sz="3600" b="1" dirty="0" smtClean="0">
                <a:latin typeface="Albertus Extra Bold" pitchFamily="34" charset="0"/>
              </a:rPr>
              <a:t>Menores de11años</a:t>
            </a:r>
            <a:r>
              <a:rPr lang="es-MX" sz="4000" b="1" dirty="0" smtClean="0">
                <a:latin typeface="Albertus Extra Bold" pitchFamily="34" charset="0"/>
              </a:rPr>
              <a:t>)</a:t>
            </a:r>
            <a:endParaRPr lang="es-ES" sz="4000" b="1" dirty="0">
              <a:latin typeface="Albertus Extra Bold" pitchFamily="34" charset="0"/>
            </a:endParaRPr>
          </a:p>
        </p:txBody>
      </p:sp>
      <p:pic>
        <p:nvPicPr>
          <p:cNvPr id="41986" name="Picture 2" descr="http://www.fondoamericas.org.pe/wp-content/uploads/cuidado_medio_ambiebte.jpg"/>
          <p:cNvPicPr>
            <a:picLocks noChangeAspect="1" noChangeArrowheads="1"/>
          </p:cNvPicPr>
          <p:nvPr/>
        </p:nvPicPr>
        <p:blipFill>
          <a:blip r:embed="rId2" cstate="print"/>
          <a:srcRect/>
          <a:stretch>
            <a:fillRect/>
          </a:stretch>
        </p:blipFill>
        <p:spPr bwMode="auto">
          <a:xfrm>
            <a:off x="2987824" y="3212976"/>
            <a:ext cx="3312368" cy="331236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9512" y="260648"/>
            <a:ext cx="8964488" cy="1138773"/>
          </a:xfrm>
          <a:prstGeom prst="rect">
            <a:avLst/>
          </a:prstGeom>
          <a:noFill/>
        </p:spPr>
        <p:txBody>
          <a:bodyPr wrap="square" rtlCol="0">
            <a:spAutoFit/>
          </a:bodyPr>
          <a:lstStyle/>
          <a:p>
            <a:pPr algn="ctr"/>
            <a:r>
              <a:rPr lang="es-MX" sz="3400" dirty="0" smtClean="0">
                <a:latin typeface="Albertus Extra Bold" pitchFamily="34" charset="0"/>
              </a:rPr>
              <a:t>ESCUELA AMBIENTAL</a:t>
            </a:r>
          </a:p>
          <a:p>
            <a:pPr algn="just"/>
            <a:endParaRPr lang="es-MX" sz="3400" dirty="0" smtClean="0">
              <a:latin typeface="Albertus Extra Bold" pitchFamily="34" charset="0"/>
            </a:endParaRPr>
          </a:p>
        </p:txBody>
      </p:sp>
      <p:graphicFrame>
        <p:nvGraphicFramePr>
          <p:cNvPr id="5" name="4 Tabla"/>
          <p:cNvGraphicFramePr>
            <a:graphicFrameLocks noGrp="1"/>
          </p:cNvGraphicFramePr>
          <p:nvPr/>
        </p:nvGraphicFramePr>
        <p:xfrm>
          <a:off x="395536" y="1340768"/>
          <a:ext cx="8208912" cy="5184576"/>
        </p:xfrm>
        <a:graphic>
          <a:graphicData uri="http://schemas.openxmlformats.org/drawingml/2006/table">
            <a:tbl>
              <a:tblPr firstRow="1" bandRow="1">
                <a:tableStyleId>{5940675A-B579-460E-94D1-54222C63F5DA}</a:tableStyleId>
              </a:tblPr>
              <a:tblGrid>
                <a:gridCol w="2592288"/>
                <a:gridCol w="3744416"/>
                <a:gridCol w="1872208"/>
              </a:tblGrid>
              <a:tr h="672893">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511683">
                <a:tc>
                  <a:txBody>
                    <a:bodyPr/>
                    <a:lstStyle/>
                    <a:p>
                      <a:pPr algn="just"/>
                      <a:endParaRPr lang="es-ES" dirty="0" smtClean="0"/>
                    </a:p>
                    <a:p>
                      <a:pPr algn="just"/>
                      <a:endParaRPr lang="es-ES" dirty="0" smtClean="0"/>
                    </a:p>
                    <a:p>
                      <a:pPr algn="just"/>
                      <a:endParaRPr lang="es-ES" dirty="0" smtClean="0"/>
                    </a:p>
                    <a:p>
                      <a:pPr algn="just"/>
                      <a:r>
                        <a:rPr lang="es-ES" dirty="0" smtClean="0"/>
                        <a:t>Fomento del cuidado medio-ambiental a través de actividades lúdicas y artísticas.</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r>
                        <a:rPr kumimoji="0" lang="es-ES" sz="1800" kern="1200" dirty="0" smtClean="0">
                          <a:solidFill>
                            <a:schemeClr val="tx1"/>
                          </a:solidFill>
                          <a:latin typeface="+mn-lt"/>
                          <a:ea typeface="+mn-ea"/>
                          <a:cs typeface="+mn-cs"/>
                        </a:rPr>
                        <a:t>A través de  contenidos orientados a la preservación de los recursos naturales y prácticas ambientalmente responsables,  se incide en el  desarrollo  de conocimiento,  aprendizaje, crecimiento,  desarrollo personal,  comprensión de situaciones</a:t>
                      </a:r>
                      <a:r>
                        <a:rPr kumimoji="0" lang="es-ES" sz="1800" kern="1200" baseline="0" dirty="0" smtClean="0">
                          <a:solidFill>
                            <a:schemeClr val="tx1"/>
                          </a:solidFill>
                          <a:latin typeface="+mn-lt"/>
                          <a:ea typeface="+mn-ea"/>
                          <a:cs typeface="+mn-cs"/>
                        </a:rPr>
                        <a:t>: Antecedente –presente y consecuente                           </a:t>
                      </a:r>
                      <a:r>
                        <a:rPr kumimoji="0" lang="es-ES" sz="1800" kern="1200" dirty="0" smtClean="0">
                          <a:solidFill>
                            <a:schemeClr val="tx1"/>
                          </a:solidFill>
                          <a:latin typeface="+mn-lt"/>
                          <a:ea typeface="+mn-ea"/>
                          <a:cs typeface="+mn-cs"/>
                        </a:rPr>
                        <a:t> (medio ambiente - contaminación)</a:t>
                      </a:r>
                    </a:p>
                    <a:p>
                      <a:pPr algn="ct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endParaRPr lang="es-MX" dirty="0" smtClean="0"/>
                    </a:p>
                    <a:p>
                      <a:pPr algn="ctr"/>
                      <a:r>
                        <a:rPr lang="es-MX" dirty="0" smtClean="0"/>
                        <a:t>Niños</a:t>
                      </a:r>
                      <a:r>
                        <a:rPr lang="es-MX" baseline="0" dirty="0" smtClean="0"/>
                        <a:t> y Niñas.</a:t>
                      </a:r>
                      <a:endParaRPr lang="es-MX" dirty="0" smtClean="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1628800"/>
            <a:ext cx="8064896" cy="1323439"/>
          </a:xfrm>
          <a:prstGeom prst="rect">
            <a:avLst/>
          </a:prstGeom>
          <a:noFill/>
        </p:spPr>
        <p:txBody>
          <a:bodyPr wrap="square" rtlCol="0">
            <a:spAutoFit/>
          </a:bodyPr>
          <a:lstStyle/>
          <a:p>
            <a:pPr algn="ctr"/>
            <a:r>
              <a:rPr lang="es-MX" sz="4000" b="1" dirty="0" smtClean="0">
                <a:latin typeface="Albertus Extra Bold" pitchFamily="34" charset="0"/>
              </a:rPr>
              <a:t>PARA HIJOS ADOLESCENTES (</a:t>
            </a:r>
            <a:r>
              <a:rPr lang="es-MX" sz="2500" b="1" dirty="0" smtClean="0">
                <a:latin typeface="Albertus Extra Bold" pitchFamily="34" charset="0"/>
              </a:rPr>
              <a:t>Mayores de 12 años y menores de 18 años)</a:t>
            </a:r>
            <a:endParaRPr lang="es-ES" sz="2500" b="1" dirty="0">
              <a:latin typeface="Albertus Extra Bold" pitchFamily="34" charset="0"/>
            </a:endParaRPr>
          </a:p>
        </p:txBody>
      </p:sp>
      <p:pic>
        <p:nvPicPr>
          <p:cNvPr id="46082" name="Picture 2" descr="http://www.unidadmedicafemenina.com/articulos/wp-content/uploads/2011/04/adolescencia.jpg"/>
          <p:cNvPicPr>
            <a:picLocks noChangeAspect="1" noChangeArrowheads="1"/>
          </p:cNvPicPr>
          <p:nvPr/>
        </p:nvPicPr>
        <p:blipFill>
          <a:blip r:embed="rId2" cstate="print"/>
          <a:srcRect/>
          <a:stretch>
            <a:fillRect/>
          </a:stretch>
        </p:blipFill>
        <p:spPr bwMode="auto">
          <a:xfrm>
            <a:off x="3131840" y="3068960"/>
            <a:ext cx="2808312" cy="3192722"/>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395536" y="1340768"/>
          <a:ext cx="8208912" cy="5184576"/>
        </p:xfrm>
        <a:graphic>
          <a:graphicData uri="http://schemas.openxmlformats.org/drawingml/2006/table">
            <a:tbl>
              <a:tblPr firstRow="1" bandRow="1">
                <a:tableStyleId>{5940675A-B579-460E-94D1-54222C63F5DA}</a:tableStyleId>
              </a:tblPr>
              <a:tblGrid>
                <a:gridCol w="2592288"/>
                <a:gridCol w="3744416"/>
                <a:gridCol w="1872208"/>
              </a:tblGrid>
              <a:tr h="672893">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511683">
                <a:tc>
                  <a:txBody>
                    <a:bodyPr/>
                    <a:lstStyle/>
                    <a:p>
                      <a:pPr algn="just"/>
                      <a:endParaRPr lang="es-ES" dirty="0" smtClean="0"/>
                    </a:p>
                    <a:p>
                      <a:pPr algn="just"/>
                      <a:r>
                        <a:rPr lang="es-ES" dirty="0" smtClean="0"/>
                        <a:t>Según la ENDS (encuesta Nacional de demografía y salud) .El 18 % de las adolescentes de Caldas (entre 15 y 19 años) ya es madre </a:t>
                      </a:r>
                    </a:p>
                    <a:p>
                      <a:pPr algn="just"/>
                      <a:r>
                        <a:rPr lang="es-ES" dirty="0" smtClean="0"/>
                        <a:t>o está embarazada de su primer hijo. En valle del Cauca igualmente es del 18 %. </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r>
                        <a:rPr kumimoji="0" lang="es-MX" sz="1800" kern="1200" dirty="0" smtClean="0">
                          <a:solidFill>
                            <a:schemeClr val="tx1"/>
                          </a:solidFill>
                          <a:latin typeface="+mn-lt"/>
                          <a:ea typeface="+mn-ea"/>
                          <a:cs typeface="+mn-cs"/>
                        </a:rPr>
                        <a:t>Charla</a:t>
                      </a:r>
                      <a:r>
                        <a:rPr kumimoji="0" lang="es-MX" sz="1800" kern="1200" baseline="0" dirty="0" smtClean="0">
                          <a:solidFill>
                            <a:schemeClr val="tx1"/>
                          </a:solidFill>
                          <a:latin typeface="+mn-lt"/>
                          <a:ea typeface="+mn-ea"/>
                          <a:cs typeface="+mn-cs"/>
                        </a:rPr>
                        <a:t> - Taller</a:t>
                      </a: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endParaRPr lang="es-MX" dirty="0" smtClean="0"/>
                    </a:p>
                    <a:p>
                      <a:pPr algn="ctr"/>
                      <a:r>
                        <a:rPr lang="es-MX" dirty="0" smtClean="0"/>
                        <a:t>Hijos Adolescentes</a:t>
                      </a:r>
                    </a:p>
                  </a:txBody>
                  <a:tcPr/>
                </a:tc>
              </a:tr>
            </a:tbl>
          </a:graphicData>
        </a:graphic>
      </p:graphicFrame>
      <p:sp>
        <p:nvSpPr>
          <p:cNvPr id="5" name="4 CuadroTexto"/>
          <p:cNvSpPr txBox="1"/>
          <p:nvPr/>
        </p:nvSpPr>
        <p:spPr>
          <a:xfrm>
            <a:off x="827584" y="188640"/>
            <a:ext cx="7272808" cy="1138773"/>
          </a:xfrm>
          <a:prstGeom prst="rect">
            <a:avLst/>
          </a:prstGeom>
          <a:noFill/>
        </p:spPr>
        <p:txBody>
          <a:bodyPr wrap="square" rtlCol="0">
            <a:spAutoFit/>
          </a:bodyPr>
          <a:lstStyle/>
          <a:p>
            <a:pPr algn="ctr"/>
            <a:r>
              <a:rPr lang="es-ES" sz="3400" dirty="0" smtClean="0">
                <a:latin typeface="Albertus Extra Bold" pitchFamily="34" charset="0"/>
              </a:rPr>
              <a:t>Prevención de ser padres o madres adolescentes</a:t>
            </a:r>
            <a:endParaRPr lang="es-ES" sz="3400" dirty="0">
              <a:latin typeface="Albertus Extra Bold"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27584" y="332656"/>
            <a:ext cx="7272808" cy="615553"/>
          </a:xfrm>
          <a:prstGeom prst="rect">
            <a:avLst/>
          </a:prstGeom>
          <a:noFill/>
        </p:spPr>
        <p:txBody>
          <a:bodyPr wrap="square" rtlCol="0">
            <a:spAutoFit/>
          </a:bodyPr>
          <a:lstStyle/>
          <a:p>
            <a:pPr algn="ctr"/>
            <a:r>
              <a:rPr lang="es-ES" sz="3400" dirty="0" smtClean="0">
                <a:latin typeface="Albertus Extra Bold" pitchFamily="34" charset="0"/>
              </a:rPr>
              <a:t>Proyectos de vida </a:t>
            </a:r>
            <a:endParaRPr lang="es-ES" sz="3400" dirty="0">
              <a:latin typeface="Albertus Extra Bold" pitchFamily="34" charset="0"/>
            </a:endParaRPr>
          </a:p>
        </p:txBody>
      </p:sp>
      <p:graphicFrame>
        <p:nvGraphicFramePr>
          <p:cNvPr id="6" name="5 Tabla"/>
          <p:cNvGraphicFramePr>
            <a:graphicFrameLocks noGrp="1"/>
          </p:cNvGraphicFramePr>
          <p:nvPr/>
        </p:nvGraphicFramePr>
        <p:xfrm>
          <a:off x="395536" y="1196752"/>
          <a:ext cx="8208912" cy="5184576"/>
        </p:xfrm>
        <a:graphic>
          <a:graphicData uri="http://schemas.openxmlformats.org/drawingml/2006/table">
            <a:tbl>
              <a:tblPr firstRow="1" bandRow="1">
                <a:tableStyleId>{5940675A-B579-460E-94D1-54222C63F5DA}</a:tableStyleId>
              </a:tblPr>
              <a:tblGrid>
                <a:gridCol w="2592288"/>
                <a:gridCol w="3744416"/>
                <a:gridCol w="1872208"/>
              </a:tblGrid>
              <a:tr h="672893">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511683">
                <a:tc>
                  <a:txBody>
                    <a:bodyPr/>
                    <a:lstStyle/>
                    <a:p>
                      <a:pPr algn="just"/>
                      <a:r>
                        <a:rPr lang="es-ES" dirty="0" smtClean="0"/>
                        <a:t>El adolescente debe enfrentar un conjunto de desafíos y tareas en su proceso </a:t>
                      </a:r>
                    </a:p>
                    <a:p>
                      <a:pPr algn="just"/>
                      <a:r>
                        <a:rPr lang="es-ES" dirty="0" smtClean="0"/>
                        <a:t>de convertirse en adulto. Esto le exige optar en distintos ámbitos de la vida:</a:t>
                      </a:r>
                    </a:p>
                    <a:p>
                      <a:pPr algn="just"/>
                      <a:r>
                        <a:rPr lang="es-ES" dirty="0" smtClean="0"/>
                        <a:t>valores, estudios, amistades, trabajo, pareja, etc. Las decisiones que tome en esta etapa repercutirán</a:t>
                      </a:r>
                      <a:r>
                        <a:rPr lang="es-ES" baseline="0" dirty="0" smtClean="0"/>
                        <a:t> </a:t>
                      </a:r>
                      <a:r>
                        <a:rPr lang="es-ES" dirty="0" smtClean="0"/>
                        <a:t>indudablemente en su porvenir.</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ES" sz="1800" kern="1200" dirty="0" smtClean="0">
                        <a:solidFill>
                          <a:schemeClr val="tx1"/>
                        </a:solidFill>
                        <a:latin typeface="+mn-lt"/>
                        <a:ea typeface="+mn-ea"/>
                        <a:cs typeface="+mn-cs"/>
                      </a:endParaRPr>
                    </a:p>
                    <a:p>
                      <a:pPr algn="ctr"/>
                      <a:endParaRPr kumimoji="0" lang="es-ES" sz="1800" kern="1200" dirty="0" smtClean="0">
                        <a:solidFill>
                          <a:schemeClr val="tx1"/>
                        </a:solidFill>
                        <a:latin typeface="+mn-lt"/>
                        <a:ea typeface="+mn-ea"/>
                        <a:cs typeface="+mn-cs"/>
                      </a:endParaRPr>
                    </a:p>
                    <a:p>
                      <a:pPr algn="ctr"/>
                      <a:endParaRPr kumimoji="0" lang="es-ES" sz="1800" kern="1200" dirty="0" smtClean="0">
                        <a:solidFill>
                          <a:schemeClr val="tx1"/>
                        </a:solidFill>
                        <a:latin typeface="+mn-lt"/>
                        <a:ea typeface="+mn-ea"/>
                        <a:cs typeface="+mn-cs"/>
                      </a:endParaRPr>
                    </a:p>
                    <a:p>
                      <a:pPr algn="ctr"/>
                      <a:r>
                        <a:rPr kumimoji="0" lang="es-ES" sz="1800" kern="1200" dirty="0" smtClean="0">
                          <a:solidFill>
                            <a:schemeClr val="tx1"/>
                          </a:solidFill>
                          <a:latin typeface="+mn-lt"/>
                          <a:ea typeface="+mn-ea"/>
                          <a:cs typeface="+mn-cs"/>
                        </a:rPr>
                        <a:t>Actividades lúdicas, elaboración de cartilla, videos. Etc.</a:t>
                      </a:r>
                    </a:p>
                  </a:txBody>
                  <a:tcPr/>
                </a:tc>
                <a:tc>
                  <a:txBody>
                    <a:bodyPr/>
                    <a:lstStyle/>
                    <a:p>
                      <a:pPr algn="ctr"/>
                      <a:endParaRPr lang="es-MX" dirty="0" smtClean="0"/>
                    </a:p>
                    <a:p>
                      <a:pPr algn="ctr"/>
                      <a:endParaRPr lang="es-MX" dirty="0" smtClean="0"/>
                    </a:p>
                    <a:p>
                      <a:pPr algn="ctr"/>
                      <a:endParaRPr lang="es-MX" dirty="0" smtClean="0"/>
                    </a:p>
                    <a:p>
                      <a:pPr algn="ctr"/>
                      <a:endParaRPr lang="es-MX" dirty="0" smtClean="0"/>
                    </a:p>
                    <a:p>
                      <a:pPr algn="ctr"/>
                      <a:r>
                        <a:rPr lang="es-MX" dirty="0" smtClean="0"/>
                        <a:t>Hijos Adolescentes</a:t>
                      </a:r>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332656"/>
            <a:ext cx="7272808" cy="615553"/>
          </a:xfrm>
          <a:prstGeom prst="rect">
            <a:avLst/>
          </a:prstGeom>
          <a:noFill/>
        </p:spPr>
        <p:txBody>
          <a:bodyPr wrap="square" rtlCol="0">
            <a:spAutoFit/>
          </a:bodyPr>
          <a:lstStyle/>
          <a:p>
            <a:pPr algn="ctr"/>
            <a:r>
              <a:rPr lang="es-ES" sz="3400" dirty="0" smtClean="0">
                <a:latin typeface="Albertus Extra Bold" pitchFamily="34" charset="0"/>
              </a:rPr>
              <a:t>Consumo de Alcohol y Tabaco</a:t>
            </a:r>
            <a:endParaRPr lang="es-ES" sz="3400" dirty="0">
              <a:latin typeface="Albertus Extra Bold" pitchFamily="34" charset="0"/>
            </a:endParaRPr>
          </a:p>
        </p:txBody>
      </p:sp>
      <p:graphicFrame>
        <p:nvGraphicFramePr>
          <p:cNvPr id="5" name="4 Tabla"/>
          <p:cNvGraphicFramePr>
            <a:graphicFrameLocks noGrp="1"/>
          </p:cNvGraphicFramePr>
          <p:nvPr/>
        </p:nvGraphicFramePr>
        <p:xfrm>
          <a:off x="395536" y="1196752"/>
          <a:ext cx="8208912" cy="5151763"/>
        </p:xfrm>
        <a:graphic>
          <a:graphicData uri="http://schemas.openxmlformats.org/drawingml/2006/table">
            <a:tbl>
              <a:tblPr firstRow="1" bandRow="1">
                <a:tableStyleId>{5940675A-B579-460E-94D1-54222C63F5DA}</a:tableStyleId>
              </a:tblPr>
              <a:tblGrid>
                <a:gridCol w="3024336"/>
                <a:gridCol w="3312368"/>
                <a:gridCol w="1872208"/>
              </a:tblGrid>
              <a:tr h="504056">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511683">
                <a:tc>
                  <a:txBody>
                    <a:bodyPr/>
                    <a:lstStyle/>
                    <a:p>
                      <a:pPr algn="just"/>
                      <a:r>
                        <a:rPr lang="es-ES" dirty="0" smtClean="0"/>
                        <a:t>Las llamadas DROGAS LEGALES.</a:t>
                      </a:r>
                    </a:p>
                    <a:p>
                      <a:pPr algn="just"/>
                      <a:r>
                        <a:rPr lang="es-ES" dirty="0" smtClean="0"/>
                        <a:t>Según el Estudio Nacional de Consumo de Drogas y alcohol el 40% de los jóvenes entre  11 y 18 años ha  consumido alcohol en el 2012 ;  el 24,3% consumió tabaco y el 12,1% dijo haber consumido al menos una sustancia ilegal. Boyacá, Antioquia, Risaralda, Bogotá y Caldas son los territorios con los más altos niveles de consumo de alcohol.</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endParaRPr kumimoji="0" lang="es-ES" sz="1800" kern="1200" dirty="0" smtClean="0">
                        <a:solidFill>
                          <a:schemeClr val="tx1"/>
                        </a:solidFill>
                        <a:latin typeface="+mn-lt"/>
                        <a:ea typeface="+mn-ea"/>
                        <a:cs typeface="+mn-cs"/>
                      </a:endParaRPr>
                    </a:p>
                    <a:p>
                      <a:pPr algn="ctr"/>
                      <a:r>
                        <a:rPr kumimoji="0" lang="es-ES" sz="1800" kern="1200" dirty="0" smtClean="0">
                          <a:solidFill>
                            <a:schemeClr val="tx1"/>
                          </a:solidFill>
                          <a:latin typeface="+mn-lt"/>
                          <a:ea typeface="+mn-ea"/>
                          <a:cs typeface="+mn-cs"/>
                        </a:rPr>
                        <a:t>Charla - taller</a:t>
                      </a:r>
                    </a:p>
                  </a:txBody>
                  <a:tcPr/>
                </a:tc>
                <a:tc>
                  <a:txBody>
                    <a:bodyPr/>
                    <a:lstStyle/>
                    <a:p>
                      <a:pPr algn="ctr"/>
                      <a:endParaRPr lang="es-MX" dirty="0" smtClean="0"/>
                    </a:p>
                    <a:p>
                      <a:pPr algn="ctr"/>
                      <a:endParaRPr lang="es-MX" dirty="0" smtClean="0"/>
                    </a:p>
                    <a:p>
                      <a:pPr algn="ctr"/>
                      <a:endParaRPr lang="es-MX" dirty="0" smtClean="0"/>
                    </a:p>
                    <a:p>
                      <a:pPr algn="ctr"/>
                      <a:r>
                        <a:rPr lang="es-MX" dirty="0" smtClean="0"/>
                        <a:t>Hijos Adolescentes</a:t>
                      </a:r>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332656"/>
            <a:ext cx="7272808" cy="615553"/>
          </a:xfrm>
          <a:prstGeom prst="rect">
            <a:avLst/>
          </a:prstGeom>
          <a:noFill/>
        </p:spPr>
        <p:txBody>
          <a:bodyPr wrap="square" rtlCol="0">
            <a:spAutoFit/>
          </a:bodyPr>
          <a:lstStyle/>
          <a:p>
            <a:pPr algn="ctr"/>
            <a:r>
              <a:rPr lang="es-ES" sz="3400" dirty="0" smtClean="0">
                <a:latin typeface="Albertus Extra Bold" pitchFamily="34" charset="0"/>
              </a:rPr>
              <a:t>Autoestima </a:t>
            </a:r>
            <a:endParaRPr lang="es-ES" sz="3400" dirty="0">
              <a:latin typeface="Albertus Extra Bold"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xmlns="" val="1618558025"/>
              </p:ext>
            </p:extLst>
          </p:nvPr>
        </p:nvGraphicFramePr>
        <p:xfrm>
          <a:off x="395536" y="1196752"/>
          <a:ext cx="8352929" cy="5400600"/>
        </p:xfrm>
        <a:graphic>
          <a:graphicData uri="http://schemas.openxmlformats.org/drawingml/2006/table">
            <a:tbl>
              <a:tblPr firstRow="1" bandRow="1">
                <a:tableStyleId>{5940675A-B579-460E-94D1-54222C63F5DA}</a:tableStyleId>
              </a:tblPr>
              <a:tblGrid>
                <a:gridCol w="3370480"/>
                <a:gridCol w="3077395"/>
                <a:gridCol w="1905054"/>
              </a:tblGrid>
              <a:tr h="504056">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760520">
                <a:tc>
                  <a:txBody>
                    <a:bodyPr/>
                    <a:lstStyle/>
                    <a:p>
                      <a:pPr algn="just"/>
                      <a:r>
                        <a:rPr kumimoji="0" lang="es-ES" b="0" i="0" kern="1200" dirty="0" smtClean="0">
                          <a:solidFill>
                            <a:schemeClr val="tx1"/>
                          </a:solidFill>
                          <a:effectLst/>
                          <a:latin typeface="+mn-lt"/>
                          <a:ea typeface="+mn-ea"/>
                          <a:cs typeface="+mn-cs"/>
                        </a:rPr>
                        <a:t>La autoestima es la idea que se tiene del valor personal y el respeto que se siente por si mismo</a:t>
                      </a:r>
                      <a:r>
                        <a:rPr kumimoji="0" lang="es-ES" b="0" i="0" kern="1200" baseline="0" dirty="0" smtClean="0">
                          <a:solidFill>
                            <a:schemeClr val="tx1"/>
                          </a:solidFill>
                          <a:effectLst/>
                          <a:latin typeface="+mn-lt"/>
                          <a:ea typeface="+mn-ea"/>
                          <a:cs typeface="+mn-cs"/>
                        </a:rPr>
                        <a:t> </a:t>
                      </a:r>
                      <a:r>
                        <a:rPr kumimoji="0" lang="es-ES" b="0" i="0" kern="1200" dirty="0" smtClean="0">
                          <a:solidFill>
                            <a:schemeClr val="tx1"/>
                          </a:solidFill>
                          <a:effectLst/>
                          <a:latin typeface="+mn-lt"/>
                          <a:ea typeface="+mn-ea"/>
                          <a:cs typeface="+mn-cs"/>
                        </a:rPr>
                        <a:t>. </a:t>
                      </a:r>
                      <a:r>
                        <a:rPr lang="es-ES" dirty="0" smtClean="0"/>
                        <a:t/>
                      </a:r>
                      <a:br>
                        <a:rPr lang="es-ES" dirty="0" smtClean="0"/>
                      </a:br>
                      <a:r>
                        <a:rPr lang="es-ES" dirty="0" smtClean="0"/>
                        <a:t>Es la forma en </a:t>
                      </a:r>
                      <a:r>
                        <a:rPr kumimoji="0" lang="es-ES" b="0" i="0" kern="1200" dirty="0" smtClean="0">
                          <a:solidFill>
                            <a:schemeClr val="tx1"/>
                          </a:solidFill>
                          <a:effectLst/>
                          <a:latin typeface="+mn-lt"/>
                          <a:ea typeface="+mn-ea"/>
                          <a:cs typeface="+mn-cs"/>
                        </a:rPr>
                        <a:t>que nos reconocemos y admitimos todas nuestras partes, las deseables y las indeseables, las positivas y las negativas los puntos fuertes y los débiles y  aceptamos todo eso como un bloque que nos hace un ser humano normal y  valioso.</a:t>
                      </a:r>
                      <a:endParaRPr lang="es-ES" dirty="0"/>
                    </a:p>
                  </a:txBody>
                  <a:tcPr/>
                </a:tc>
                <a:tc>
                  <a:txBody>
                    <a:bodyPr/>
                    <a:lstStyle/>
                    <a:p>
                      <a:pPr algn="ctr"/>
                      <a:endParaRPr kumimoji="0" lang="es-ES" sz="1800" kern="1200" dirty="0" smtClean="0">
                        <a:solidFill>
                          <a:schemeClr val="tx1"/>
                        </a:solidFill>
                        <a:latin typeface="+mn-lt"/>
                        <a:ea typeface="+mn-ea"/>
                        <a:cs typeface="+mn-cs"/>
                      </a:endParaRPr>
                    </a:p>
                    <a:p>
                      <a:pPr algn="ctr"/>
                      <a:endParaRPr kumimoji="0" lang="es-ES" sz="1800" kern="1200" dirty="0" smtClean="0">
                        <a:solidFill>
                          <a:schemeClr val="tx1"/>
                        </a:solidFill>
                        <a:latin typeface="+mn-lt"/>
                        <a:ea typeface="+mn-ea"/>
                        <a:cs typeface="+mn-cs"/>
                      </a:endParaRPr>
                    </a:p>
                    <a:p>
                      <a:pPr algn="ctr"/>
                      <a:endParaRPr kumimoji="0" lang="es-ES" sz="1800" kern="1200" dirty="0" smtClean="0">
                        <a:solidFill>
                          <a:schemeClr val="tx1"/>
                        </a:solidFill>
                        <a:latin typeface="+mn-lt"/>
                        <a:ea typeface="+mn-ea"/>
                        <a:cs typeface="+mn-cs"/>
                      </a:endParaRPr>
                    </a:p>
                    <a:p>
                      <a:pPr algn="ctr"/>
                      <a:r>
                        <a:rPr kumimoji="0" lang="es-ES" sz="1800" kern="1200" dirty="0" smtClean="0">
                          <a:solidFill>
                            <a:schemeClr val="tx1"/>
                          </a:solidFill>
                          <a:latin typeface="+mn-lt"/>
                          <a:ea typeface="+mn-ea"/>
                          <a:cs typeface="+mn-cs"/>
                        </a:rPr>
                        <a:t>Taller</a:t>
                      </a:r>
                    </a:p>
                  </a:txBody>
                  <a:tcPr/>
                </a:tc>
                <a:tc>
                  <a:txBody>
                    <a:bodyPr/>
                    <a:lstStyle/>
                    <a:p>
                      <a:pPr algn="ctr"/>
                      <a:endParaRPr lang="es-MX" dirty="0" smtClean="0"/>
                    </a:p>
                    <a:p>
                      <a:pPr algn="ctr"/>
                      <a:endParaRPr lang="es-MX" dirty="0" smtClean="0"/>
                    </a:p>
                    <a:p>
                      <a:pPr algn="ctr"/>
                      <a:endParaRPr lang="es-MX" dirty="0" smtClean="0"/>
                    </a:p>
                    <a:p>
                      <a:pPr algn="ctr"/>
                      <a:r>
                        <a:rPr lang="es-MX" dirty="0" smtClean="0"/>
                        <a:t>Hijos Adolescentes</a:t>
                      </a:r>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971600" y="1916832"/>
            <a:ext cx="7344816" cy="707886"/>
          </a:xfrm>
          <a:prstGeom prst="rect">
            <a:avLst/>
          </a:prstGeom>
          <a:noFill/>
        </p:spPr>
        <p:txBody>
          <a:bodyPr wrap="square" rtlCol="0">
            <a:spAutoFit/>
          </a:bodyPr>
          <a:lstStyle/>
          <a:p>
            <a:pPr algn="ctr"/>
            <a:r>
              <a:rPr lang="es-MX" sz="4000" b="1" dirty="0" smtClean="0">
                <a:latin typeface="Albertus Extra Bold" pitchFamily="34" charset="0"/>
              </a:rPr>
              <a:t>ESCUELA DE PADRES</a:t>
            </a:r>
            <a:endParaRPr lang="es-ES" sz="4000" b="1" dirty="0">
              <a:latin typeface="Albertus Extra Bold" pitchFamily="34" charset="0"/>
            </a:endParaRPr>
          </a:p>
        </p:txBody>
      </p:sp>
      <p:pic>
        <p:nvPicPr>
          <p:cNvPr id="1026" name="Picture 2" descr="http://4.bp.blogspot.com/_tz2tI4aORs8/TNiBM4ajwxI/AAAAAAAAAwU/r3he0SyRFvc/s1600/foto-escuela-padres%5B1%5D_1.jpg"/>
          <p:cNvPicPr>
            <a:picLocks noChangeAspect="1" noChangeArrowheads="1"/>
          </p:cNvPicPr>
          <p:nvPr/>
        </p:nvPicPr>
        <p:blipFill>
          <a:blip r:embed="rId2" cstate="print"/>
          <a:srcRect/>
          <a:stretch>
            <a:fillRect/>
          </a:stretch>
        </p:blipFill>
        <p:spPr bwMode="auto">
          <a:xfrm>
            <a:off x="2555776" y="2852936"/>
            <a:ext cx="3886200" cy="3114676"/>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260648"/>
            <a:ext cx="7272808" cy="1138773"/>
          </a:xfrm>
          <a:prstGeom prst="rect">
            <a:avLst/>
          </a:prstGeom>
          <a:noFill/>
        </p:spPr>
        <p:txBody>
          <a:bodyPr wrap="square" rtlCol="0">
            <a:spAutoFit/>
          </a:bodyPr>
          <a:lstStyle/>
          <a:p>
            <a:pPr algn="ctr"/>
            <a:r>
              <a:rPr lang="es-ES" sz="3400" dirty="0" smtClean="0">
                <a:latin typeface="Albertus Extra Bold" pitchFamily="34" charset="0"/>
              </a:rPr>
              <a:t>¿ Cómo es el mundo de mis hijos y la formación que les doy?</a:t>
            </a:r>
            <a:endParaRPr lang="es-ES" sz="3400" dirty="0">
              <a:latin typeface="Albertus Extra Bold"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xmlns="" val="1618558025"/>
              </p:ext>
            </p:extLst>
          </p:nvPr>
        </p:nvGraphicFramePr>
        <p:xfrm>
          <a:off x="395537" y="1514120"/>
          <a:ext cx="8208912" cy="4894410"/>
        </p:xfrm>
        <a:graphic>
          <a:graphicData uri="http://schemas.openxmlformats.org/drawingml/2006/table">
            <a:tbl>
              <a:tblPr firstRow="1" bandRow="1">
                <a:tableStyleId>{5940675A-B579-460E-94D1-54222C63F5DA}</a:tableStyleId>
              </a:tblPr>
              <a:tblGrid>
                <a:gridCol w="3312368"/>
                <a:gridCol w="3024336"/>
                <a:gridCol w="1872208"/>
              </a:tblGrid>
              <a:tr h="612878">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254330">
                <a:tc>
                  <a:txBody>
                    <a:bodyPr/>
                    <a:lstStyle/>
                    <a:p>
                      <a:pPr algn="just"/>
                      <a:endParaRPr lang="es-ES" dirty="0" smtClean="0"/>
                    </a:p>
                    <a:p>
                      <a:pPr algn="just"/>
                      <a:r>
                        <a:rPr lang="es-ES" dirty="0" smtClean="0"/>
                        <a:t>Entender los comportamientos de los adolescentes y como educarlos sin afectar la dinámica familiar e individual de los integrantes.</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r>
                        <a:rPr kumimoji="0" lang="es-ES" sz="1800" kern="1200" dirty="0" smtClean="0">
                          <a:solidFill>
                            <a:schemeClr val="tx1"/>
                          </a:solidFill>
                          <a:latin typeface="+mn-lt"/>
                          <a:ea typeface="+mn-ea"/>
                          <a:cs typeface="+mn-cs"/>
                        </a:rPr>
                        <a:t>Charla participativa</a:t>
                      </a: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r>
                        <a:rPr lang="es-MX" dirty="0" smtClean="0"/>
                        <a:t>Padres de Hijos Adolescentes.</a:t>
                      </a:r>
                      <a:endParaRPr lang="es-MX" dirty="0" smtClean="0"/>
                    </a:p>
                  </a:txBody>
                  <a:tcPr/>
                </a:tc>
              </a:tr>
            </a:tbl>
          </a:graphicData>
        </a:graphic>
      </p:graphicFrame>
    </p:spTree>
    <p:extLst>
      <p:ext uri="{BB962C8B-B14F-4D97-AF65-F5344CB8AC3E}">
        <p14:creationId xmlns:p14="http://schemas.microsoft.com/office/powerpoint/2010/main" xmlns="" val="362263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051720" y="620688"/>
            <a:ext cx="5184576" cy="430887"/>
          </a:xfrm>
          <a:prstGeom prst="rect">
            <a:avLst/>
          </a:prstGeom>
          <a:noFill/>
        </p:spPr>
        <p:txBody>
          <a:bodyPr wrap="square" rtlCol="0">
            <a:spAutoFit/>
          </a:bodyPr>
          <a:lstStyle/>
          <a:p>
            <a:pPr algn="ctr"/>
            <a:r>
              <a:rPr lang="es-MX" sz="2200" dirty="0" smtClean="0">
                <a:latin typeface="Albertus" pitchFamily="34" charset="0"/>
              </a:rPr>
              <a:t>TENENCIA DE VIVIENDA</a:t>
            </a:r>
            <a:endParaRPr lang="es-ES" sz="2200" dirty="0">
              <a:latin typeface="Albertus" pitchFamily="34" charset="0"/>
            </a:endParaRPr>
          </a:p>
        </p:txBody>
      </p:sp>
      <p:pic>
        <p:nvPicPr>
          <p:cNvPr id="2050" name="Picture 2" descr="http://2.bp.blogspot.com/_8p4CsbiEZns/TNqN0uY_sCI/AAAAAAAAZ7w/4F8i7xI1Cts/s400/viviendas+turisticas.gif"/>
          <p:cNvPicPr>
            <a:picLocks noChangeAspect="1" noChangeArrowheads="1"/>
          </p:cNvPicPr>
          <p:nvPr/>
        </p:nvPicPr>
        <p:blipFill>
          <a:blip r:embed="rId2" cstate="print"/>
          <a:srcRect/>
          <a:stretch>
            <a:fillRect/>
          </a:stretch>
        </p:blipFill>
        <p:spPr bwMode="auto">
          <a:xfrm>
            <a:off x="449958" y="404664"/>
            <a:ext cx="1959942" cy="1746655"/>
          </a:xfrm>
          <a:prstGeom prst="rect">
            <a:avLst/>
          </a:prstGeom>
          <a:noFill/>
        </p:spPr>
      </p:pic>
      <p:graphicFrame>
        <p:nvGraphicFramePr>
          <p:cNvPr id="5" name="2 Gráfico"/>
          <p:cNvGraphicFramePr/>
          <p:nvPr/>
        </p:nvGraphicFramePr>
        <p:xfrm>
          <a:off x="1115616" y="2057400"/>
          <a:ext cx="7272808" cy="3531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7997946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293167"/>
            <a:ext cx="7272808" cy="615553"/>
          </a:xfrm>
          <a:prstGeom prst="rect">
            <a:avLst/>
          </a:prstGeom>
          <a:noFill/>
        </p:spPr>
        <p:txBody>
          <a:bodyPr wrap="square" rtlCol="0">
            <a:spAutoFit/>
          </a:bodyPr>
          <a:lstStyle/>
          <a:p>
            <a:pPr algn="ctr"/>
            <a:r>
              <a:rPr lang="es-ES" sz="3400" dirty="0" smtClean="0">
                <a:latin typeface="Albertus Extra Bold" pitchFamily="34" charset="0"/>
              </a:rPr>
              <a:t>Tribus Urbanas</a:t>
            </a:r>
            <a:endParaRPr lang="es-ES" sz="3400" dirty="0">
              <a:latin typeface="Albertus Extra Bold" pitchFamily="34" charset="0"/>
            </a:endParaRPr>
          </a:p>
        </p:txBody>
      </p:sp>
      <p:graphicFrame>
        <p:nvGraphicFramePr>
          <p:cNvPr id="5" name="4 Tabla"/>
          <p:cNvGraphicFramePr>
            <a:graphicFrameLocks noGrp="1"/>
          </p:cNvGraphicFramePr>
          <p:nvPr>
            <p:extLst>
              <p:ext uri="{D42A27DB-BD31-4B8C-83A1-F6EECF244321}">
                <p14:modId xmlns:p14="http://schemas.microsoft.com/office/powerpoint/2010/main" xmlns="" val="1618558025"/>
              </p:ext>
            </p:extLst>
          </p:nvPr>
        </p:nvGraphicFramePr>
        <p:xfrm>
          <a:off x="395537" y="1514120"/>
          <a:ext cx="8208912" cy="4894410"/>
        </p:xfrm>
        <a:graphic>
          <a:graphicData uri="http://schemas.openxmlformats.org/drawingml/2006/table">
            <a:tbl>
              <a:tblPr firstRow="1" bandRow="1">
                <a:tableStyleId>{5940675A-B579-460E-94D1-54222C63F5DA}</a:tableStyleId>
              </a:tblPr>
              <a:tblGrid>
                <a:gridCol w="3312368"/>
                <a:gridCol w="3024336"/>
                <a:gridCol w="1872208"/>
              </a:tblGrid>
              <a:tr h="612878">
                <a:tc>
                  <a:txBody>
                    <a:bodyPr/>
                    <a:lstStyle/>
                    <a:p>
                      <a:pPr algn="ctr"/>
                      <a:r>
                        <a:rPr lang="es-MX" b="1" dirty="0" smtClean="0"/>
                        <a:t>¿</a:t>
                      </a:r>
                      <a:r>
                        <a:rPr lang="es-MX" b="1" baseline="0" dirty="0" smtClean="0"/>
                        <a:t> POR QUÉ TRABAJARLO?</a:t>
                      </a:r>
                      <a:endParaRPr lang="es-ES" b="1" dirty="0"/>
                    </a:p>
                  </a:txBody>
                  <a:tcPr>
                    <a:solidFill>
                      <a:schemeClr val="bg2">
                        <a:lumMod val="40000"/>
                        <a:lumOff val="60000"/>
                      </a:schemeClr>
                    </a:solidFill>
                  </a:tcPr>
                </a:tc>
                <a:tc>
                  <a:txBody>
                    <a:bodyPr/>
                    <a:lstStyle/>
                    <a:p>
                      <a:pPr algn="ctr"/>
                      <a:r>
                        <a:rPr lang="es-MX" b="1" dirty="0" smtClean="0"/>
                        <a:t>¿COMO LO HAREMOS?</a:t>
                      </a:r>
                      <a:endParaRPr lang="es-ES" b="1" dirty="0"/>
                    </a:p>
                  </a:txBody>
                  <a:tcPr>
                    <a:solidFill>
                      <a:schemeClr val="bg2">
                        <a:lumMod val="40000"/>
                        <a:lumOff val="60000"/>
                      </a:schemeClr>
                    </a:solidFill>
                  </a:tcPr>
                </a:tc>
                <a:tc>
                  <a:txBody>
                    <a:bodyPr/>
                    <a:lstStyle/>
                    <a:p>
                      <a:pPr algn="ctr"/>
                      <a:r>
                        <a:rPr lang="es-MX" b="1" dirty="0" smtClean="0"/>
                        <a:t>¿PARA</a:t>
                      </a:r>
                      <a:r>
                        <a:rPr lang="es-MX" b="1" baseline="0" dirty="0" smtClean="0"/>
                        <a:t> QUIENES?</a:t>
                      </a:r>
                      <a:endParaRPr lang="es-ES" b="1" dirty="0"/>
                    </a:p>
                  </a:txBody>
                  <a:tcPr>
                    <a:solidFill>
                      <a:schemeClr val="bg2">
                        <a:lumMod val="40000"/>
                        <a:lumOff val="60000"/>
                      </a:schemeClr>
                    </a:solidFill>
                  </a:tcPr>
                </a:tc>
              </a:tr>
              <a:tr h="4254330">
                <a:tc>
                  <a:txBody>
                    <a:bodyPr/>
                    <a:lstStyle/>
                    <a:p>
                      <a:pPr algn="just"/>
                      <a:endParaRPr lang="es-ES" dirty="0" smtClean="0"/>
                    </a:p>
                    <a:p>
                      <a:pPr algn="just"/>
                      <a:r>
                        <a:rPr lang="es-ES" dirty="0" smtClean="0"/>
                        <a:t>Los padres identifican los diferentes grupos sociales de jóvenes que existen en las ciudades, como son: Punk, metaleros, barras bravas, skate, etc. su dinámica interna y comportamientos.</a:t>
                      </a:r>
                      <a:endParaRPr lang="es-ES" dirty="0"/>
                    </a:p>
                  </a:txBody>
                  <a:tcPr/>
                </a:tc>
                <a:tc>
                  <a:txBody>
                    <a:bodyPr/>
                    <a:lstStyle/>
                    <a:p>
                      <a:pPr algn="ctr"/>
                      <a:endParaRPr kumimoji="0" lang="es-MX" sz="1800" kern="1200" dirty="0" smtClean="0">
                        <a:solidFill>
                          <a:schemeClr val="tx1"/>
                        </a:solidFill>
                        <a:latin typeface="+mn-lt"/>
                        <a:ea typeface="+mn-ea"/>
                        <a:cs typeface="+mn-cs"/>
                      </a:endParaRPr>
                    </a:p>
                    <a:p>
                      <a:pPr algn="ctr"/>
                      <a:endParaRPr kumimoji="0" lang="es-MX" sz="1800" kern="1200" dirty="0" smtClean="0">
                        <a:solidFill>
                          <a:schemeClr val="tx1"/>
                        </a:solidFill>
                        <a:latin typeface="+mn-lt"/>
                        <a:ea typeface="+mn-ea"/>
                        <a:cs typeface="+mn-cs"/>
                      </a:endParaRPr>
                    </a:p>
                    <a:p>
                      <a:pPr algn="ctr"/>
                      <a:r>
                        <a:rPr kumimoji="0" lang="es-ES" sz="1800" kern="1200" dirty="0" smtClean="0">
                          <a:solidFill>
                            <a:schemeClr val="tx1"/>
                          </a:solidFill>
                          <a:latin typeface="+mn-lt"/>
                          <a:ea typeface="+mn-ea"/>
                          <a:cs typeface="+mn-cs"/>
                        </a:rPr>
                        <a:t>Charla-</a:t>
                      </a:r>
                      <a:r>
                        <a:rPr kumimoji="0" lang="es-ES" sz="1800" kern="1200" baseline="0" dirty="0" smtClean="0">
                          <a:solidFill>
                            <a:schemeClr val="tx1"/>
                          </a:solidFill>
                          <a:latin typeface="+mn-lt"/>
                          <a:ea typeface="+mn-ea"/>
                          <a:cs typeface="+mn-cs"/>
                        </a:rPr>
                        <a:t>  Videos</a:t>
                      </a:r>
                      <a:endParaRPr kumimoji="0" lang="es-ES" sz="1800" kern="1200" dirty="0" smtClean="0">
                        <a:solidFill>
                          <a:schemeClr val="tx1"/>
                        </a:solidFill>
                        <a:latin typeface="+mn-lt"/>
                        <a:ea typeface="+mn-ea"/>
                        <a:cs typeface="+mn-cs"/>
                      </a:endParaRPr>
                    </a:p>
                  </a:txBody>
                  <a:tcPr/>
                </a:tc>
                <a:tc>
                  <a:txBody>
                    <a:bodyPr/>
                    <a:lstStyle/>
                    <a:p>
                      <a:pPr algn="ctr"/>
                      <a:endParaRPr lang="es-MX" dirty="0" smtClean="0"/>
                    </a:p>
                    <a:p>
                      <a:pPr algn="ctr"/>
                      <a:endParaRPr lang="es-MX" dirty="0" smtClean="0"/>
                    </a:p>
                    <a:p>
                      <a:pPr algn="ctr"/>
                      <a:r>
                        <a:rPr lang="es-MX" dirty="0" smtClean="0"/>
                        <a:t>Padres de Hijos Adolescentes.</a:t>
                      </a:r>
                      <a:endParaRPr lang="es-MX" dirty="0" smtClean="0"/>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293167"/>
            <a:ext cx="7272808" cy="3231654"/>
          </a:xfrm>
          <a:prstGeom prst="rect">
            <a:avLst/>
          </a:prstGeom>
          <a:noFill/>
        </p:spPr>
        <p:txBody>
          <a:bodyPr wrap="square" rtlCol="0">
            <a:spAutoFit/>
          </a:bodyPr>
          <a:lstStyle/>
          <a:p>
            <a:pPr algn="ctr"/>
            <a:endParaRPr lang="es-ES" sz="3400" u="sng" dirty="0" smtClean="0">
              <a:latin typeface="Albertus Extra Bold" pitchFamily="34" charset="0"/>
            </a:endParaRPr>
          </a:p>
          <a:p>
            <a:pPr algn="ctr"/>
            <a:r>
              <a:rPr lang="es-ES" sz="3400" u="sng" dirty="0" smtClean="0">
                <a:latin typeface="Albertus Extra Bold" pitchFamily="34" charset="0"/>
              </a:rPr>
              <a:t>Otros </a:t>
            </a:r>
            <a:r>
              <a:rPr lang="es-ES" sz="3400" u="sng" dirty="0" smtClean="0">
                <a:latin typeface="Albertus Extra Bold" pitchFamily="34" charset="0"/>
              </a:rPr>
              <a:t>Temas</a:t>
            </a:r>
            <a:r>
              <a:rPr lang="es-ES" sz="3400" u="sng" dirty="0" smtClean="0">
                <a:latin typeface="Albertus Extra Bold" pitchFamily="34" charset="0"/>
              </a:rPr>
              <a:t>:</a:t>
            </a:r>
          </a:p>
          <a:p>
            <a:pPr algn="ctr"/>
            <a:endParaRPr lang="es-ES" sz="3400" u="sng" dirty="0" smtClean="0">
              <a:latin typeface="Albertus Extra Bold" pitchFamily="34" charset="0"/>
            </a:endParaRPr>
          </a:p>
          <a:p>
            <a:pPr algn="ctr"/>
            <a:r>
              <a:rPr lang="es-ES" sz="3400" dirty="0" smtClean="0">
                <a:latin typeface="Albertus Extra Bold" pitchFamily="34" charset="0"/>
              </a:rPr>
              <a:t>Drogadicción </a:t>
            </a:r>
            <a:r>
              <a:rPr lang="es-ES" sz="3400" dirty="0" smtClean="0">
                <a:latin typeface="Albertus Extra Bold" pitchFamily="34" charset="0"/>
              </a:rPr>
              <a:t>y alcoholismo en adolescentes, autoestima en la niñez y adolescencia…..</a:t>
            </a:r>
            <a:endParaRPr lang="es-ES" sz="3400" dirty="0">
              <a:latin typeface="Albertus Extra Bold"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1403648" y="980728"/>
            <a:ext cx="6408712" cy="8125301"/>
          </a:xfrm>
          <a:prstGeom prst="rect">
            <a:avLst/>
          </a:prstGeom>
          <a:noFill/>
        </p:spPr>
        <p:txBody>
          <a:bodyPr wrap="square" rtlCol="0">
            <a:spAutoFit/>
          </a:bodyPr>
          <a:lstStyle/>
          <a:p>
            <a:r>
              <a:rPr lang="es-MX" sz="3000" dirty="0" smtClean="0">
                <a:latin typeface="Albertus" pitchFamily="34" charset="0"/>
              </a:rPr>
              <a:t>		</a:t>
            </a:r>
          </a:p>
          <a:p>
            <a:r>
              <a:rPr lang="es-MX" sz="3000" dirty="0" smtClean="0">
                <a:latin typeface="Albertus" pitchFamily="34" charset="0"/>
              </a:rPr>
              <a:t>		</a:t>
            </a:r>
            <a:endParaRPr lang="es-MX" sz="3000" dirty="0" smtClean="0">
              <a:latin typeface="Albertus" pitchFamily="34" charset="0"/>
            </a:endParaRPr>
          </a:p>
          <a:p>
            <a:endParaRPr lang="es-MX" sz="3000" u="sng" dirty="0" smtClean="0">
              <a:solidFill>
                <a:srgbClr val="00B050"/>
              </a:solidFill>
              <a:latin typeface="Albertus" pitchFamily="34" charset="0"/>
            </a:endParaRPr>
          </a:p>
          <a:p>
            <a:pPr algn="ctr"/>
            <a:r>
              <a:rPr lang="es-MX" sz="4000" u="sng" dirty="0" smtClean="0">
                <a:solidFill>
                  <a:srgbClr val="00B050"/>
                </a:solidFill>
                <a:latin typeface="Albertus" pitchFamily="34" charset="0"/>
              </a:rPr>
              <a:t>GRACIAS ….</a:t>
            </a:r>
          </a:p>
          <a:p>
            <a:pPr algn="ctr"/>
            <a:endParaRPr lang="es-MX" sz="4000" u="sng" dirty="0" smtClean="0">
              <a:solidFill>
                <a:srgbClr val="00B050"/>
              </a:solidFill>
              <a:latin typeface="Albertus" pitchFamily="34" charset="0"/>
            </a:endParaRPr>
          </a:p>
          <a:p>
            <a:pPr algn="ctr"/>
            <a:endParaRPr lang="es-MX" sz="4000" u="sng" dirty="0" smtClean="0">
              <a:solidFill>
                <a:srgbClr val="00B050"/>
              </a:solidFill>
              <a:latin typeface="Albertus" pitchFamily="34" charset="0"/>
            </a:endParaRPr>
          </a:p>
          <a:p>
            <a:pPr algn="ctr"/>
            <a:endParaRPr lang="es-MX" sz="4000" u="sng" dirty="0" smtClean="0">
              <a:solidFill>
                <a:srgbClr val="00B050"/>
              </a:solidFill>
              <a:latin typeface="Albertus" pitchFamily="34" charset="0"/>
            </a:endParaRPr>
          </a:p>
          <a:p>
            <a:pPr algn="ctr"/>
            <a:endParaRPr lang="es-MX" sz="4000" u="sng" dirty="0" smtClean="0">
              <a:solidFill>
                <a:srgbClr val="00B050"/>
              </a:solidFill>
              <a:latin typeface="Albertus" pitchFamily="34" charset="0"/>
            </a:endParaRPr>
          </a:p>
          <a:p>
            <a:pPr algn="ctr"/>
            <a:r>
              <a:rPr lang="es-MX" sz="3000" dirty="0" smtClean="0">
                <a:solidFill>
                  <a:srgbClr val="00B050"/>
                </a:solidFill>
                <a:latin typeface="Albertus" pitchFamily="34" charset="0"/>
              </a:rPr>
              <a:t>2012</a:t>
            </a:r>
            <a:endParaRPr lang="es-MX" sz="3000" dirty="0" smtClean="0">
              <a:solidFill>
                <a:srgbClr val="00B050"/>
              </a:solidFill>
              <a:latin typeface="Albertus" pitchFamily="34" charset="0"/>
            </a:endParaRPr>
          </a:p>
          <a:p>
            <a:pPr algn="ctr"/>
            <a:endParaRPr lang="es-MX" sz="3000" dirty="0" smtClean="0">
              <a:latin typeface="Albertus" pitchFamily="34" charset="0"/>
            </a:endParaRPr>
          </a:p>
          <a:p>
            <a:pPr algn="ctr"/>
            <a:endParaRPr lang="es-MX" sz="3000" dirty="0" smtClean="0">
              <a:latin typeface="Albertus" pitchFamily="34" charset="0"/>
            </a:endParaRPr>
          </a:p>
          <a:p>
            <a:pPr algn="ctr"/>
            <a:endParaRPr lang="es-MX" sz="3000" dirty="0" smtClean="0">
              <a:latin typeface="Albertus" pitchFamily="34" charset="0"/>
            </a:endParaRPr>
          </a:p>
          <a:p>
            <a:pPr algn="ctr"/>
            <a:endParaRPr lang="es-MX" sz="3000" dirty="0" smtClean="0">
              <a:latin typeface="Albertus" pitchFamily="34" charset="0"/>
            </a:endParaRPr>
          </a:p>
          <a:p>
            <a:pPr algn="ctr"/>
            <a:endParaRPr lang="es-MX" sz="3000" dirty="0" smtClean="0">
              <a:latin typeface="Albertus" pitchFamily="34" charset="0"/>
            </a:endParaRPr>
          </a:p>
          <a:p>
            <a:pPr algn="r"/>
            <a:endParaRPr lang="es-MX" sz="1400" dirty="0" smtClean="0">
              <a:latin typeface="Albertus" pitchFamily="34" charset="0"/>
            </a:endParaRPr>
          </a:p>
          <a:p>
            <a:pPr algn="r"/>
            <a:endParaRPr lang="es-MX" sz="1400" dirty="0" smtClean="0">
              <a:latin typeface="Albertus" pitchFamily="34" charset="0"/>
            </a:endParaRPr>
          </a:p>
          <a:p>
            <a:pPr algn="r"/>
            <a:endParaRPr lang="es-MX" sz="1400" dirty="0" smtClean="0">
              <a:latin typeface="Albertus" pitchFamily="34" charset="0"/>
            </a:endParaRPr>
          </a:p>
        </p:txBody>
      </p:sp>
      <p:pic>
        <p:nvPicPr>
          <p:cNvPr id="6" name="5 Imagen"/>
          <p:cNvPicPr/>
          <p:nvPr/>
        </p:nvPicPr>
        <p:blipFill>
          <a:blip r:embed="rId2" cstate="print"/>
          <a:srcRect/>
          <a:stretch>
            <a:fillRect/>
          </a:stretch>
        </p:blipFill>
        <p:spPr bwMode="auto">
          <a:xfrm>
            <a:off x="6732240" y="476672"/>
            <a:ext cx="1728192" cy="122413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67744" y="476672"/>
            <a:ext cx="4608512" cy="430887"/>
          </a:xfrm>
          <a:prstGeom prst="rect">
            <a:avLst/>
          </a:prstGeom>
          <a:noFill/>
        </p:spPr>
        <p:txBody>
          <a:bodyPr wrap="square" rtlCol="0">
            <a:spAutoFit/>
          </a:bodyPr>
          <a:lstStyle/>
          <a:p>
            <a:pPr algn="ctr"/>
            <a:r>
              <a:rPr lang="es-MX" sz="2200" dirty="0" smtClean="0">
                <a:latin typeface="Albertus" pitchFamily="34" charset="0"/>
              </a:rPr>
              <a:t>ESTRATO SOCIO-ECONÓMICO</a:t>
            </a:r>
            <a:endParaRPr lang="es-ES" sz="2200" dirty="0">
              <a:latin typeface="Albertus" pitchFamily="34" charset="0"/>
            </a:endParaRPr>
          </a:p>
        </p:txBody>
      </p:sp>
      <p:pic>
        <p:nvPicPr>
          <p:cNvPr id="9218" name="Picture 2" descr="http://ultraefectivo.com/tutoriales/wp-content/uploads/2010/05/comunidad-300x200.jpg"/>
          <p:cNvPicPr>
            <a:picLocks noChangeAspect="1" noChangeArrowheads="1"/>
          </p:cNvPicPr>
          <p:nvPr/>
        </p:nvPicPr>
        <p:blipFill>
          <a:blip r:embed="rId2" cstate="print"/>
          <a:srcRect/>
          <a:stretch>
            <a:fillRect/>
          </a:stretch>
        </p:blipFill>
        <p:spPr bwMode="auto">
          <a:xfrm>
            <a:off x="0" y="188640"/>
            <a:ext cx="1763688" cy="1318300"/>
          </a:xfrm>
          <a:prstGeom prst="rect">
            <a:avLst/>
          </a:prstGeom>
          <a:ln>
            <a:noFill/>
          </a:ln>
          <a:effectLst>
            <a:softEdge rad="112500"/>
          </a:effectLst>
        </p:spPr>
      </p:pic>
      <p:graphicFrame>
        <p:nvGraphicFramePr>
          <p:cNvPr id="6" name="2 Gráfico"/>
          <p:cNvGraphicFramePr/>
          <p:nvPr/>
        </p:nvGraphicFramePr>
        <p:xfrm>
          <a:off x="1331640" y="1196752"/>
          <a:ext cx="6696744" cy="5040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03836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revivalsv.files.wordpress.com/2007/06/aula_de_estudio.gif?w=350&amp;h=300"/>
          <p:cNvPicPr>
            <a:picLocks noChangeAspect="1" noChangeArrowheads="1"/>
          </p:cNvPicPr>
          <p:nvPr/>
        </p:nvPicPr>
        <p:blipFill>
          <a:blip r:embed="rId2" cstate="print"/>
          <a:srcRect/>
          <a:stretch>
            <a:fillRect/>
          </a:stretch>
        </p:blipFill>
        <p:spPr bwMode="auto">
          <a:xfrm>
            <a:off x="467545" y="476672"/>
            <a:ext cx="1440160" cy="1254997"/>
          </a:xfrm>
          <a:prstGeom prst="rect">
            <a:avLst/>
          </a:prstGeom>
          <a:noFill/>
        </p:spPr>
      </p:pic>
      <p:sp>
        <p:nvSpPr>
          <p:cNvPr id="5" name="4 CuadroTexto"/>
          <p:cNvSpPr txBox="1"/>
          <p:nvPr/>
        </p:nvSpPr>
        <p:spPr>
          <a:xfrm>
            <a:off x="2267744" y="548680"/>
            <a:ext cx="5112568" cy="769441"/>
          </a:xfrm>
          <a:prstGeom prst="rect">
            <a:avLst/>
          </a:prstGeom>
          <a:noFill/>
        </p:spPr>
        <p:txBody>
          <a:bodyPr wrap="square" rtlCol="0">
            <a:spAutoFit/>
          </a:bodyPr>
          <a:lstStyle/>
          <a:p>
            <a:pPr algn="ctr"/>
            <a:r>
              <a:rPr lang="es-MX" sz="2200" dirty="0" smtClean="0">
                <a:latin typeface="Albertus" pitchFamily="34" charset="0"/>
              </a:rPr>
              <a:t>NIVEL EDUCATIVO DE LOS COLABORADORES DE IBC</a:t>
            </a:r>
            <a:endParaRPr lang="es-ES" sz="2200" dirty="0">
              <a:latin typeface="Albertus" pitchFamily="34" charset="0"/>
            </a:endParaRPr>
          </a:p>
        </p:txBody>
      </p:sp>
      <p:graphicFrame>
        <p:nvGraphicFramePr>
          <p:cNvPr id="4" name="14 Gráfico"/>
          <p:cNvGraphicFramePr/>
          <p:nvPr/>
        </p:nvGraphicFramePr>
        <p:xfrm>
          <a:off x="683568" y="1772816"/>
          <a:ext cx="7776864" cy="446449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evivalsv.files.wordpress.com/2007/06/aula_de_estudio.gif?w=350&amp;h=300"/>
          <p:cNvPicPr>
            <a:picLocks noChangeAspect="1" noChangeArrowheads="1"/>
          </p:cNvPicPr>
          <p:nvPr/>
        </p:nvPicPr>
        <p:blipFill>
          <a:blip r:embed="rId2" cstate="print"/>
          <a:srcRect/>
          <a:stretch>
            <a:fillRect/>
          </a:stretch>
        </p:blipFill>
        <p:spPr bwMode="auto">
          <a:xfrm>
            <a:off x="467544" y="476672"/>
            <a:ext cx="1900539" cy="1656184"/>
          </a:xfrm>
          <a:prstGeom prst="rect">
            <a:avLst/>
          </a:prstGeom>
          <a:noFill/>
        </p:spPr>
      </p:pic>
      <p:sp>
        <p:nvSpPr>
          <p:cNvPr id="5" name="4 CuadroTexto"/>
          <p:cNvSpPr txBox="1"/>
          <p:nvPr/>
        </p:nvSpPr>
        <p:spPr>
          <a:xfrm>
            <a:off x="2267744" y="548680"/>
            <a:ext cx="5112568" cy="430887"/>
          </a:xfrm>
          <a:prstGeom prst="rect">
            <a:avLst/>
          </a:prstGeom>
          <a:noFill/>
        </p:spPr>
        <p:txBody>
          <a:bodyPr wrap="square" rtlCol="0">
            <a:spAutoFit/>
          </a:bodyPr>
          <a:lstStyle/>
          <a:p>
            <a:pPr algn="ctr"/>
            <a:r>
              <a:rPr lang="es-MX" sz="2200" dirty="0" smtClean="0">
                <a:latin typeface="Albertus" pitchFamily="34" charset="0"/>
              </a:rPr>
              <a:t>NIVEL EDUCATIVO DEL CONYUGE</a:t>
            </a:r>
            <a:endParaRPr lang="es-ES" sz="2200" dirty="0">
              <a:latin typeface="Albertus" pitchFamily="34" charset="0"/>
            </a:endParaRPr>
          </a:p>
        </p:txBody>
      </p:sp>
      <p:graphicFrame>
        <p:nvGraphicFramePr>
          <p:cNvPr id="6" name="2 Gráfico"/>
          <p:cNvGraphicFramePr/>
          <p:nvPr/>
        </p:nvGraphicFramePr>
        <p:xfrm>
          <a:off x="971600" y="2057400"/>
          <a:ext cx="7416824" cy="38918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339752" y="404664"/>
            <a:ext cx="4536504" cy="769441"/>
          </a:xfrm>
          <a:prstGeom prst="rect">
            <a:avLst/>
          </a:prstGeom>
          <a:noFill/>
        </p:spPr>
        <p:txBody>
          <a:bodyPr wrap="square" rtlCol="0">
            <a:spAutoFit/>
          </a:bodyPr>
          <a:lstStyle/>
          <a:p>
            <a:pPr algn="ctr"/>
            <a:r>
              <a:rPr lang="es-MX" sz="2200" b="1" dirty="0" smtClean="0">
                <a:latin typeface="Albertus" pitchFamily="34" charset="0"/>
              </a:rPr>
              <a:t>EPS DE LOS </a:t>
            </a:r>
            <a:r>
              <a:rPr lang="es-MX" sz="2200" b="1" u="sng" dirty="0" smtClean="0">
                <a:latin typeface="Albertus" pitchFamily="34" charset="0"/>
              </a:rPr>
              <a:t>FAMILIARES</a:t>
            </a:r>
            <a:r>
              <a:rPr lang="es-MX" sz="2200" b="1" dirty="0" smtClean="0">
                <a:latin typeface="Albertus" pitchFamily="34" charset="0"/>
              </a:rPr>
              <a:t> DE LOS COLABORADORES</a:t>
            </a:r>
            <a:endParaRPr lang="es-ES" sz="2200" b="1" dirty="0">
              <a:latin typeface="Albertus" pitchFamily="34" charset="0"/>
            </a:endParaRPr>
          </a:p>
        </p:txBody>
      </p:sp>
      <p:pic>
        <p:nvPicPr>
          <p:cNvPr id="19458" name="Picture 2" descr="http://www.finanzaspersonales.com.co/upload/images/2012/2/28/44586_144912_1.jpg"/>
          <p:cNvPicPr>
            <a:picLocks noChangeAspect="1" noChangeArrowheads="1"/>
          </p:cNvPicPr>
          <p:nvPr/>
        </p:nvPicPr>
        <p:blipFill>
          <a:blip r:embed="rId2" cstate="print"/>
          <a:srcRect/>
          <a:stretch>
            <a:fillRect/>
          </a:stretch>
        </p:blipFill>
        <p:spPr bwMode="auto">
          <a:xfrm>
            <a:off x="611560" y="620688"/>
            <a:ext cx="1771067" cy="1296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3 Gráfico"/>
          <p:cNvGraphicFramePr/>
          <p:nvPr/>
        </p:nvGraphicFramePr>
        <p:xfrm>
          <a:off x="611560" y="1700808"/>
          <a:ext cx="7920880" cy="47525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627784" y="908720"/>
            <a:ext cx="4320480" cy="400110"/>
          </a:xfrm>
          <a:prstGeom prst="rect">
            <a:avLst/>
          </a:prstGeom>
          <a:noFill/>
        </p:spPr>
        <p:txBody>
          <a:bodyPr wrap="square" rtlCol="0">
            <a:spAutoFit/>
          </a:bodyPr>
          <a:lstStyle/>
          <a:p>
            <a:pPr algn="ctr"/>
            <a:r>
              <a:rPr lang="es-MX" sz="2000" b="1" dirty="0" smtClean="0">
                <a:latin typeface="Albertus" pitchFamily="34" charset="0"/>
              </a:rPr>
              <a:t>HIJOS POR EDAD</a:t>
            </a:r>
            <a:endParaRPr lang="es-ES" sz="2000" b="1" dirty="0">
              <a:latin typeface="Albertus" pitchFamily="34" charset="0"/>
            </a:endParaRPr>
          </a:p>
        </p:txBody>
      </p:sp>
      <p:graphicFrame>
        <p:nvGraphicFramePr>
          <p:cNvPr id="5" name="4 Gráfico"/>
          <p:cNvGraphicFramePr/>
          <p:nvPr/>
        </p:nvGraphicFramePr>
        <p:xfrm>
          <a:off x="1331640" y="1412776"/>
          <a:ext cx="6480720" cy="4968552"/>
        </p:xfrm>
        <a:graphic>
          <a:graphicData uri="http://schemas.openxmlformats.org/drawingml/2006/chart">
            <c:chart xmlns:c="http://schemas.openxmlformats.org/drawingml/2006/chart" xmlns:r="http://schemas.openxmlformats.org/officeDocument/2006/relationships" r:id="rId2"/>
          </a:graphicData>
        </a:graphic>
      </p:graphicFrame>
      <p:pic>
        <p:nvPicPr>
          <p:cNvPr id="26626" name="Picture 2" descr="http://www.cerlac.com.py/wp-content/uploads/2011/05/terapia-ni%C3%B1os-y-adolescentes.jpg"/>
          <p:cNvPicPr>
            <a:picLocks noChangeAspect="1" noChangeArrowheads="1"/>
          </p:cNvPicPr>
          <p:nvPr/>
        </p:nvPicPr>
        <p:blipFill>
          <a:blip r:embed="rId3" cstate="print"/>
          <a:srcRect/>
          <a:stretch>
            <a:fillRect/>
          </a:stretch>
        </p:blipFill>
        <p:spPr bwMode="auto">
          <a:xfrm>
            <a:off x="323528" y="332656"/>
            <a:ext cx="2664296" cy="194421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2523</TotalTime>
  <Words>1605</Words>
  <Application>Microsoft Office PowerPoint</Application>
  <PresentationFormat>Presentación en pantalla (4:3)</PresentationFormat>
  <Paragraphs>382</Paragraphs>
  <Slides>42</Slides>
  <Notes>0</Notes>
  <HiddenSlides>0</HiddenSlides>
  <MMClips>0</MMClips>
  <ScaleCrop>false</ScaleCrop>
  <HeadingPairs>
    <vt:vector size="4" baseType="variant">
      <vt:variant>
        <vt:lpstr>Tema</vt:lpstr>
      </vt:variant>
      <vt:variant>
        <vt:i4>1</vt:i4>
      </vt:variant>
      <vt:variant>
        <vt:lpstr>Títulos de diapositiva</vt:lpstr>
      </vt:variant>
      <vt:variant>
        <vt:i4>42</vt:i4>
      </vt:variant>
    </vt:vector>
  </HeadingPairs>
  <TitlesOfParts>
    <vt:vector size="43" baseType="lpstr">
      <vt:lpstr>Mirador</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PAULA</dc:creator>
  <cp:lastModifiedBy>G. HUMANA</cp:lastModifiedBy>
  <cp:revision>120</cp:revision>
  <dcterms:created xsi:type="dcterms:W3CDTF">2012-07-02T04:01:30Z</dcterms:created>
  <dcterms:modified xsi:type="dcterms:W3CDTF">2012-08-21T13:13:19Z</dcterms:modified>
</cp:coreProperties>
</file>