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97" r:id="rId7"/>
    <p:sldId id="261" r:id="rId8"/>
    <p:sldId id="262" r:id="rId9"/>
    <p:sldId id="292" r:id="rId10"/>
    <p:sldId id="265" r:id="rId11"/>
    <p:sldId id="266" r:id="rId12"/>
    <p:sldId id="285" r:id="rId13"/>
    <p:sldId id="293" r:id="rId14"/>
    <p:sldId id="294" r:id="rId15"/>
    <p:sldId id="299" r:id="rId16"/>
    <p:sldId id="298" r:id="rId17"/>
    <p:sldId id="264" r:id="rId18"/>
    <p:sldId id="289" r:id="rId19"/>
    <p:sldId id="290" r:id="rId20"/>
    <p:sldId id="295" r:id="rId21"/>
    <p:sldId id="280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F113F2-1280-43AC-BB37-A43291DE0630}">
          <p14:sldIdLst>
            <p14:sldId id="256"/>
            <p14:sldId id="257"/>
            <p14:sldId id="297"/>
            <p14:sldId id="261"/>
            <p14:sldId id="262"/>
            <p14:sldId id="292"/>
            <p14:sldId id="265"/>
            <p14:sldId id="266"/>
            <p14:sldId id="285"/>
            <p14:sldId id="293"/>
            <p14:sldId id="294"/>
            <p14:sldId id="299"/>
            <p14:sldId id="298"/>
            <p14:sldId id="264"/>
            <p14:sldId id="289"/>
            <p14:sldId id="290"/>
            <p14:sldId id="295"/>
            <p14:sldId id="280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69864" autoAdjust="0"/>
  </p:normalViewPr>
  <p:slideViewPr>
    <p:cSldViewPr snapToGrid="0">
      <p:cViewPr varScale="1">
        <p:scale>
          <a:sx n="87" d="100"/>
          <a:sy n="87" d="100"/>
        </p:scale>
        <p:origin x="2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ICU Admitted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3"/>
                <c:pt idx="0">
                  <c:v>70</c:v>
                </c:pt>
                <c:pt idx="1">
                  <c:v>70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B-4F05-A51A-AAEF35F132C5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INTOXICATE recommends against ICU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="1"/>
                      <a:t>Unknown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83B-4F05-A51A-AAEF35F132C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3B-4F05-A51A-AAEF35F132C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3B-4F05-A51A-AAEF35F132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Sheet1!$D$4:$D$6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3B-4F05-A51A-AAEF35F132C5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INTOXICATE reccomends ICU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Sheet1!$E$4:$E$6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3B-4F05-A51A-AAEF35F132C5}"/>
            </c:ext>
          </c:extLst>
        </c:ser>
        <c:ser>
          <c:idx val="3"/>
          <c:order val="3"/>
          <c:tx>
            <c:strRef>
              <c:f>Sheet1!$F$3</c:f>
              <c:strCache>
                <c:ptCount val="1"/>
                <c:pt idx="0">
                  <c:v>ICU Considered, Ultimately GMF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258814081084404E-2"/>
                  <c:y val="4.524408113011794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/>
                      <a:t>INTOXICATE</a:t>
                    </a:r>
                    <a:r>
                      <a:rPr lang="en-US" sz="1400" baseline="0" dirty="0"/>
                      <a:t> </a:t>
                    </a:r>
                    <a:r>
                      <a:rPr lang="en-US" sz="1400" b="1" u="sng" baseline="0" dirty="0"/>
                      <a:t>used</a:t>
                    </a:r>
                    <a:r>
                      <a:rPr lang="en-US" sz="1400" baseline="0" dirty="0"/>
                      <a:t> and recommends </a:t>
                    </a:r>
                    <a:r>
                      <a:rPr lang="en-US" sz="1400" b="1" u="sng" baseline="0" dirty="0"/>
                      <a:t>against</a:t>
                    </a:r>
                    <a:r>
                      <a:rPr lang="en-US" sz="1400" u="none" baseline="0" dirty="0"/>
                      <a:t> ICU</a:t>
                    </a:r>
                    <a:endParaRPr lang="en-US" sz="14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4744255888294288"/>
                      <c:h val="0.1156018335609193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6-183B-4F05-A51A-AAEF35F132C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/>
                      <a:t>ICU</a:t>
                    </a:r>
                    <a:r>
                      <a:rPr lang="en-US" sz="1400" baseline="0" dirty="0"/>
                      <a:t> Considered, INTOXICATE </a:t>
                    </a:r>
                    <a:r>
                      <a:rPr lang="en-US" sz="1400" b="1" u="sng" baseline="0" dirty="0"/>
                      <a:t>not</a:t>
                    </a:r>
                    <a:r>
                      <a:rPr lang="en-US" sz="1400" u="none" baseline="0" dirty="0"/>
                      <a:t> used, ultimately GMF</a:t>
                    </a:r>
                    <a:endParaRPr lang="en-US" sz="14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090595079805191"/>
                      <c:h val="0.22036432529140573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183B-4F05-A51A-AAEF35F132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ICU Considered,</a:t>
                    </a:r>
                    <a:r>
                      <a:rPr lang="en-US" baseline="0"/>
                      <a:t> ultimately GMF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5281951594444697"/>
                      <c:h val="0.1156018335609193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8-183B-4F05-A51A-AAEF35F132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Sheet1!$F$4:$F$6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83B-4F05-A51A-AAEF35F132C5}"/>
            </c:ext>
          </c:extLst>
        </c:ser>
        <c:ser>
          <c:idx val="4"/>
          <c:order val="4"/>
          <c:tx>
            <c:strRef>
              <c:f>Sheet1!$G$3</c:f>
              <c:strCache>
                <c:ptCount val="1"/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Sheet1!$G$4:$G$6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A-183B-4F05-A51A-AAEF35F13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8778736"/>
        <c:axId val="448776336"/>
      </c:barChart>
      <c:catAx>
        <c:axId val="448778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8776336"/>
        <c:crosses val="autoZero"/>
        <c:auto val="0"/>
        <c:lblAlgn val="ctr"/>
        <c:lblOffset val="100"/>
        <c:noMultiLvlLbl val="0"/>
      </c:catAx>
      <c:valAx>
        <c:axId val="448776336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extTo"/>
        <c:crossAx val="448778736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ICU Admitted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3"/>
                <c:pt idx="0">
                  <c:v>70</c:v>
                </c:pt>
                <c:pt idx="1">
                  <c:v>70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B-4F05-A51A-AAEF35F132C5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INTOXICATE recommends against ICU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="1"/>
                      <a:t>Unknown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83B-4F05-A51A-AAEF35F132C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3B-4F05-A51A-AAEF35F132C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3B-4F05-A51A-AAEF35F132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Sheet1!$D$4:$D$6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3B-4F05-A51A-AAEF35F132C5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INTOXICATE reccomends ICU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Sheet1!$E$4:$E$6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3B-4F05-A51A-AAEF35F132C5}"/>
            </c:ext>
          </c:extLst>
        </c:ser>
        <c:ser>
          <c:idx val="3"/>
          <c:order val="3"/>
          <c:tx>
            <c:strRef>
              <c:f>Sheet1!$F$3</c:f>
              <c:strCache>
                <c:ptCount val="1"/>
                <c:pt idx="0">
                  <c:v>ICU Considered, Ultimately GMF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258814081084404E-2"/>
                  <c:y val="4.524408113011794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/>
                      <a:t>INTOXICATE</a:t>
                    </a:r>
                    <a:r>
                      <a:rPr lang="en-US" sz="1400" baseline="0" dirty="0"/>
                      <a:t> </a:t>
                    </a:r>
                    <a:r>
                      <a:rPr lang="en-US" sz="1400" b="1" u="sng" baseline="0" dirty="0"/>
                      <a:t>used</a:t>
                    </a:r>
                    <a:r>
                      <a:rPr lang="en-US" sz="1400" baseline="0" dirty="0"/>
                      <a:t> and recommends </a:t>
                    </a:r>
                    <a:r>
                      <a:rPr lang="en-US" sz="1400" b="1" u="sng" baseline="0" dirty="0"/>
                      <a:t>against</a:t>
                    </a:r>
                    <a:r>
                      <a:rPr lang="en-US" sz="1400" u="none" baseline="0" dirty="0"/>
                      <a:t> ICU</a:t>
                    </a:r>
                    <a:endParaRPr lang="en-US" sz="14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4744255888294288"/>
                      <c:h val="0.1156018335609193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6-183B-4F05-A51A-AAEF35F132C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/>
                      <a:t>ICU</a:t>
                    </a:r>
                    <a:r>
                      <a:rPr lang="en-US" sz="1400" baseline="0" dirty="0"/>
                      <a:t> Considered, INTOXICATE </a:t>
                    </a:r>
                    <a:r>
                      <a:rPr lang="en-US" sz="1400" b="1" u="sng" baseline="0" dirty="0"/>
                      <a:t>not</a:t>
                    </a:r>
                    <a:r>
                      <a:rPr lang="en-US" sz="1400" u="none" baseline="0" dirty="0"/>
                      <a:t> used, ultimately GMF</a:t>
                    </a:r>
                    <a:endParaRPr lang="en-US" sz="14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090595079805191"/>
                      <c:h val="0.22036432529140573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183B-4F05-A51A-AAEF35F132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ICU Considered,</a:t>
                    </a:r>
                    <a:r>
                      <a:rPr lang="en-US" baseline="0"/>
                      <a:t> ultimately GMF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5281951594444697"/>
                      <c:h val="0.1156018335609193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8-183B-4F05-A51A-AAEF35F132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Sheet1!$F$4:$F$6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83B-4F05-A51A-AAEF35F132C5}"/>
            </c:ext>
          </c:extLst>
        </c:ser>
        <c:ser>
          <c:idx val="4"/>
          <c:order val="4"/>
          <c:tx>
            <c:strRef>
              <c:f>Sheet1!$G$3</c:f>
              <c:strCache>
                <c:ptCount val="1"/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Sheet1!$G$4:$G$6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A-183B-4F05-A51A-AAEF35F13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8778736"/>
        <c:axId val="448776336"/>
      </c:barChart>
      <c:catAx>
        <c:axId val="448778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8776336"/>
        <c:crosses val="autoZero"/>
        <c:auto val="0"/>
        <c:lblAlgn val="ctr"/>
        <c:lblOffset val="100"/>
        <c:noMultiLvlLbl val="0"/>
      </c:catAx>
      <c:valAx>
        <c:axId val="448776336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extTo"/>
        <c:crossAx val="448778736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ICU Admitted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3"/>
                <c:pt idx="0">
                  <c:v>70</c:v>
                </c:pt>
                <c:pt idx="1">
                  <c:v>70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B-4F05-A51A-AAEF35F132C5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INTOXICATE recommends against ICU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="1"/>
                      <a:t>Unknown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83B-4F05-A51A-AAEF35F132C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3B-4F05-A51A-AAEF35F132C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3B-4F05-A51A-AAEF35F132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Sheet1!$D$4:$D$6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3B-4F05-A51A-AAEF35F132C5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INTOXICATE reccomends ICU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Sheet1!$E$4:$E$6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3B-4F05-A51A-AAEF35F132C5}"/>
            </c:ext>
          </c:extLst>
        </c:ser>
        <c:ser>
          <c:idx val="3"/>
          <c:order val="3"/>
          <c:tx>
            <c:strRef>
              <c:f>Sheet1!$F$3</c:f>
              <c:strCache>
                <c:ptCount val="1"/>
                <c:pt idx="0">
                  <c:v>ICU Considered, Ultimately GMF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258814081084404E-2"/>
                  <c:y val="4.524408113011794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/>
                      <a:t>INTOXICATE</a:t>
                    </a:r>
                    <a:r>
                      <a:rPr lang="en-US" sz="1400" baseline="0" dirty="0"/>
                      <a:t> </a:t>
                    </a:r>
                    <a:r>
                      <a:rPr lang="en-US" sz="1400" b="1" u="sng" baseline="0" dirty="0"/>
                      <a:t>used</a:t>
                    </a:r>
                    <a:r>
                      <a:rPr lang="en-US" sz="1400" baseline="0" dirty="0"/>
                      <a:t> and recommends </a:t>
                    </a:r>
                    <a:r>
                      <a:rPr lang="en-US" sz="1400" b="1" u="sng" baseline="0" dirty="0"/>
                      <a:t>against</a:t>
                    </a:r>
                    <a:r>
                      <a:rPr lang="en-US" sz="1400" u="none" baseline="0" dirty="0"/>
                      <a:t> ICU</a:t>
                    </a:r>
                    <a:endParaRPr lang="en-US" sz="14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4744255888294288"/>
                      <c:h val="0.1156018335609193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6-183B-4F05-A51A-AAEF35F132C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/>
                      <a:t>ICU</a:t>
                    </a:r>
                    <a:r>
                      <a:rPr lang="en-US" sz="1400" baseline="0" dirty="0"/>
                      <a:t> Considered, INTOXICATE </a:t>
                    </a:r>
                    <a:r>
                      <a:rPr lang="en-US" sz="1400" b="1" u="sng" baseline="0" dirty="0"/>
                      <a:t>not</a:t>
                    </a:r>
                    <a:r>
                      <a:rPr lang="en-US" sz="1400" u="none" baseline="0" dirty="0"/>
                      <a:t> used, ultimately GMF</a:t>
                    </a:r>
                    <a:endParaRPr lang="en-US" sz="14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090595079805191"/>
                      <c:h val="0.22036432529140573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183B-4F05-A51A-AAEF35F132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ICU Considered,</a:t>
                    </a:r>
                    <a:r>
                      <a:rPr lang="en-US" baseline="0"/>
                      <a:t> ultimately GMF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5281951594444697"/>
                      <c:h val="0.1156018335609193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8-183B-4F05-A51A-AAEF35F132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Sheet1!$F$4:$F$6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83B-4F05-A51A-AAEF35F132C5}"/>
            </c:ext>
          </c:extLst>
        </c:ser>
        <c:ser>
          <c:idx val="4"/>
          <c:order val="4"/>
          <c:tx>
            <c:strRef>
              <c:f>Sheet1!$G$3</c:f>
              <c:strCache>
                <c:ptCount val="1"/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Sheet1!$B$4:$B$6</c:f>
              <c:strCache>
                <c:ptCount val="3"/>
                <c:pt idx="0">
                  <c:v>INTOXICATE is not used "perfectly"</c:v>
                </c:pt>
                <c:pt idx="1">
                  <c:v>INTOXICATE is used "perfectly"</c:v>
                </c:pt>
                <c:pt idx="2">
                  <c:v>INTOXICATE is not used</c:v>
                </c:pt>
              </c:strCache>
            </c:strRef>
          </c:cat>
          <c:val>
            <c:numRef>
              <c:f>Sheet1!$G$4:$G$6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A-183B-4F05-A51A-AAEF35F13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8778736"/>
        <c:axId val="448776336"/>
      </c:barChart>
      <c:catAx>
        <c:axId val="448778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8776336"/>
        <c:crosses val="autoZero"/>
        <c:auto val="0"/>
        <c:lblAlgn val="ctr"/>
        <c:lblOffset val="100"/>
        <c:noMultiLvlLbl val="0"/>
      </c:catAx>
      <c:valAx>
        <c:axId val="448776336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extTo"/>
        <c:crossAx val="448778736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5A181-24EB-4D9E-9CAC-E3A3F596D718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E8DD3-87BA-418A-B963-4C8A45AB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ICU admissions by 155%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Increasing ICU admissions by 155%. INTOXICATE is not sufficiently specific.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0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2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some fraction of ED patients, you consider admission to ICU. After reassessment, you make your decisions as follows. (some to ICU, some not)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55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INTOXICATE wants to be used only in the patients who would have been ultimately admitted to the ICU.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0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a false positive from INTOXICATE may prematurely change decision making for patients who would have otherwise been cleared for lower levels of care following reassessment.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toxicologist is not blinded to results of INTOXICATE. </a:t>
            </a:r>
            <a:r>
              <a:rPr lang="en-US" sz="1200" dirty="0"/>
              <a:t>Despite ideal use as a </a:t>
            </a:r>
            <a:r>
              <a:rPr lang="en-US" sz="1200" i="1" dirty="0"/>
              <a:t>rule-out </a:t>
            </a:r>
            <a:r>
              <a:rPr lang="en-US" sz="1200" dirty="0"/>
              <a:t>tool, the subset of scored patients in practice cannot be assumed to be the subset of ICU admits in the absence of the tool.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To negate the benefits of the decision rule, there is a </a:t>
            </a:r>
            <a:r>
              <a:rPr lang="en-US" sz="1200" b="1" dirty="0"/>
              <a:t>low threshold for false positives </a:t>
            </a:r>
            <a:r>
              <a:rPr lang="en-US" sz="1200" dirty="0"/>
              <a:t>in the population that, </a:t>
            </a:r>
            <a:r>
              <a:rPr lang="en-US" sz="1200" i="1" dirty="0"/>
              <a:t>in the absence of a rule,</a:t>
            </a:r>
            <a:r>
              <a:rPr lang="en-US" sz="1200" dirty="0"/>
              <a:t> would not be admitted to the ICU. While previous validations of INTOXICATE have focused on ICU cohorts, we find that implementation will be more complicated than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2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5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57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4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international problem! </a:t>
            </a:r>
            <a:r>
              <a:rPr lang="en-US" sz="1400" b="1" dirty="0"/>
              <a:t>2011, USA:</a:t>
            </a:r>
            <a:r>
              <a:rPr lang="en-US" sz="1400" dirty="0"/>
              <a:t> of 102,000 admissions</a:t>
            </a:r>
            <a:r>
              <a:rPr lang="en-US" sz="1400" i="1" dirty="0"/>
              <a:t> 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major complications or comorbidities</a:t>
            </a:r>
            <a:r>
              <a:rPr lang="en-US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57.6% 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spent tim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e in the ICU.</a:t>
            </a: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2021, Sweden: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intoxication was the most common reason for ICU admission (19.1%) but associated with the lowest mortality (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0.27%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BlinkMacSystemFont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Brandenburg, R., Brinkman, S., de Keizer, N. F.,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Meulenbelt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, J., &amp; de Lange, D. W. (2014). In-hospital mortality and long-term survival of patients with acute intoxication admitted to the ICU. </a:t>
            </a:r>
            <a:r>
              <a:rPr lang="en-US" b="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Critical care medicine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, </a:t>
            </a:r>
            <a:r>
              <a:rPr lang="en-US" b="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42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(6), 1471–1479. https://doi.org/10.1097/CCM.0000000000000245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4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international problem! </a:t>
            </a:r>
            <a:r>
              <a:rPr lang="en-US" sz="1400" b="1" dirty="0"/>
              <a:t>2011, USA:</a:t>
            </a:r>
            <a:r>
              <a:rPr lang="en-US" sz="1400" dirty="0"/>
              <a:t> of 102,000 admissions</a:t>
            </a:r>
            <a:r>
              <a:rPr lang="en-US" sz="1400" i="1" dirty="0"/>
              <a:t> 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major complications or comorbidities</a:t>
            </a:r>
            <a:r>
              <a:rPr lang="en-US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57.6% 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spent tim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e in the ICU.</a:t>
            </a: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2021, Sweden: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intoxication was the most common reason for ICU admission (19.1%) but associated with the lowest mortality (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0.27%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BlinkMacSystemFont"/>
            </a:endParaRP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BlinkMacSystemFont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Brandenburg, R., Brinkman, S., de Keizer, N. F.,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Meulenbelt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, J., &amp; de Lange, D. W. (2014). In-hospital mortality and long-term survival of patients with acute intoxication admitted to the ICU. </a:t>
            </a:r>
            <a:r>
              <a:rPr lang="en-US" b="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Critical care medicine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, </a:t>
            </a:r>
            <a:r>
              <a:rPr lang="en-US" b="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42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(6), 1471–1479. https://doi.org/10.1097/CCM.0000000000000245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Samanta </a:t>
            </a:r>
            <a:r>
              <a:rPr lang="en-US" dirty="0" err="1"/>
              <a:t>Zwaag’s</a:t>
            </a:r>
            <a:r>
              <a:rPr lang="en-US" dirty="0"/>
              <a:t> presentation in 2023 was an external validation in an international ICU cohort.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1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difference is ED patients – previous validation studies of the model have used cohorts of ICU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5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values are similar to those obtained by Brandenburg and later validation studies.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2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ICU admissions by 155%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E8DD3-87BA-418A-B963-4C8A45ABB7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2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FB4E-9BD5-11FC-3883-8E47C1364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A73D2-ACF8-391A-2CB1-A1FDF2B8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C0BD-1CD3-FA64-483D-BDF6A9D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E105-A6D9-6FDD-4ABC-D17376C7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DCE9-7651-AF3F-4C50-2CEAD516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A56E-E12E-B841-07ED-4C0192D5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016B-0139-9AFD-8DEB-DBFA6ED62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D3D5-14AB-8B2D-A9DB-58757AE5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786F0-70CA-69AB-2303-0F24411F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A5501-4236-82B8-ACD5-3658B26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7CF72-C8E5-08A1-FD46-23A9E901C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71FB3-FA49-C734-3757-985F52BBF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B71D-E023-9C8E-C053-A43940CE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FE0B-941F-8BEC-B48F-FBD5E84A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3659-6796-B558-6F97-E95DB197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0DE0-04D2-0CBC-B111-4A5704BF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72BF-9561-7FE1-F441-B550848D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F42E-C54E-8AD4-AE88-5840B346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DBF3-1D44-AC18-9110-5267B109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F8C7-27C2-FA38-43F8-0C36AB26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76A3-C0E6-4EF3-81E7-B8887307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C276F-4385-2C8A-43B8-B823348B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004D-E757-9ED3-0F48-F2A42353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0C5F4-B811-1B81-D2B1-7966855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BF4C-7079-3A8B-09D9-CC5CAF89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9023-0604-CCCD-FF7C-8D65027B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E929-6DC7-6053-C22A-B3EF0C9FA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2911-8192-5DF0-E7F4-F998DD90D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CDB1-FCBA-E369-EB3E-EA0C97CE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18716-1567-6413-9E76-3F6E4A77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BCCE5-8F43-A2AF-46EF-5246C223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32F0-F72F-128B-BEAD-E9F7D19F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A1B56-9E9E-14A1-7A93-7124BB99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759EC-485E-E9D5-8265-DA44C08FF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FCD3A-4978-10AD-1A45-459FD3586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53B85-32A3-2085-8F2A-CD13DFC71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05259-EA20-4D28-56D2-E120F10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84FCE-9890-212B-D9D6-33422BF9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1B897-D00A-A3E4-2F4C-E11F6EFF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5BA6-8DF0-3AD2-A606-C2A90AED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2FB6A-BAD1-4656-C1F7-4E46FEC9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9B76D-116F-528B-435D-5BD6632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678B8-102B-FFF6-D345-D9FD24AB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745E3-0297-8DA6-6087-87387528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7F0A1-FA4E-E03A-8AEA-FBA95906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9673E-F011-6543-9F31-59C4239C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8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0A14-AFA6-8F15-640C-C70FF611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5FD9-A4B3-CB39-9902-77E76E826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F14C1-D0DF-4864-CA2E-D0FE50D6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42193-7AFB-FB36-90E2-701B8338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0C431-FAE4-F380-721D-C2E613CA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B9501-91B0-7368-B2B0-5829FBFD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9CB9-71C4-A504-26BF-91D5D2FA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88616-5BC2-F733-7DF7-C31350A2B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E79C3-0BB3-B14C-9270-53A4958F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04551-34E6-7F39-572B-142BE339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27692-5947-8569-F796-ABCBF76E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4E2C3-98C3-892E-F546-68AD27AB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8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200EF-D84C-1850-808B-846F37EF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C7EA-8F65-93E6-BF14-72994D614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2C20F-C8FF-072D-D014-A8DF5913B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F98BC-8131-4DF5-AAA7-7218EC8164F1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03C7-CA30-BF57-D6B4-C6188870C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ED8F-885F-9FB5-401B-40E080D51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842E3-5DD7-429D-ADBF-C5C86A12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FC2771-4F8B-7C8D-C863-BF77B5DAA32E}"/>
              </a:ext>
            </a:extLst>
          </p:cNvPr>
          <p:cNvSpPr txBox="1"/>
          <p:nvPr/>
        </p:nvSpPr>
        <p:spPr>
          <a:xfrm>
            <a:off x="1029586" y="244550"/>
            <a:ext cx="10132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poisoned patients require treatment in the intensive care unit?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6DB56-097A-A2BA-D0A5-E7AFBD44F27D}"/>
              </a:ext>
            </a:extLst>
          </p:cNvPr>
          <p:cNvSpPr/>
          <p:nvPr/>
        </p:nvSpPr>
        <p:spPr>
          <a:xfrm flipH="1">
            <a:off x="737547" y="0"/>
            <a:ext cx="4571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ECE92-3FA8-0D78-C2E6-33E8769CB350}"/>
              </a:ext>
            </a:extLst>
          </p:cNvPr>
          <p:cNvSpPr txBox="1"/>
          <p:nvPr/>
        </p:nvSpPr>
        <p:spPr>
          <a:xfrm>
            <a:off x="1029586" y="1444879"/>
            <a:ext cx="1013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External Validation of the INTOXICATE Clinical Decision Rule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A837B-AB37-EBF7-BF5A-79B828947706}"/>
              </a:ext>
            </a:extLst>
          </p:cNvPr>
          <p:cNvSpPr txBox="1"/>
          <p:nvPr/>
        </p:nvSpPr>
        <p:spPr>
          <a:xfrm>
            <a:off x="1190452" y="3815546"/>
            <a:ext cx="1013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Aiden Peleg, Caitlin House, Svetlana Ross, Roland Zemla, MD, PhD, Michael Chary, MD PhD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F14586E-9C7F-D260-6D97-5FA2CE91B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25" y="5796116"/>
            <a:ext cx="5537930" cy="976724"/>
          </a:xfrm>
          <a:prstGeom prst="rect">
            <a:avLst/>
          </a:prstGeom>
        </p:spPr>
      </p:pic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2B83756A-2CD0-6B18-1001-75B018B3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10" y="4231044"/>
            <a:ext cx="1519805" cy="1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9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F54F9-2F15-04AA-31DC-4765B057CFC6}"/>
              </a:ext>
            </a:extLst>
          </p:cNvPr>
          <p:cNvSpPr txBox="1"/>
          <p:nvPr/>
        </p:nvSpPr>
        <p:spPr>
          <a:xfrm>
            <a:off x="1876464" y="3278398"/>
            <a:ext cx="190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But…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94F86-EE06-3A1D-CDA7-50A266D21AAE}"/>
              </a:ext>
            </a:extLst>
          </p:cNvPr>
          <p:cNvSpPr txBox="1"/>
          <p:nvPr/>
        </p:nvSpPr>
        <p:spPr>
          <a:xfrm>
            <a:off x="5858539" y="1893403"/>
            <a:ext cx="6250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Risk of delayed toxicity is not the only reason for ICU admission. 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INTOXICATE predicts delayed toxicity, but not better than our toxicologists.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INTOXICATE would have recommended ICU admission for an additional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38 patients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who did not require it.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 sufficiently specific.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DD0E1-8D17-5148-7020-FADF1C7C4D8C}"/>
              </a:ext>
            </a:extLst>
          </p:cNvPr>
          <p:cNvSpPr/>
          <p:nvPr/>
        </p:nvSpPr>
        <p:spPr>
          <a:xfrm>
            <a:off x="5596269" y="1548277"/>
            <a:ext cx="6386624" cy="4243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CC31F-0382-B44A-2684-4933ACCC6B44}"/>
              </a:ext>
            </a:extLst>
          </p:cNvPr>
          <p:cNvSpPr txBox="1"/>
          <p:nvPr/>
        </p:nvSpPr>
        <p:spPr>
          <a:xfrm>
            <a:off x="817979" y="1616692"/>
            <a:ext cx="415628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INTOXICATE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correctly identified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 (28%)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ICU patients who did not require ICU intervention.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60215-9717-C6F8-B7AA-F4B47E2626D9}"/>
              </a:ext>
            </a:extLst>
          </p:cNvPr>
          <p:cNvSpPr txBox="1"/>
          <p:nvPr/>
        </p:nvSpPr>
        <p:spPr>
          <a:xfrm>
            <a:off x="817979" y="4016775"/>
            <a:ext cx="4156286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5 patients had been admitted based 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hospital policy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(6 total policy admits)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Monitoring of NAC infusion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Hyperbaric chamber is in ICU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7B816BC-0DB2-86E9-F153-5026D369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244104"/>
            <a:ext cx="12191999" cy="83635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Would INTOXICATE Have Performed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 Our Cohort?</a:t>
            </a:r>
          </a:p>
        </p:txBody>
      </p:sp>
    </p:spTree>
    <p:extLst>
      <p:ext uri="{BB962C8B-B14F-4D97-AF65-F5344CB8AC3E}">
        <p14:creationId xmlns:p14="http://schemas.microsoft.com/office/powerpoint/2010/main" val="418163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F54F9-2F15-04AA-31DC-4765B057CFC6}"/>
              </a:ext>
            </a:extLst>
          </p:cNvPr>
          <p:cNvSpPr txBox="1"/>
          <p:nvPr/>
        </p:nvSpPr>
        <p:spPr>
          <a:xfrm>
            <a:off x="1876464" y="3278398"/>
            <a:ext cx="190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But…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94F86-EE06-3A1D-CDA7-50A266D21AAE}"/>
              </a:ext>
            </a:extLst>
          </p:cNvPr>
          <p:cNvSpPr txBox="1"/>
          <p:nvPr/>
        </p:nvSpPr>
        <p:spPr>
          <a:xfrm>
            <a:off x="5724606" y="2632067"/>
            <a:ext cx="6250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Risk of delayed toxicity is not the only reason for ICU admission.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INTOXICATE recommended ICU for an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33 patients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who did not require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B5CFD-4E47-3C9A-A197-CA4A5BB56F38}"/>
              </a:ext>
            </a:extLst>
          </p:cNvPr>
          <p:cNvSpPr txBox="1"/>
          <p:nvPr/>
        </p:nvSpPr>
        <p:spPr>
          <a:xfrm>
            <a:off x="817979" y="4016775"/>
            <a:ext cx="4156286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5 patients had been admitted based 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hospital policy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(6 total policy admits)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Monitoring of NAC infusion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Hyperbaric chamber is in ICU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1A825-E4B1-1071-6321-92794393CF5D}"/>
              </a:ext>
            </a:extLst>
          </p:cNvPr>
          <p:cNvSpPr txBox="1"/>
          <p:nvPr/>
        </p:nvSpPr>
        <p:spPr>
          <a:xfrm>
            <a:off x="817979" y="1616692"/>
            <a:ext cx="415628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INTOXICATE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correctly identified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 (28%)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ICU patients who did not require ICU intervention.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3DE26B-08AC-6CC7-9BBC-61CA3A81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244104"/>
            <a:ext cx="12191999" cy="83635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Would INTOXICATE Have Performed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 Our Cohort?</a:t>
            </a:r>
          </a:p>
        </p:txBody>
      </p:sp>
    </p:spTree>
    <p:extLst>
      <p:ext uri="{BB962C8B-B14F-4D97-AF65-F5344CB8AC3E}">
        <p14:creationId xmlns:p14="http://schemas.microsoft.com/office/powerpoint/2010/main" val="245895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FDB95-D745-C7C3-94B8-6B74AA5AE2DA}"/>
              </a:ext>
            </a:extLst>
          </p:cNvPr>
          <p:cNvSpPr txBox="1"/>
          <p:nvPr/>
        </p:nvSpPr>
        <p:spPr>
          <a:xfrm>
            <a:off x="1404020" y="5526697"/>
            <a:ext cx="4545843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INTOXICATE’s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recommendations would have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ICU admissions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155%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6973F-1C02-6AB3-012A-69CE6B0786A1}"/>
              </a:ext>
            </a:extLst>
          </p:cNvPr>
          <p:cNvSpPr txBox="1"/>
          <p:nvPr/>
        </p:nvSpPr>
        <p:spPr>
          <a:xfrm>
            <a:off x="1404020" y="4370622"/>
            <a:ext cx="454584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recommended to ICU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INTOXICATE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46/101 (46%)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Toxicologist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18/101 (18%)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413E3B-5537-0183-A506-6573B6F8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39" y="-22386"/>
            <a:ext cx="1099913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INTOXICATE Does Not Agree With Bedside Toxicologist’s Disposition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19ACAB-F1E8-24B2-0FB1-EF359E4B64C8}"/>
              </a:ext>
            </a:extLst>
          </p:cNvPr>
          <p:cNvGraphicFramePr>
            <a:graphicFrameLocks noGrp="1"/>
          </p:cNvGraphicFramePr>
          <p:nvPr/>
        </p:nvGraphicFramePr>
        <p:xfrm>
          <a:off x="116540" y="1384306"/>
          <a:ext cx="7023295" cy="3312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0157">
                  <a:extLst>
                    <a:ext uri="{9D8B030D-6E8A-4147-A177-3AD203B41FA5}">
                      <a16:colId xmlns:a16="http://schemas.microsoft.com/office/drawing/2014/main" val="911636668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2264376898"/>
                    </a:ext>
                  </a:extLst>
                </a:gridCol>
                <a:gridCol w="1517323">
                  <a:extLst>
                    <a:ext uri="{9D8B030D-6E8A-4147-A177-3AD203B41FA5}">
                      <a16:colId xmlns:a16="http://schemas.microsoft.com/office/drawing/2014/main" val="2869136425"/>
                    </a:ext>
                  </a:extLst>
                </a:gridCol>
                <a:gridCol w="1625728">
                  <a:extLst>
                    <a:ext uri="{9D8B030D-6E8A-4147-A177-3AD203B41FA5}">
                      <a16:colId xmlns:a16="http://schemas.microsoft.com/office/drawing/2014/main" val="230031270"/>
                    </a:ext>
                  </a:extLst>
                </a:gridCol>
                <a:gridCol w="964991">
                  <a:extLst>
                    <a:ext uri="{9D8B030D-6E8A-4147-A177-3AD203B41FA5}">
                      <a16:colId xmlns:a16="http://schemas.microsoft.com/office/drawing/2014/main" val="2906482145"/>
                    </a:ext>
                  </a:extLst>
                </a:gridCol>
              </a:tblGrid>
              <a:tr h="4960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Toxicologist Recommends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83745"/>
                  </a:ext>
                </a:extLst>
              </a:tr>
              <a:tr h="7024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Admit to ICU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/>
                        <a:t>Don’t admit to ICU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01883"/>
                  </a:ext>
                </a:extLst>
              </a:tr>
              <a:tr h="6961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INTOXICATE</a:t>
                      </a:r>
                    </a:p>
                    <a:p>
                      <a:pPr algn="ctr"/>
                      <a:r>
                        <a:rPr lang="en-US" sz="1600" b="1" dirty="0"/>
                        <a:t>Recommends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Admit to ICU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1092042"/>
                  </a:ext>
                </a:extLst>
              </a:tr>
              <a:tr h="722231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/>
                        <a:t>Don’t admit to ICU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48458"/>
                  </a:ext>
                </a:extLst>
              </a:tr>
              <a:tr h="6961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904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45B8D5-9D68-EF1A-DD3E-828223F8874E}"/>
              </a:ext>
            </a:extLst>
          </p:cNvPr>
          <p:cNvSpPr txBox="1"/>
          <p:nvPr/>
        </p:nvSpPr>
        <p:spPr>
          <a:xfrm>
            <a:off x="7139835" y="2481322"/>
            <a:ext cx="4697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Inter-rater reliability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was only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slight*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indicating different criteria for determining ICU disposition.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*Cohen’s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0.202,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0.049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D19B94-6D7A-BCF0-2E68-071B1302663A}"/>
              </a:ext>
            </a:extLst>
          </p:cNvPr>
          <p:cNvSpPr/>
          <p:nvPr/>
        </p:nvSpPr>
        <p:spPr>
          <a:xfrm>
            <a:off x="6964471" y="2329841"/>
            <a:ext cx="4872625" cy="3312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9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FDB95-D745-C7C3-94B8-6B74AA5AE2DA}"/>
              </a:ext>
            </a:extLst>
          </p:cNvPr>
          <p:cNvSpPr txBox="1"/>
          <p:nvPr/>
        </p:nvSpPr>
        <p:spPr>
          <a:xfrm>
            <a:off x="1404020" y="5526697"/>
            <a:ext cx="4545843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INTOXICATE’s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recommendations would have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ICU admissions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155%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6973F-1C02-6AB3-012A-69CE6B0786A1}"/>
              </a:ext>
            </a:extLst>
          </p:cNvPr>
          <p:cNvSpPr txBox="1"/>
          <p:nvPr/>
        </p:nvSpPr>
        <p:spPr>
          <a:xfrm>
            <a:off x="1404020" y="4370622"/>
            <a:ext cx="454584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recommended to ICU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INTOXICATE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46/101 (46%)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Toxicologist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18/101 (18%)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19ACAB-F1E8-24B2-0FB1-EF359E4B6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67970"/>
              </p:ext>
            </p:extLst>
          </p:nvPr>
        </p:nvGraphicFramePr>
        <p:xfrm>
          <a:off x="116540" y="1384306"/>
          <a:ext cx="7023295" cy="3312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0157">
                  <a:extLst>
                    <a:ext uri="{9D8B030D-6E8A-4147-A177-3AD203B41FA5}">
                      <a16:colId xmlns:a16="http://schemas.microsoft.com/office/drawing/2014/main" val="911636668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2264376898"/>
                    </a:ext>
                  </a:extLst>
                </a:gridCol>
                <a:gridCol w="1517323">
                  <a:extLst>
                    <a:ext uri="{9D8B030D-6E8A-4147-A177-3AD203B41FA5}">
                      <a16:colId xmlns:a16="http://schemas.microsoft.com/office/drawing/2014/main" val="2869136425"/>
                    </a:ext>
                  </a:extLst>
                </a:gridCol>
                <a:gridCol w="1625728">
                  <a:extLst>
                    <a:ext uri="{9D8B030D-6E8A-4147-A177-3AD203B41FA5}">
                      <a16:colId xmlns:a16="http://schemas.microsoft.com/office/drawing/2014/main" val="230031270"/>
                    </a:ext>
                  </a:extLst>
                </a:gridCol>
                <a:gridCol w="964991">
                  <a:extLst>
                    <a:ext uri="{9D8B030D-6E8A-4147-A177-3AD203B41FA5}">
                      <a16:colId xmlns:a16="http://schemas.microsoft.com/office/drawing/2014/main" val="2906482145"/>
                    </a:ext>
                  </a:extLst>
                </a:gridCol>
              </a:tblGrid>
              <a:tr h="4960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Toxicologist Recommends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83745"/>
                  </a:ext>
                </a:extLst>
              </a:tr>
              <a:tr h="7024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Admit to ICU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/>
                        <a:t>Don’t admit to ICU</a:t>
                      </a:r>
                      <a:endParaRPr 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01883"/>
                  </a:ext>
                </a:extLst>
              </a:tr>
              <a:tr h="6961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INTOXICATE</a:t>
                      </a:r>
                    </a:p>
                    <a:p>
                      <a:pPr algn="ctr"/>
                      <a:r>
                        <a:rPr lang="en-US" sz="1600" b="1" dirty="0"/>
                        <a:t>Recommends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Admit to ICU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1092042"/>
                  </a:ext>
                </a:extLst>
              </a:tr>
              <a:tr h="722231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/>
                        <a:t>Don’t admit to ICU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48458"/>
                  </a:ext>
                </a:extLst>
              </a:tr>
              <a:tr h="6961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904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45B8D5-9D68-EF1A-DD3E-828223F8874E}"/>
              </a:ext>
            </a:extLst>
          </p:cNvPr>
          <p:cNvSpPr txBox="1"/>
          <p:nvPr/>
        </p:nvSpPr>
        <p:spPr>
          <a:xfrm>
            <a:off x="7139835" y="2481322"/>
            <a:ext cx="4697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Inter-rater reliability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was only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slight*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indicating different criteria for determining ICU disposition.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*Cohen’s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0.202,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0.049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45428E2-9D06-AA97-2CF8-9459190C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39" y="-22386"/>
            <a:ext cx="1099913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INTOXICATE Does Not Agree With Bedside Toxicologist’s Disposition</a:t>
            </a:r>
          </a:p>
        </p:txBody>
      </p:sp>
    </p:spTree>
    <p:extLst>
      <p:ext uri="{BB962C8B-B14F-4D97-AF65-F5344CB8AC3E}">
        <p14:creationId xmlns:p14="http://schemas.microsoft.com/office/powerpoint/2010/main" val="180923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E42861-A9C3-BEB5-9FE5-159CA1DDAB75}"/>
              </a:ext>
            </a:extLst>
          </p:cNvPr>
          <p:cNvSpPr txBox="1">
            <a:spLocks/>
          </p:cNvSpPr>
          <p:nvPr/>
        </p:nvSpPr>
        <p:spPr>
          <a:xfrm>
            <a:off x="338469" y="259022"/>
            <a:ext cx="10515600" cy="8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Accuracy is Not Enough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1D0D2F4-DB35-CD05-C0E5-AAF55D238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110847"/>
              </p:ext>
            </p:extLst>
          </p:nvPr>
        </p:nvGraphicFramePr>
        <p:xfrm>
          <a:off x="2562447" y="2341971"/>
          <a:ext cx="9335386" cy="2806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751D06-E738-8811-A22B-3422DE8B0E78}"/>
              </a:ext>
            </a:extLst>
          </p:cNvPr>
          <p:cNvSpPr txBox="1"/>
          <p:nvPr/>
        </p:nvSpPr>
        <p:spPr>
          <a:xfrm>
            <a:off x="373735" y="2715816"/>
            <a:ext cx="229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INTOXICATE not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B8C67-EFD6-F064-12B2-F4331830175E}"/>
              </a:ext>
            </a:extLst>
          </p:cNvPr>
          <p:cNvSpPr txBox="1"/>
          <p:nvPr/>
        </p:nvSpPr>
        <p:spPr>
          <a:xfrm>
            <a:off x="338469" y="3560803"/>
            <a:ext cx="233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INTOXICATE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E7BDA-DBF2-4A3F-BC14-11C5C14A5845}"/>
              </a:ext>
            </a:extLst>
          </p:cNvPr>
          <p:cNvSpPr txBox="1"/>
          <p:nvPr/>
        </p:nvSpPr>
        <p:spPr>
          <a:xfrm>
            <a:off x="187787" y="4405790"/>
            <a:ext cx="248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INTOXICATE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E5A5D-EDFF-E25F-366C-D4989E9CC86A}"/>
              </a:ext>
            </a:extLst>
          </p:cNvPr>
          <p:cNvSpPr txBox="1"/>
          <p:nvPr/>
        </p:nvSpPr>
        <p:spPr>
          <a:xfrm>
            <a:off x="924055" y="1693384"/>
            <a:ext cx="835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Imagine a year of toxicology consults at your hospital…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3D51C-4CAF-413F-7AEB-19A0F011032A}"/>
              </a:ext>
            </a:extLst>
          </p:cNvPr>
          <p:cNvSpPr/>
          <p:nvPr/>
        </p:nvSpPr>
        <p:spPr>
          <a:xfrm>
            <a:off x="187787" y="3429000"/>
            <a:ext cx="11816426" cy="1674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1D0D2F4-DB35-CD05-C0E5-AAF55D238520}"/>
              </a:ext>
            </a:extLst>
          </p:cNvPr>
          <p:cNvGraphicFramePr>
            <a:graphicFrameLocks/>
          </p:cNvGraphicFramePr>
          <p:nvPr/>
        </p:nvGraphicFramePr>
        <p:xfrm>
          <a:off x="2562447" y="2341971"/>
          <a:ext cx="9335386" cy="2806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751D06-E738-8811-A22B-3422DE8B0E78}"/>
              </a:ext>
            </a:extLst>
          </p:cNvPr>
          <p:cNvSpPr txBox="1"/>
          <p:nvPr/>
        </p:nvSpPr>
        <p:spPr>
          <a:xfrm>
            <a:off x="373735" y="2715816"/>
            <a:ext cx="229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INTOXICATE not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B8C67-EFD6-F064-12B2-F4331830175E}"/>
              </a:ext>
            </a:extLst>
          </p:cNvPr>
          <p:cNvSpPr txBox="1"/>
          <p:nvPr/>
        </p:nvSpPr>
        <p:spPr>
          <a:xfrm>
            <a:off x="338469" y="3560803"/>
            <a:ext cx="233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INTOXICATE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E7BDA-DBF2-4A3F-BC14-11C5C14A5845}"/>
              </a:ext>
            </a:extLst>
          </p:cNvPr>
          <p:cNvSpPr txBox="1"/>
          <p:nvPr/>
        </p:nvSpPr>
        <p:spPr>
          <a:xfrm>
            <a:off x="187787" y="4405790"/>
            <a:ext cx="248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INTOXICATE 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4AD5BE-B416-4E25-129D-06B104DB2914}"/>
              </a:ext>
            </a:extLst>
          </p:cNvPr>
          <p:cNvSpPr/>
          <p:nvPr/>
        </p:nvSpPr>
        <p:spPr>
          <a:xfrm>
            <a:off x="187787" y="4162778"/>
            <a:ext cx="11816426" cy="940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55A64-272C-3D36-CB05-50098D8CAE31}"/>
              </a:ext>
            </a:extLst>
          </p:cNvPr>
          <p:cNvSpPr txBox="1"/>
          <p:nvPr/>
        </p:nvSpPr>
        <p:spPr>
          <a:xfrm>
            <a:off x="3593805" y="4463735"/>
            <a:ext cx="374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Hooray! Fewer unnecessary admits!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555E998-8F21-2143-94E9-F79D13234180}"/>
              </a:ext>
            </a:extLst>
          </p:cNvPr>
          <p:cNvSpPr/>
          <p:nvPr/>
        </p:nvSpPr>
        <p:spPr>
          <a:xfrm rot="14992574">
            <a:off x="4107754" y="4196260"/>
            <a:ext cx="387995" cy="6466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5A2A1-91E1-6383-E1B5-B9466CE146EF}"/>
              </a:ext>
            </a:extLst>
          </p:cNvPr>
          <p:cNvSpPr txBox="1"/>
          <p:nvPr/>
        </p:nvSpPr>
        <p:spPr>
          <a:xfrm>
            <a:off x="924055" y="1693384"/>
            <a:ext cx="835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Imagine a year of toxicology consults at your hospital…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E8A761-583A-F8AA-63E9-1A708ECF83D4}"/>
              </a:ext>
            </a:extLst>
          </p:cNvPr>
          <p:cNvSpPr txBox="1">
            <a:spLocks/>
          </p:cNvSpPr>
          <p:nvPr/>
        </p:nvSpPr>
        <p:spPr>
          <a:xfrm>
            <a:off x="338469" y="259022"/>
            <a:ext cx="10515600" cy="8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Accuracy is Not Enough</a:t>
            </a:r>
          </a:p>
        </p:txBody>
      </p:sp>
    </p:spTree>
    <p:extLst>
      <p:ext uri="{BB962C8B-B14F-4D97-AF65-F5344CB8AC3E}">
        <p14:creationId xmlns:p14="http://schemas.microsoft.com/office/powerpoint/2010/main" val="210288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1D0D2F4-DB35-CD05-C0E5-AAF55D238520}"/>
              </a:ext>
            </a:extLst>
          </p:cNvPr>
          <p:cNvGraphicFramePr>
            <a:graphicFrameLocks/>
          </p:cNvGraphicFramePr>
          <p:nvPr/>
        </p:nvGraphicFramePr>
        <p:xfrm>
          <a:off x="2562447" y="2341971"/>
          <a:ext cx="9335386" cy="2806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751D06-E738-8811-A22B-3422DE8B0E78}"/>
              </a:ext>
            </a:extLst>
          </p:cNvPr>
          <p:cNvSpPr txBox="1"/>
          <p:nvPr/>
        </p:nvSpPr>
        <p:spPr>
          <a:xfrm>
            <a:off x="373735" y="2715816"/>
            <a:ext cx="229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INTOXICATE not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B8C67-EFD6-F064-12B2-F4331830175E}"/>
              </a:ext>
            </a:extLst>
          </p:cNvPr>
          <p:cNvSpPr txBox="1"/>
          <p:nvPr/>
        </p:nvSpPr>
        <p:spPr>
          <a:xfrm>
            <a:off x="338469" y="3560803"/>
            <a:ext cx="233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INTOXICATE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E7BDA-DBF2-4A3F-BC14-11C5C14A5845}"/>
              </a:ext>
            </a:extLst>
          </p:cNvPr>
          <p:cNvSpPr txBox="1"/>
          <p:nvPr/>
        </p:nvSpPr>
        <p:spPr>
          <a:xfrm>
            <a:off x="187787" y="4405790"/>
            <a:ext cx="248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INTOXICATE use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A63F4B0-DD02-4387-72E1-66CEB5233F2A}"/>
              </a:ext>
            </a:extLst>
          </p:cNvPr>
          <p:cNvSpPr/>
          <p:nvPr/>
        </p:nvSpPr>
        <p:spPr>
          <a:xfrm rot="14992574">
            <a:off x="4676164" y="5110283"/>
            <a:ext cx="387995" cy="6466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B352B-DC5E-B2BE-4E39-8AC12DCED34C}"/>
              </a:ext>
            </a:extLst>
          </p:cNvPr>
          <p:cNvSpPr txBox="1"/>
          <p:nvPr/>
        </p:nvSpPr>
        <p:spPr>
          <a:xfrm>
            <a:off x="4773059" y="533589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…or not?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211ED-E57E-D75E-EFF1-F29F534774DB}"/>
              </a:ext>
            </a:extLst>
          </p:cNvPr>
          <p:cNvSpPr txBox="1"/>
          <p:nvPr/>
        </p:nvSpPr>
        <p:spPr>
          <a:xfrm>
            <a:off x="924055" y="1693384"/>
            <a:ext cx="835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Imagine a year of toxicology consults at your hospital…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CF1F8D-EA10-B659-7B0E-6BF1FA06A69C}"/>
              </a:ext>
            </a:extLst>
          </p:cNvPr>
          <p:cNvSpPr txBox="1">
            <a:spLocks/>
          </p:cNvSpPr>
          <p:nvPr/>
        </p:nvSpPr>
        <p:spPr>
          <a:xfrm>
            <a:off x="338469" y="259022"/>
            <a:ext cx="10515600" cy="8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Accuracy is Not Enough</a:t>
            </a:r>
          </a:p>
        </p:txBody>
      </p:sp>
    </p:spTree>
    <p:extLst>
      <p:ext uri="{BB962C8B-B14F-4D97-AF65-F5344CB8AC3E}">
        <p14:creationId xmlns:p14="http://schemas.microsoft.com/office/powerpoint/2010/main" val="243001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E42861-A9C3-BEB5-9FE5-159CA1DDAB75}"/>
              </a:ext>
            </a:extLst>
          </p:cNvPr>
          <p:cNvSpPr txBox="1">
            <a:spLocks/>
          </p:cNvSpPr>
          <p:nvPr/>
        </p:nvSpPr>
        <p:spPr>
          <a:xfrm>
            <a:off x="338469" y="259022"/>
            <a:ext cx="10515600" cy="8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24765-55AC-539F-6FBD-19A868033F55}"/>
              </a:ext>
            </a:extLst>
          </p:cNvPr>
          <p:cNvSpPr txBox="1"/>
          <p:nvPr/>
        </p:nvSpPr>
        <p:spPr>
          <a:xfrm>
            <a:off x="671621" y="1718049"/>
            <a:ext cx="113188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Statistically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INTOXICATE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sensitive but not specific in predicting ICU requirement </a:t>
            </a:r>
          </a:p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Clinically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INTOXICATE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overestimates ICU need in patients who would not have otherwise been admitted to the ICU</a:t>
            </a:r>
          </a:p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INTOXICATE generally does not agree with bedside toxicologist’s disposition</a:t>
            </a:r>
          </a:p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Low specificity complicates the benefit of prognostication in the ED</a:t>
            </a:r>
          </a:p>
        </p:txBody>
      </p:sp>
    </p:spTree>
    <p:extLst>
      <p:ext uri="{BB962C8B-B14F-4D97-AF65-F5344CB8AC3E}">
        <p14:creationId xmlns:p14="http://schemas.microsoft.com/office/powerpoint/2010/main" val="399166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E42861-A9C3-BEB5-9FE5-159CA1DDAB75}"/>
              </a:ext>
            </a:extLst>
          </p:cNvPr>
          <p:cNvSpPr txBox="1">
            <a:spLocks/>
          </p:cNvSpPr>
          <p:nvPr/>
        </p:nvSpPr>
        <p:spPr>
          <a:xfrm>
            <a:off x="338469" y="259022"/>
            <a:ext cx="10515600" cy="8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59BF8-6CBB-EFF1-FE0B-0166C1E75537}"/>
              </a:ext>
            </a:extLst>
          </p:cNvPr>
          <p:cNvSpPr txBox="1"/>
          <p:nvPr/>
        </p:nvSpPr>
        <p:spPr>
          <a:xfrm>
            <a:off x="671621" y="1718049"/>
            <a:ext cx="1139256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Evaluate INTOXICATE performance in a multi-site sample excluding certain poisonings (salicylate, alcohol, etc.)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Consider clinical pathway that uses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Poison-specific pathways when possible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(e.g., acetaminophen)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INTOXICATE for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undifferentiated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poisonings.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Accounts for regional variation in poisoning and policy (ICU vs floor for NAC or diazepam infusions)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9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E42861-A9C3-BEB5-9FE5-159CA1DDAB75}"/>
              </a:ext>
            </a:extLst>
          </p:cNvPr>
          <p:cNvSpPr txBox="1">
            <a:spLocks/>
          </p:cNvSpPr>
          <p:nvPr/>
        </p:nvSpPr>
        <p:spPr>
          <a:xfrm>
            <a:off x="338469" y="259022"/>
            <a:ext cx="10515600" cy="8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59BF8-6CBB-EFF1-FE0B-0166C1E75537}"/>
              </a:ext>
            </a:extLst>
          </p:cNvPr>
          <p:cNvSpPr txBox="1"/>
          <p:nvPr/>
        </p:nvSpPr>
        <p:spPr>
          <a:xfrm>
            <a:off x="671621" y="1718049"/>
            <a:ext cx="38266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Chary Lab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Michael Chary, MD PhD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Roland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Zemla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MD PhD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Caitlin House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Svetlana Ross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Abdelati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MD</a:t>
            </a:r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62EAAEE-E28A-A033-66D2-B5302D2C4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381" y="6050293"/>
            <a:ext cx="4096774" cy="722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C94D6-521B-1ADC-8A19-09D1A3A1FB23}"/>
              </a:ext>
            </a:extLst>
          </p:cNvPr>
          <p:cNvSpPr txBox="1"/>
          <p:nvPr/>
        </p:nvSpPr>
        <p:spPr>
          <a:xfrm>
            <a:off x="6036062" y="1718049"/>
            <a:ext cx="4509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WCM Administration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Rahul Sharma, MD, MBA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Junaid Razzak, DrPH, MBBS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Judy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Porembra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C9183-8C59-11DA-234E-62DFF75F3AA4}"/>
              </a:ext>
            </a:extLst>
          </p:cNvPr>
          <p:cNvSpPr txBox="1"/>
          <p:nvPr/>
        </p:nvSpPr>
        <p:spPr>
          <a:xfrm>
            <a:off x="6036062" y="3884171"/>
            <a:ext cx="450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New York Medical College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F50DA-DA91-A945-CA01-9E3A411873A3}"/>
              </a:ext>
            </a:extLst>
          </p:cNvPr>
          <p:cNvSpPr txBox="1"/>
          <p:nvPr/>
        </p:nvSpPr>
        <p:spPr>
          <a:xfrm>
            <a:off x="6036061" y="4564982"/>
            <a:ext cx="450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NACCT</a:t>
            </a:r>
          </a:p>
        </p:txBody>
      </p:sp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F8DB0C63-2EE3-F00F-0C53-12AA5715A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10" y="4231044"/>
            <a:ext cx="1519805" cy="1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11A7-50F7-1DC4-FFA5-107D6171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68" y="259022"/>
            <a:ext cx="11697587" cy="83635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Many Acutely Intoxicated Patients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Admitted to the ICU do Not Require ICU-Level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7155-B16D-B323-28DE-3AD042D7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590" y="2241343"/>
            <a:ext cx="4653513" cy="34415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Overtreatment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Reduced system capacity for those who need ICU care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Delayed access to psychiatric care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 cost</a:t>
            </a:r>
          </a:p>
          <a:p>
            <a:pPr>
              <a:lnSpc>
                <a:spcPct val="15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044684-D664-3A03-7CC0-BFD3B8DB055B}"/>
              </a:ext>
            </a:extLst>
          </p:cNvPr>
          <p:cNvSpPr/>
          <p:nvPr/>
        </p:nvSpPr>
        <p:spPr>
          <a:xfrm>
            <a:off x="5517831" y="3620431"/>
            <a:ext cx="1156339" cy="34169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829C89-0621-832B-DBD9-4C27EBED9793}"/>
              </a:ext>
            </a:extLst>
          </p:cNvPr>
          <p:cNvSpPr txBox="1">
            <a:spLocks/>
          </p:cNvSpPr>
          <p:nvPr/>
        </p:nvSpPr>
        <p:spPr>
          <a:xfrm>
            <a:off x="892214" y="1783032"/>
            <a:ext cx="4414284" cy="481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102,000 poisoning admissions</a:t>
            </a:r>
            <a:r>
              <a:rPr lang="en-US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major complications, 57.6% spent tim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 the ICU.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0" u="none" strike="no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ntoxication was the most common reason for ICU admission but had lowest ICU mortality (0.27%)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6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intoxicated ED patients were admitted, but many did not require treatment; mortality was 2%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5A35D-7E97-249A-D45C-2AA6B66A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7" y="1605695"/>
            <a:ext cx="5750918" cy="657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5D70A1-729D-2A35-23B5-95028EE62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71" y="3049174"/>
            <a:ext cx="5233012" cy="860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B9FB10-6757-52DB-9ECB-0B8B58814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97" y="4646809"/>
            <a:ext cx="4910691" cy="13311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9A0AE4-7BF9-F5DC-E3BE-1FA53058219E}"/>
              </a:ext>
            </a:extLst>
          </p:cNvPr>
          <p:cNvSpPr/>
          <p:nvPr/>
        </p:nvSpPr>
        <p:spPr>
          <a:xfrm>
            <a:off x="5404883" y="1988288"/>
            <a:ext cx="6563220" cy="3713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4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7155-B16D-B323-28DE-3AD042D7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590" y="2241343"/>
            <a:ext cx="4653513" cy="34415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Overtreatment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Reduced system capacity for those who need ICU care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Delayed access to psychiatric care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 cost</a:t>
            </a:r>
          </a:p>
          <a:p>
            <a:pPr>
              <a:lnSpc>
                <a:spcPct val="15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044684-D664-3A03-7CC0-BFD3B8DB055B}"/>
              </a:ext>
            </a:extLst>
          </p:cNvPr>
          <p:cNvSpPr/>
          <p:nvPr/>
        </p:nvSpPr>
        <p:spPr>
          <a:xfrm>
            <a:off x="5517831" y="3620431"/>
            <a:ext cx="1156339" cy="34169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5A35D-7E97-249A-D45C-2AA6B66A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7" y="1605695"/>
            <a:ext cx="5750918" cy="657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5D70A1-729D-2A35-23B5-95028EE62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71" y="3049174"/>
            <a:ext cx="5233012" cy="860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B9FB10-6757-52DB-9ECB-0B8B58814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97" y="4646809"/>
            <a:ext cx="4910691" cy="133113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E1AF20-9B8A-501F-1CFE-0EB5AAE08725}"/>
              </a:ext>
            </a:extLst>
          </p:cNvPr>
          <p:cNvSpPr txBox="1">
            <a:spLocks/>
          </p:cNvSpPr>
          <p:nvPr/>
        </p:nvSpPr>
        <p:spPr>
          <a:xfrm>
            <a:off x="892214" y="1783032"/>
            <a:ext cx="4414284" cy="481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102,000 poisoning admissions</a:t>
            </a:r>
            <a:r>
              <a:rPr lang="en-US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major complications, 57.6% spent tim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 the ICU.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0" u="none" strike="no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ntoxication was the most common reason for ICU admission but had lowest ICU mortality (0.27%)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600" b="1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intoxicated ED patients were admitted, but many did not require treatment; mortality was 2%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2AA211F-6B74-F9F4-738E-5D55E8D8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68" y="259022"/>
            <a:ext cx="11697587" cy="83635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Many Acutely Intoxicated Patients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Admitted to the ICU do Not Require ICU-Level Care</a:t>
            </a:r>
          </a:p>
        </p:txBody>
      </p:sp>
    </p:spTree>
    <p:extLst>
      <p:ext uri="{BB962C8B-B14F-4D97-AF65-F5344CB8AC3E}">
        <p14:creationId xmlns:p14="http://schemas.microsoft.com/office/powerpoint/2010/main" val="84375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11A7-50F7-1DC4-FFA5-107D6171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69" y="259022"/>
            <a:ext cx="10515600" cy="83635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Brandenburg’s Decision Rule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FFC44-D76B-4D09-AAC9-829109364B01}"/>
              </a:ext>
            </a:extLst>
          </p:cNvPr>
          <p:cNvSpPr txBox="1"/>
          <p:nvPr/>
        </p:nvSpPr>
        <p:spPr>
          <a:xfrm>
            <a:off x="538619" y="1458124"/>
            <a:ext cx="10095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INTOXICATE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Predicts the need for mechanical ventilation or vasopressors within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24 hours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ICU admission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death at any point during hospital stay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on data from the Dutch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ational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ntensive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gistry (NICE) by Brandenburg et 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62F9FF-1EF5-B2BC-DCAC-45B2584445D4}"/>
              </a:ext>
            </a:extLst>
          </p:cNvPr>
          <p:cNvSpPr txBox="1"/>
          <p:nvPr/>
        </p:nvSpPr>
        <p:spPr>
          <a:xfrm>
            <a:off x="461296" y="4077715"/>
            <a:ext cx="2916475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9,679 ICU admissions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A8C650-9404-9640-38F7-99F5C07246FA}"/>
              </a:ext>
            </a:extLst>
          </p:cNvPr>
          <p:cNvSpPr txBox="1"/>
          <p:nvPr/>
        </p:nvSpPr>
        <p:spPr>
          <a:xfrm>
            <a:off x="4395975" y="4054855"/>
            <a:ext cx="314137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Linear predictive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96C9B2-AE99-309A-DB88-B817C11BAF7F}"/>
              </a:ext>
            </a:extLst>
          </p:cNvPr>
          <p:cNvSpPr txBox="1"/>
          <p:nvPr/>
        </p:nvSpPr>
        <p:spPr>
          <a:xfrm>
            <a:off x="8609556" y="4077715"/>
            <a:ext cx="276825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Validation (multiple)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F60B17F-9F48-C5CF-6D2C-237B00EEB161}"/>
              </a:ext>
            </a:extLst>
          </p:cNvPr>
          <p:cNvSpPr/>
          <p:nvPr/>
        </p:nvSpPr>
        <p:spPr>
          <a:xfrm>
            <a:off x="3548658" y="4254910"/>
            <a:ext cx="709530" cy="914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14BA713-729D-B4D3-AEB5-C43CDB21242D}"/>
              </a:ext>
            </a:extLst>
          </p:cNvPr>
          <p:cNvSpPr/>
          <p:nvPr/>
        </p:nvSpPr>
        <p:spPr>
          <a:xfrm>
            <a:off x="7675132" y="4254910"/>
            <a:ext cx="709530" cy="914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2FFF6-1015-3F49-FB3C-101BF5779DE6}"/>
              </a:ext>
            </a:extLst>
          </p:cNvPr>
          <p:cNvSpPr txBox="1"/>
          <p:nvPr/>
        </p:nvSpPr>
        <p:spPr>
          <a:xfrm>
            <a:off x="461296" y="5409016"/>
            <a:ext cx="1009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Externally validated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Zwaag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et al. (EAPCCT 2023)</a:t>
            </a:r>
          </a:p>
        </p:txBody>
      </p:sp>
    </p:spTree>
    <p:extLst>
      <p:ext uri="{BB962C8B-B14F-4D97-AF65-F5344CB8AC3E}">
        <p14:creationId xmlns:p14="http://schemas.microsoft.com/office/powerpoint/2010/main" val="261350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11A7-50F7-1DC4-FFA5-107D6171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69" y="259022"/>
            <a:ext cx="10515600" cy="83635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Rule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F3722F-3852-96E0-369E-9F2658B97024}"/>
              </a:ext>
            </a:extLst>
          </p:cNvPr>
          <p:cNvCxnSpPr>
            <a:cxnSpLocks/>
          </p:cNvCxnSpPr>
          <p:nvPr/>
        </p:nvCxnSpPr>
        <p:spPr>
          <a:xfrm>
            <a:off x="6551112" y="2837702"/>
            <a:ext cx="0" cy="3555511"/>
          </a:xfrm>
          <a:prstGeom prst="line">
            <a:avLst/>
          </a:prstGeom>
          <a:ln w="635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AD8C12-09B1-4FD8-A6B9-AC7CAB48D750}"/>
              </a:ext>
            </a:extLst>
          </p:cNvPr>
          <p:cNvCxnSpPr>
            <a:cxnSpLocks/>
          </p:cNvCxnSpPr>
          <p:nvPr/>
        </p:nvCxnSpPr>
        <p:spPr>
          <a:xfrm>
            <a:off x="6219172" y="2837702"/>
            <a:ext cx="354904" cy="0"/>
          </a:xfrm>
          <a:prstGeom prst="line">
            <a:avLst/>
          </a:prstGeom>
          <a:ln w="635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87F88-93EA-0F17-DF31-A9E7D9D764A5}"/>
              </a:ext>
            </a:extLst>
          </p:cNvPr>
          <p:cNvCxnSpPr>
            <a:cxnSpLocks/>
          </p:cNvCxnSpPr>
          <p:nvPr/>
        </p:nvCxnSpPr>
        <p:spPr>
          <a:xfrm>
            <a:off x="6196208" y="6368368"/>
            <a:ext cx="354904" cy="0"/>
          </a:xfrm>
          <a:prstGeom prst="line">
            <a:avLst/>
          </a:prstGeom>
          <a:ln w="635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5D462D-61CC-E477-8519-69748372547C}"/>
              </a:ext>
            </a:extLst>
          </p:cNvPr>
          <p:cNvCxnSpPr>
            <a:cxnSpLocks/>
          </p:cNvCxnSpPr>
          <p:nvPr/>
        </p:nvCxnSpPr>
        <p:spPr>
          <a:xfrm>
            <a:off x="6551112" y="4053874"/>
            <a:ext cx="354904" cy="0"/>
          </a:xfrm>
          <a:prstGeom prst="line">
            <a:avLst/>
          </a:prstGeom>
          <a:ln w="635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5AB8BE-167B-3B0D-8D25-8EB0B0B990FB}"/>
              </a:ext>
            </a:extLst>
          </p:cNvPr>
          <p:cNvSpPr txBox="1"/>
          <p:nvPr/>
        </p:nvSpPr>
        <p:spPr>
          <a:xfrm>
            <a:off x="601248" y="2730672"/>
            <a:ext cx="5162812" cy="366254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Heart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Systolic 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Intoxication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Alcohol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Analgesic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Antidepressant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Street drug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Sedative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CO, As, CN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Toxin NOS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Presence of four comorbidities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C0025-C936-B1CE-D9BB-8B85D8EB3D10}"/>
              </a:ext>
            </a:extLst>
          </p:cNvPr>
          <p:cNvSpPr txBox="1"/>
          <p:nvPr/>
        </p:nvSpPr>
        <p:spPr>
          <a:xfrm>
            <a:off x="6928980" y="1866483"/>
            <a:ext cx="52630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If the IRS* is </a:t>
            </a:r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≤6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INTOXICATE recommends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ICU admission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Brandenburg’s 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Sensitivity: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93.4%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Specificity: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36.2%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035DB3-CBC0-BB57-C4F3-D1939E701C23}"/>
              </a:ext>
            </a:extLst>
          </p:cNvPr>
          <p:cNvSpPr txBox="1"/>
          <p:nvPr/>
        </p:nvSpPr>
        <p:spPr>
          <a:xfrm>
            <a:off x="7505178" y="6398152"/>
            <a:ext cx="6106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CU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equirement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core = sum of covariate scores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CC641-9A22-6F32-2610-86D50045FD6F}"/>
              </a:ext>
            </a:extLst>
          </p:cNvPr>
          <p:cNvSpPr txBox="1"/>
          <p:nvPr/>
        </p:nvSpPr>
        <p:spPr>
          <a:xfrm>
            <a:off x="7505178" y="4686315"/>
            <a:ext cx="3931083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Their Conclusion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INTOXICATE can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unnecessary ICU admissions by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34.4%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7506C-73A6-7F21-6B03-3F423358C140}"/>
              </a:ext>
            </a:extLst>
          </p:cNvPr>
          <p:cNvSpPr/>
          <p:nvPr/>
        </p:nvSpPr>
        <p:spPr>
          <a:xfrm>
            <a:off x="6096000" y="1762699"/>
            <a:ext cx="6011537" cy="4974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E1B5E-749C-4BD7-1C0D-D603D36F7B14}"/>
              </a:ext>
            </a:extLst>
          </p:cNvPr>
          <p:cNvSpPr txBox="1"/>
          <p:nvPr/>
        </p:nvSpPr>
        <p:spPr>
          <a:xfrm>
            <a:off x="601248" y="1427347"/>
            <a:ext cx="5162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Risk factors are assigned 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representing contribution towards absolute risk</a:t>
            </a:r>
          </a:p>
        </p:txBody>
      </p:sp>
    </p:spTree>
    <p:extLst>
      <p:ext uri="{BB962C8B-B14F-4D97-AF65-F5344CB8AC3E}">
        <p14:creationId xmlns:p14="http://schemas.microsoft.com/office/powerpoint/2010/main" val="5135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11A7-50F7-1DC4-FFA5-107D6171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69" y="259022"/>
            <a:ext cx="10515600" cy="83635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Rule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2A962-DCD0-5B22-C8DC-2C6593B3453B}"/>
              </a:ext>
            </a:extLst>
          </p:cNvPr>
          <p:cNvSpPr txBox="1"/>
          <p:nvPr/>
        </p:nvSpPr>
        <p:spPr>
          <a:xfrm>
            <a:off x="601248" y="1427347"/>
            <a:ext cx="5162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Risk factors are assigned 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representing contribution towards absolute risk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F3722F-3852-96E0-369E-9F2658B97024}"/>
              </a:ext>
            </a:extLst>
          </p:cNvPr>
          <p:cNvCxnSpPr>
            <a:cxnSpLocks/>
          </p:cNvCxnSpPr>
          <p:nvPr/>
        </p:nvCxnSpPr>
        <p:spPr>
          <a:xfrm>
            <a:off x="6551112" y="2837702"/>
            <a:ext cx="0" cy="3555511"/>
          </a:xfrm>
          <a:prstGeom prst="line">
            <a:avLst/>
          </a:prstGeom>
          <a:ln w="635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AD8C12-09B1-4FD8-A6B9-AC7CAB48D750}"/>
              </a:ext>
            </a:extLst>
          </p:cNvPr>
          <p:cNvCxnSpPr>
            <a:cxnSpLocks/>
          </p:cNvCxnSpPr>
          <p:nvPr/>
        </p:nvCxnSpPr>
        <p:spPr>
          <a:xfrm>
            <a:off x="6219172" y="2837702"/>
            <a:ext cx="354904" cy="0"/>
          </a:xfrm>
          <a:prstGeom prst="line">
            <a:avLst/>
          </a:prstGeom>
          <a:ln w="635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87F88-93EA-0F17-DF31-A9E7D9D764A5}"/>
              </a:ext>
            </a:extLst>
          </p:cNvPr>
          <p:cNvCxnSpPr>
            <a:cxnSpLocks/>
          </p:cNvCxnSpPr>
          <p:nvPr/>
        </p:nvCxnSpPr>
        <p:spPr>
          <a:xfrm>
            <a:off x="6196208" y="6368368"/>
            <a:ext cx="354904" cy="0"/>
          </a:xfrm>
          <a:prstGeom prst="line">
            <a:avLst/>
          </a:prstGeom>
          <a:ln w="635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5D462D-61CC-E477-8519-69748372547C}"/>
              </a:ext>
            </a:extLst>
          </p:cNvPr>
          <p:cNvCxnSpPr>
            <a:cxnSpLocks/>
          </p:cNvCxnSpPr>
          <p:nvPr/>
        </p:nvCxnSpPr>
        <p:spPr>
          <a:xfrm>
            <a:off x="6551112" y="4053874"/>
            <a:ext cx="354904" cy="0"/>
          </a:xfrm>
          <a:prstGeom prst="line">
            <a:avLst/>
          </a:prstGeom>
          <a:ln w="635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5AB8BE-167B-3B0D-8D25-8EB0B0B990FB}"/>
              </a:ext>
            </a:extLst>
          </p:cNvPr>
          <p:cNvSpPr txBox="1"/>
          <p:nvPr/>
        </p:nvSpPr>
        <p:spPr>
          <a:xfrm>
            <a:off x="601248" y="2730672"/>
            <a:ext cx="5162812" cy="366254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Heart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Systolic 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Intoxication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Alcohol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Analgesic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Antidepressant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Street drug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Sedative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CO, As, CN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Toxin NOS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Presence of four comorbidities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C0025-C936-B1CE-D9BB-8B85D8EB3D10}"/>
              </a:ext>
            </a:extLst>
          </p:cNvPr>
          <p:cNvSpPr txBox="1"/>
          <p:nvPr/>
        </p:nvSpPr>
        <p:spPr>
          <a:xfrm>
            <a:off x="7361128" y="1576510"/>
            <a:ext cx="5263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IRS* </a:t>
            </a:r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≤6  →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INTOXICATE recommends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ICU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Brandenburg’s 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Sensitivity: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93.4%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Specificity: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36.2%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035DB3-CBC0-BB57-C4F3-D1939E701C23}"/>
              </a:ext>
            </a:extLst>
          </p:cNvPr>
          <p:cNvSpPr txBox="1"/>
          <p:nvPr/>
        </p:nvSpPr>
        <p:spPr>
          <a:xfrm>
            <a:off x="7361128" y="6184927"/>
            <a:ext cx="6106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CU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equirement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core = sum of covariate scores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CC641-9A22-6F32-2610-86D50045FD6F}"/>
              </a:ext>
            </a:extLst>
          </p:cNvPr>
          <p:cNvSpPr txBox="1"/>
          <p:nvPr/>
        </p:nvSpPr>
        <p:spPr>
          <a:xfrm>
            <a:off x="7482313" y="4473089"/>
            <a:ext cx="408557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INTOXICATE can potentially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unnecessary ICU admissions by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34.4%</a:t>
            </a:r>
          </a:p>
        </p:txBody>
      </p:sp>
    </p:spTree>
    <p:extLst>
      <p:ext uri="{BB962C8B-B14F-4D97-AF65-F5344CB8AC3E}">
        <p14:creationId xmlns:p14="http://schemas.microsoft.com/office/powerpoint/2010/main" val="404818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11A7-50F7-1DC4-FFA5-107D6171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69" y="259022"/>
            <a:ext cx="10515600" cy="83635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Weill Cornell Medical Center - Wikipedia">
            <a:extLst>
              <a:ext uri="{FF2B5EF4-FFF2-40B4-BE49-F238E27FC236}">
                <a16:creationId xmlns:a16="http://schemas.microsoft.com/office/drawing/2014/main" id="{91B4C17C-E362-4104-51F9-61FDB037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42" y="1565754"/>
            <a:ext cx="2685627" cy="14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657A6E-EA97-D03E-DE4D-7624EC898243}"/>
              </a:ext>
            </a:extLst>
          </p:cNvPr>
          <p:cNvSpPr txBox="1"/>
          <p:nvPr/>
        </p:nvSpPr>
        <p:spPr>
          <a:xfrm>
            <a:off x="456285" y="1639090"/>
            <a:ext cx="7134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does INTOXICATE perform on </a:t>
            </a: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ED patients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at a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U.S. medical center?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B936F-BB9F-751D-05C1-1DDD54982FD4}"/>
              </a:ext>
            </a:extLst>
          </p:cNvPr>
          <p:cNvSpPr txBox="1"/>
          <p:nvPr/>
        </p:nvSpPr>
        <p:spPr>
          <a:xfrm>
            <a:off x="537841" y="3347494"/>
            <a:ext cx="6526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78CB7-3DE2-4C72-B91E-BE681E131A35}"/>
              </a:ext>
            </a:extLst>
          </p:cNvPr>
          <p:cNvSpPr txBox="1"/>
          <p:nvPr/>
        </p:nvSpPr>
        <p:spPr>
          <a:xfrm>
            <a:off x="1483909" y="3959684"/>
            <a:ext cx="9224182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Toxicology consultations between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Jan 2023-Apr 2024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101* patients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aged 30 [18 to 46] years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median [IQR]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(18%) admitted to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ICU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(16%) admitted to General Medical Floor (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GMF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(66%)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discharged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from ED or transferred to psychiatry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560C5-21CC-0497-7FE8-227F67DEFB92}"/>
              </a:ext>
            </a:extLst>
          </p:cNvPr>
          <p:cNvSpPr txBox="1"/>
          <p:nvPr/>
        </p:nvSpPr>
        <p:spPr>
          <a:xfrm>
            <a:off x="268920" y="6246007"/>
            <a:ext cx="11654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*112 consultations, 11 excluded due to incomplete information, age &lt;12 years, or consult for reason other than acute ingestion</a:t>
            </a:r>
          </a:p>
        </p:txBody>
      </p:sp>
    </p:spTree>
    <p:extLst>
      <p:ext uri="{BB962C8B-B14F-4D97-AF65-F5344CB8AC3E}">
        <p14:creationId xmlns:p14="http://schemas.microsoft.com/office/powerpoint/2010/main" val="197217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11A7-50F7-1DC4-FFA5-107D6171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69" y="216160"/>
            <a:ext cx="10515600" cy="83635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Does INTOXICATE Predict the Need for Pressors, Mechanical Ventilation, or Death?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7C57E-07A3-7060-2AF5-80880019C495}"/>
              </a:ext>
            </a:extLst>
          </p:cNvPr>
          <p:cNvSpPr txBox="1"/>
          <p:nvPr/>
        </p:nvSpPr>
        <p:spPr>
          <a:xfrm>
            <a:off x="678935" y="5243474"/>
            <a:ext cx="5336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patients who were discharged returned to any hospital in the metropolitan area in 48 hours or died within 30 days of ED encounter.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529131-6271-C41C-C1E2-0AEA3B958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8021"/>
              </p:ext>
            </p:extLst>
          </p:nvPr>
        </p:nvGraphicFramePr>
        <p:xfrm>
          <a:off x="338469" y="1722475"/>
          <a:ext cx="6017737" cy="3593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464">
                  <a:extLst>
                    <a:ext uri="{9D8B030D-6E8A-4147-A177-3AD203B41FA5}">
                      <a16:colId xmlns:a16="http://schemas.microsoft.com/office/drawing/2014/main" val="911636668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264376898"/>
                    </a:ext>
                  </a:extLst>
                </a:gridCol>
                <a:gridCol w="1300080">
                  <a:extLst>
                    <a:ext uri="{9D8B030D-6E8A-4147-A177-3AD203B41FA5}">
                      <a16:colId xmlns:a16="http://schemas.microsoft.com/office/drawing/2014/main" val="2869136425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230031270"/>
                    </a:ext>
                  </a:extLst>
                </a:gridCol>
                <a:gridCol w="826828">
                  <a:extLst>
                    <a:ext uri="{9D8B030D-6E8A-4147-A177-3AD203B41FA5}">
                      <a16:colId xmlns:a16="http://schemas.microsoft.com/office/drawing/2014/main" val="2906482145"/>
                    </a:ext>
                  </a:extLst>
                </a:gridCol>
              </a:tblGrid>
              <a:tr h="5381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ICU Intervention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8374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Required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Not</a:t>
                      </a:r>
                      <a:r>
                        <a:rPr lang="en-US" b="1" dirty="0"/>
                        <a:t> Required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01883"/>
                  </a:ext>
                </a:extLst>
              </a:tr>
              <a:tr h="75515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INTOXICATE</a:t>
                      </a:r>
                    </a:p>
                    <a:p>
                      <a:pPr algn="ctr"/>
                      <a:r>
                        <a:rPr lang="en-US" b="1" dirty="0"/>
                        <a:t>Predicts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Needs ICU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1092042"/>
                  </a:ext>
                </a:extLst>
              </a:tr>
              <a:tr h="783481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Doesn’t Need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48458"/>
                  </a:ext>
                </a:extLst>
              </a:tr>
              <a:tr h="755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u="sng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9048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8F085B-5021-1731-BC86-1915FD5F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85694"/>
              </p:ext>
            </p:extLst>
          </p:nvPr>
        </p:nvGraphicFramePr>
        <p:xfrm>
          <a:off x="6585098" y="1903228"/>
          <a:ext cx="4904862" cy="4060142"/>
        </p:xfrm>
        <a:graphic>
          <a:graphicData uri="http://schemas.openxmlformats.org/drawingml/2006/table">
            <a:tbl>
              <a:tblPr/>
              <a:tblGrid>
                <a:gridCol w="1634954">
                  <a:extLst>
                    <a:ext uri="{9D8B030D-6E8A-4147-A177-3AD203B41FA5}">
                      <a16:colId xmlns:a16="http://schemas.microsoft.com/office/drawing/2014/main" val="3275824428"/>
                    </a:ext>
                  </a:extLst>
                </a:gridCol>
                <a:gridCol w="1634954">
                  <a:extLst>
                    <a:ext uri="{9D8B030D-6E8A-4147-A177-3AD203B41FA5}">
                      <a16:colId xmlns:a16="http://schemas.microsoft.com/office/drawing/2014/main" val="1878514196"/>
                    </a:ext>
                  </a:extLst>
                </a:gridCol>
                <a:gridCol w="1634954">
                  <a:extLst>
                    <a:ext uri="{9D8B030D-6E8A-4147-A177-3AD203B41FA5}">
                      <a16:colId xmlns:a16="http://schemas.microsoft.com/office/drawing/2014/main" val="4217138187"/>
                    </a:ext>
                  </a:extLst>
                </a:gridCol>
              </a:tblGrid>
              <a:tr h="366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Statistic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 CI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75303"/>
                  </a:ext>
                </a:extLst>
              </a:tr>
              <a:tr h="917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3E3E3"/>
                          </a:highlight>
                          <a:latin typeface="Arial" panose="020B0604020202020204" pitchFamily="34" charset="0"/>
                        </a:rPr>
                        <a:t>Sensitivity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63.1 - 100%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016030"/>
                  </a:ext>
                </a:extLst>
              </a:tr>
              <a:tr h="917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3E3E3"/>
                          </a:highlight>
                          <a:latin typeface="Arial" panose="020B0604020202020204" pitchFamily="34" charset="0"/>
                        </a:rPr>
                        <a:t>Specificity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59.1%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48.5 - 69.2%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56136"/>
                  </a:ext>
                </a:extLst>
              </a:tr>
              <a:tr h="929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3E3E3"/>
                          </a:highlight>
                          <a:latin typeface="Arial" panose="020B0604020202020204" pitchFamily="34" charset="0"/>
                        </a:rPr>
                        <a:t>PPV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17.4%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14.2 - 21.2%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262277"/>
                  </a:ext>
                </a:extLst>
              </a:tr>
              <a:tr h="929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3E3E3"/>
                          </a:highlight>
                          <a:latin typeface="Arial" panose="020B0604020202020204" pitchFamily="34" charset="0"/>
                        </a:rPr>
                        <a:t>NPV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93.5 - 100%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26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6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11A7-50F7-1DC4-FFA5-107D6171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244104"/>
            <a:ext cx="12191999" cy="83635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Would INTOXICATE Have Performed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 Our Cohort?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9B6BB-6413-817A-DE23-726F1542A282}"/>
              </a:ext>
            </a:extLst>
          </p:cNvPr>
          <p:cNvSpPr/>
          <p:nvPr/>
        </p:nvSpPr>
        <p:spPr>
          <a:xfrm rot="5400000" flipH="1">
            <a:off x="6073142" y="-4917380"/>
            <a:ext cx="45720" cy="12191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F54F9-2F15-04AA-31DC-4765B057CFC6}"/>
              </a:ext>
            </a:extLst>
          </p:cNvPr>
          <p:cNvSpPr txBox="1"/>
          <p:nvPr/>
        </p:nvSpPr>
        <p:spPr>
          <a:xfrm>
            <a:off x="1876464" y="3278398"/>
            <a:ext cx="190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But…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1B329-D2AA-AECD-07B9-8FC673A61763}"/>
              </a:ext>
            </a:extLst>
          </p:cNvPr>
          <p:cNvSpPr txBox="1"/>
          <p:nvPr/>
        </p:nvSpPr>
        <p:spPr>
          <a:xfrm>
            <a:off x="817979" y="4016775"/>
            <a:ext cx="4025368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5 patients had been admitted based 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hospital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Close monitoring of NAC infusion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reason???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94F86-EE06-3A1D-CDA7-50A266D21AAE}"/>
              </a:ext>
            </a:extLst>
          </p:cNvPr>
          <p:cNvSpPr txBox="1"/>
          <p:nvPr/>
        </p:nvSpPr>
        <p:spPr>
          <a:xfrm>
            <a:off x="5858539" y="1893403"/>
            <a:ext cx="6250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Risk of delayed toxicity is not the only reason for ICU admission. 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INTOXICATE predicts delayed toxicity, but not better than our toxicologists.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INTOXICATE would have recommended ICU admission for an additional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38 patients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who did not require it.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 sufficiently specific.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988EC-A002-E17B-89ED-FE20C88293A5}"/>
              </a:ext>
            </a:extLst>
          </p:cNvPr>
          <p:cNvSpPr/>
          <p:nvPr/>
        </p:nvSpPr>
        <p:spPr>
          <a:xfrm>
            <a:off x="733647" y="3429000"/>
            <a:ext cx="4603897" cy="3124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E3D1A-AE37-0372-A24B-39EE49513A34}"/>
              </a:ext>
            </a:extLst>
          </p:cNvPr>
          <p:cNvSpPr/>
          <p:nvPr/>
        </p:nvSpPr>
        <p:spPr>
          <a:xfrm>
            <a:off x="5858539" y="1444256"/>
            <a:ext cx="5964866" cy="416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886B7-5DAD-94FE-547F-5BD71B3DAB7B}"/>
              </a:ext>
            </a:extLst>
          </p:cNvPr>
          <p:cNvSpPr txBox="1"/>
          <p:nvPr/>
        </p:nvSpPr>
        <p:spPr>
          <a:xfrm>
            <a:off x="817979" y="1616692"/>
            <a:ext cx="415628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INTOXICATE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correctly identified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 (28%)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ICU patients who did not require ICU intervention.</a:t>
            </a:r>
          </a:p>
        </p:txBody>
      </p:sp>
    </p:spTree>
    <p:extLst>
      <p:ext uri="{BB962C8B-B14F-4D97-AF65-F5344CB8AC3E}">
        <p14:creationId xmlns:p14="http://schemas.microsoft.com/office/powerpoint/2010/main" val="63328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7A003DB0D1246BEE6BC345035FA96" ma:contentTypeVersion="0" ma:contentTypeDescription="Create a new document." ma:contentTypeScope="" ma:versionID="9d04392ba8f3f65389a1c72e32d89a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2e12a4a9f23165a88501f3a6545428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A944ED-5452-460D-A71D-1AC709BC04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FA07F1-BE73-419A-B8BE-B9B7BBEB81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72348-3D27-4A3C-AA31-2701BB54F613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6681</TotalTime>
  <Words>1836</Words>
  <Application>Microsoft Macintosh PowerPoint</Application>
  <PresentationFormat>Widescreen</PresentationFormat>
  <Paragraphs>294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BlinkMacSystemFont</vt:lpstr>
      <vt:lpstr>Wingdings</vt:lpstr>
      <vt:lpstr>Office Theme</vt:lpstr>
      <vt:lpstr>PowerPoint Presentation</vt:lpstr>
      <vt:lpstr>Many Acutely Intoxicated Patients  Admitted to the ICU do Not Require ICU-Level Care</vt:lpstr>
      <vt:lpstr>Many Acutely Intoxicated Patients  Admitted to the ICU do Not Require ICU-Level Care</vt:lpstr>
      <vt:lpstr>Brandenburg’s Decision Rule</vt:lpstr>
      <vt:lpstr>The Rule</vt:lpstr>
      <vt:lpstr>The Rule</vt:lpstr>
      <vt:lpstr>Our Study</vt:lpstr>
      <vt:lpstr>Does INTOXICATE Predict the Need for Pressors, Mechanical Ventilation, or Death?</vt:lpstr>
      <vt:lpstr>How Would INTOXICATE Have Performed  in Our Cohort?</vt:lpstr>
      <vt:lpstr>How Would INTOXICATE Have Performed  in Our Cohort?</vt:lpstr>
      <vt:lpstr>How Would INTOXICATE Have Performed  in Our Cohort?</vt:lpstr>
      <vt:lpstr>INTOXICATE Does Not Agree With Bedside Toxicologist’s Disposition</vt:lpstr>
      <vt:lpstr>INTOXICATE Does Not Agree With Bedside Toxicologist’s Disposition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Aiden Peleg</dc:creator>
  <cp:lastModifiedBy>Michael Chary</cp:lastModifiedBy>
  <cp:revision>36</cp:revision>
  <dcterms:created xsi:type="dcterms:W3CDTF">2024-08-09T03:12:20Z</dcterms:created>
  <dcterms:modified xsi:type="dcterms:W3CDTF">2024-09-07T00:26:39Z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0x0101009A77A003DB0D1246BEE6BC345035FA96</vt:lpwstr>
  </property>
</Properties>
</file>