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  <p:sldMasterId id="2147483662" r:id="rId2"/>
    <p:sldMasterId id="2147483664" r:id="rId3"/>
  </p:sldMasterIdLst>
  <p:notesMasterIdLst>
    <p:notesMasterId r:id="rId5"/>
  </p:notesMasterIdLst>
  <p:handoutMasterIdLst>
    <p:handoutMasterId r:id="rId6"/>
  </p:handoutMasterIdLst>
  <p:sldIdLst>
    <p:sldId id="464" r:id="rId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FF"/>
    <a:srgbClr val="FF9900"/>
    <a:srgbClr val="FF39CB"/>
    <a:srgbClr val="00FF00"/>
    <a:srgbClr val="FFCC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9821" autoAdjust="0"/>
  </p:normalViewPr>
  <p:slideViewPr>
    <p:cSldViewPr snapToGrid="0">
      <p:cViewPr varScale="1">
        <p:scale>
          <a:sx n="74" d="100"/>
          <a:sy n="74" d="100"/>
        </p:scale>
        <p:origin x="-15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920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/>
            </a:lvl1pPr>
          </a:lstStyle>
          <a:p>
            <a:endParaRPr lang="ja-JP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/>
            </a:lvl1pPr>
          </a:lstStyle>
          <a:p>
            <a:endParaRPr lang="ja-JP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ON Semi Confidential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/>
            </a:lvl1pPr>
          </a:lstStyle>
          <a:p>
            <a:fld id="{66940762-64CF-4D62-8498-D799B63B86F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2487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141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405313"/>
            <a:ext cx="5124450" cy="4178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72085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1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58825"/>
            <a:ext cx="2286000" cy="539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58825"/>
            <a:ext cx="6705600" cy="539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84213"/>
            <a:ext cx="2286000" cy="5473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84213"/>
            <a:ext cx="6705600" cy="5473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684213"/>
            <a:ext cx="9144000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7600" y="6616700"/>
            <a:ext cx="1828800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hangingPunct="0">
              <a:defRPr/>
            </a:pPr>
            <a:r>
              <a:rPr lang="en-US" sz="900" dirty="0" err="1">
                <a:solidFill>
                  <a:schemeClr val="bg1"/>
                </a:solidFill>
                <a:latin typeface="Arial" charset="0"/>
                <a:cs typeface="+mn-cs"/>
              </a:rPr>
              <a:t>Somero</a:t>
            </a: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 • 20-Jan-2006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36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58825"/>
            <a:ext cx="2286000" cy="539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58825"/>
            <a:ext cx="6705600" cy="539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8825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6589713" y="6608763"/>
            <a:ext cx="240347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Project Success Training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B4F43D8C-7C38-4129-944E-02EF1FD16C16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5" r:id="rId1"/>
    <p:sldLayoutId id="2147484704" r:id="rId2"/>
    <p:sldLayoutId id="2147484705" r:id="rId3"/>
    <p:sldLayoutId id="2147484706" r:id="rId4"/>
    <p:sldLayoutId id="2147484707" r:id="rId5"/>
    <p:sldLayoutId id="2147484708" r:id="rId6"/>
    <p:sldLayoutId id="2147484709" r:id="rId7"/>
    <p:sldLayoutId id="2147484710" r:id="rId8"/>
    <p:sldLayoutId id="2147484711" r:id="rId9"/>
    <p:sldLayoutId id="2147484712" r:id="rId10"/>
    <p:sldLayoutId id="2147484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84213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5562600" y="6608763"/>
            <a:ext cx="3430588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/>
            <a:r>
              <a:rPr lang="en-US" altLang="ja-JP" sz="900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Trench Program Team</a:t>
            </a:r>
          </a:p>
          <a:p>
            <a:pPr algn="r" eaLnBrk="0" hangingPunct="0"/>
            <a:endParaRPr lang="ja-JP" altLang="en-US" sz="900">
              <a:solidFill>
                <a:schemeClr val="bg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46896E33-EFDB-43CA-94A4-C12430521B34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6" r:id="rId1"/>
    <p:sldLayoutId id="2147484714" r:id="rId2"/>
    <p:sldLayoutId id="2147484715" r:id="rId3"/>
    <p:sldLayoutId id="2147484716" r:id="rId4"/>
    <p:sldLayoutId id="2147484717" r:id="rId5"/>
    <p:sldLayoutId id="2147484718" r:id="rId6"/>
    <p:sldLayoutId id="2147484719" r:id="rId7"/>
    <p:sldLayoutId id="2147484720" r:id="rId8"/>
    <p:sldLayoutId id="2147484721" r:id="rId9"/>
    <p:sldLayoutId id="2147484722" r:id="rId10"/>
    <p:sldLayoutId id="2147484723" r:id="rId11"/>
    <p:sldLayoutId id="21474847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j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j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j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8825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6589713" y="6608763"/>
            <a:ext cx="2403475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>
              <a:defRPr/>
            </a:pPr>
            <a:r>
              <a:rPr lang="en-US" sz="900" dirty="0" err="1" smtClean="0">
                <a:solidFill>
                  <a:schemeClr val="bg1"/>
                </a:solidFill>
                <a:latin typeface="Arial" charset="0"/>
                <a:cs typeface="+mn-cs"/>
              </a:rPr>
              <a:t>MechaTronic</a:t>
            </a:r>
            <a:r>
              <a:rPr lang="en-US" sz="900" baseline="0" dirty="0" smtClean="0">
                <a:solidFill>
                  <a:schemeClr val="bg1"/>
                </a:solidFill>
                <a:latin typeface="Arial" charset="0"/>
                <a:cs typeface="+mn-cs"/>
              </a:rPr>
              <a:t> Group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endParaRPr lang="en-US" sz="900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412677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3E43971E-FD81-4C03-A1D5-AFC42213B6C8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7" r:id="rId1"/>
    <p:sldLayoutId id="2147484725" r:id="rId2"/>
    <p:sldLayoutId id="2147484726" r:id="rId3"/>
    <p:sldLayoutId id="2147484727" r:id="rId4"/>
    <p:sldLayoutId id="2147484728" r:id="rId5"/>
    <p:sldLayoutId id="2147484729" r:id="rId6"/>
    <p:sldLayoutId id="2147484730" r:id="rId7"/>
    <p:sldLayoutId id="2147484731" r:id="rId8"/>
    <p:sldLayoutId id="2147484732" r:id="rId9"/>
    <p:sldLayoutId id="2147484733" r:id="rId10"/>
    <p:sldLayoutId id="2147484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26949"/>
              </p:ext>
            </p:extLst>
          </p:nvPr>
        </p:nvGraphicFramePr>
        <p:xfrm>
          <a:off x="205905" y="783956"/>
          <a:ext cx="8719153" cy="478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913"/>
                <a:gridCol w="1645241"/>
                <a:gridCol w="1339017"/>
                <a:gridCol w="1416491"/>
                <a:gridCol w="1416491"/>
              </a:tblGrid>
              <a:tr h="47846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Problem Description:</a:t>
                      </a:r>
                      <a:endParaRPr lang="en-US" sz="1100" dirty="0"/>
                    </a:p>
                    <a:p>
                      <a:pPr algn="ctr"/>
                      <a:r>
                        <a:rPr lang="en-US" sz="1100" dirty="0" smtClean="0"/>
                        <a:t>Temperature</a:t>
                      </a:r>
                      <a:r>
                        <a:rPr lang="en-US" sz="1100" baseline="0" dirty="0" smtClean="0"/>
                        <a:t> Communication Error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Machine</a:t>
                      </a:r>
                      <a:r>
                        <a:rPr lang="en-US" sz="1100" baseline="0" dirty="0" smtClean="0"/>
                        <a:t> Model : 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MCE243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Machine No:</a:t>
                      </a:r>
                      <a:r>
                        <a:rPr lang="en-US" sz="11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HD361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Package : QUAD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</a:t>
                      </a:r>
                      <a:r>
                        <a:rPr lang="en-US" sz="1100" baseline="0" dirty="0" smtClean="0"/>
                        <a:t> Week :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23.4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 bwMode="auto">
          <a:xfrm>
            <a:off x="4391247" y="1350335"/>
            <a:ext cx="0" cy="517805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4401879" y="3732028"/>
            <a:ext cx="4231758" cy="106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244542" y="1305503"/>
            <a:ext cx="2360428" cy="255184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1) Details of the Problem: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4443665" y="3830990"/>
            <a:ext cx="2994837" cy="265527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5) CAPA and Recommendations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: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51591" y="2017777"/>
            <a:ext cx="4106971" cy="235645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solidFill>
                  <a:schemeClr val="bg1"/>
                </a:solidFill>
                <a:latin typeface="+mn-lt"/>
              </a:rPr>
              <a:t>2) Containment Actions: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98062" y="4281375"/>
            <a:ext cx="2842440" cy="32252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Permanent Solutions and Recommendation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29193" y="1593690"/>
            <a:ext cx="4118263" cy="35491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+mn-lt"/>
              </a:rPr>
              <a:t>1.Temprerature Communication Error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dirty="0" smtClean="0"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+mn-lt"/>
              </a:rPr>
              <a:t> 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421429"/>
              </p:ext>
            </p:extLst>
          </p:nvPr>
        </p:nvGraphicFramePr>
        <p:xfrm>
          <a:off x="196695" y="2313972"/>
          <a:ext cx="4117578" cy="1923172"/>
        </p:xfrm>
        <a:graphic>
          <a:graphicData uri="http://schemas.openxmlformats.org/drawingml/2006/table">
            <a:tbl>
              <a:tblPr/>
              <a:tblGrid>
                <a:gridCol w="202601"/>
                <a:gridCol w="1653791"/>
                <a:gridCol w="886528"/>
                <a:gridCol w="542925"/>
                <a:gridCol w="831733"/>
              </a:tblGrid>
              <a:tr h="25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Remarks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Checked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wiring connections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Milo</a:t>
                      </a:r>
                      <a:r>
                        <a:rPr lang="en-US" sz="1000" b="0" i="0" u="none" strike="noStrike" baseline="0" smtClean="0">
                          <a:solidFill>
                            <a:srgbClr val="000000"/>
                          </a:solidFill>
                          <a:latin typeface="+mn-lt"/>
                        </a:rPr>
                        <a:t> G.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17.06.06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Verify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RTD  connections at eyelet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Milo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G.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17.06.06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broken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2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Replaced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eyelet connector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Milo</a:t>
                      </a:r>
                      <a:r>
                        <a:rPr lang="en-US" sz="1000" b="0" i="0" u="none" strike="noStrike" baseline="0" smtClean="0">
                          <a:solidFill>
                            <a:srgbClr val="000000"/>
                          </a:solidFill>
                          <a:latin typeface="+mn-lt"/>
                        </a:rPr>
                        <a:t> G.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17.06.06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Aut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o run machine at DEMO mode to checked response of temperature during operation.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Milo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G.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17.06.06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ok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39454"/>
              </p:ext>
            </p:extLst>
          </p:nvPr>
        </p:nvGraphicFramePr>
        <p:xfrm>
          <a:off x="4618066" y="4686290"/>
          <a:ext cx="4143163" cy="1486818"/>
        </p:xfrm>
        <a:graphic>
          <a:graphicData uri="http://schemas.openxmlformats.org/drawingml/2006/table">
            <a:tbl>
              <a:tblPr/>
              <a:tblGrid>
                <a:gridCol w="224507"/>
                <a:gridCol w="1185855"/>
                <a:gridCol w="773473"/>
                <a:gridCol w="1080360"/>
                <a:gridCol w="878968"/>
              </a:tblGrid>
              <a:tr h="321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What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2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Re-connect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broken RTD wire and new eyelet connector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Milo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WW23.4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2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476846" y="212651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MORTEM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96695" y="1978883"/>
            <a:ext cx="4146705" cy="861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4508902" y="1399512"/>
            <a:ext cx="2520547" cy="227812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4)Pictures and Illustrations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169509"/>
              </p:ext>
            </p:extLst>
          </p:nvPr>
        </p:nvGraphicFramePr>
        <p:xfrm>
          <a:off x="196695" y="4714984"/>
          <a:ext cx="4040284" cy="1813405"/>
        </p:xfrm>
        <a:graphic>
          <a:graphicData uri="http://schemas.openxmlformats.org/drawingml/2006/table">
            <a:tbl>
              <a:tblPr/>
              <a:tblGrid>
                <a:gridCol w="436898"/>
                <a:gridCol w="745765"/>
                <a:gridCol w="918951"/>
                <a:gridCol w="981075"/>
                <a:gridCol w="646541"/>
                <a:gridCol w="311054"/>
              </a:tblGrid>
              <a:tr h="2057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Machine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5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Run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to fail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No defined lifespan</a:t>
                      </a:r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Not included on checklist during PM</a:t>
                      </a:r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No procedure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9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57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Outflow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2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21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Systemic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Root cause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57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2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 bwMode="auto">
          <a:xfrm>
            <a:off x="151591" y="4245570"/>
            <a:ext cx="4085388" cy="394586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</a:rPr>
              <a:t>3)Root cause analysis: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4" t="13839" r="27906" b="19167"/>
          <a:stretch/>
        </p:blipFill>
        <p:spPr>
          <a:xfrm rot="10800000">
            <a:off x="6898873" y="1712899"/>
            <a:ext cx="1875534" cy="16375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1" t="21973" r="14225" b="36338"/>
          <a:stretch/>
        </p:blipFill>
        <p:spPr>
          <a:xfrm>
            <a:off x="4545516" y="1689389"/>
            <a:ext cx="2087104" cy="192256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5306097" y="2313972"/>
            <a:ext cx="794454" cy="47442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7328807" y="2246068"/>
            <a:ext cx="913672" cy="56202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4782231" y="3163993"/>
            <a:ext cx="921093" cy="413242"/>
          </a:xfrm>
          <a:prstGeom prst="wedgeRectCallout">
            <a:avLst>
              <a:gd name="adj1" fmla="val 34741"/>
              <a:gd name="adj2" fmla="val -14618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Broken RTD Wire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ular Callout 26"/>
          <p:cNvSpPr/>
          <p:nvPr/>
        </p:nvSpPr>
        <p:spPr bwMode="auto">
          <a:xfrm>
            <a:off x="6748551" y="3163993"/>
            <a:ext cx="1493928" cy="413242"/>
          </a:xfrm>
          <a:prstGeom prst="wedgeRectCallout">
            <a:avLst>
              <a:gd name="adj1" fmla="val 34741"/>
              <a:gd name="adj2" fmla="val -14618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Newly replaced eyelet connector of RTD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ONTemplate">
  <a:themeElements>
    <a:clrScheme name="NewON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ONTemplate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wO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ON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3 - 2005_-_MPSG_Success_Criteria_Document_Template v 11">
  <a:themeElements>
    <a:clrScheme name="03 - 2005_-_MPSG_Success_Criteria_Document_Template v 1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3 - 2005_-_MPSG_Success_Criteria_Document_Template v 11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3 - 2005_-_MPSG_Success_Criteria_Document_Template v 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- 2005_-_MPSG_Success_Criteria_Document_Template v 1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ewONTemplate">
  <a:themeElements>
    <a:clrScheme name="1_NewON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NewONTemplate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NewO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wON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NewONTemplate</Template>
  <TotalTime>57751</TotalTime>
  <Words>159</Words>
  <Application>Microsoft Office PowerPoint</Application>
  <PresentationFormat>On-screen Show (4:3)</PresentationFormat>
  <Paragraphs>103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NewONTemplate</vt:lpstr>
      <vt:lpstr>03 - 2005_-_MPSG_Success_Criteria_Document_Template v 11</vt:lpstr>
      <vt:lpstr>1_NewONTemplate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Pasumala</dc:creator>
  <cp:lastModifiedBy>Milo Galay</cp:lastModifiedBy>
  <cp:revision>1149</cp:revision>
  <cp:lastPrinted>2012-05-10T23:46:39Z</cp:lastPrinted>
  <dcterms:created xsi:type="dcterms:W3CDTF">1998-01-23T19:17:50Z</dcterms:created>
  <dcterms:modified xsi:type="dcterms:W3CDTF">2017-08-16T18:04:14Z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0x01010066FA3723BDE39E43AD9492B56D0FC684</vt:lpwstr>
  </property>
</Properties>
</file>