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9"/>
  </p:notesMasterIdLst>
  <p:handoutMasterIdLst>
    <p:handoutMasterId r:id="rId10"/>
  </p:handoutMasterIdLst>
  <p:sldIdLst>
    <p:sldId id="256" r:id="rId6"/>
    <p:sldId id="274" r:id="rId7"/>
    <p:sldId id="27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0000FF"/>
    <a:srgbClr val="07FB13"/>
    <a:srgbClr val="0000CC"/>
    <a:srgbClr val="00CC00"/>
    <a:srgbClr val="3C55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486" autoAdjust="0"/>
  </p:normalViewPr>
  <p:slideViewPr>
    <p:cSldViewPr>
      <p:cViewPr>
        <p:scale>
          <a:sx n="125" d="100"/>
          <a:sy n="125" d="100"/>
        </p:scale>
        <p:origin x="-1260" y="2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281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0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0FB8E2-1739-4DDD-BF0A-2BFE4C05B570}" type="doc">
      <dgm:prSet loTypeId="urn:diagrams.loki3.com/VaryingWidthList+Icon" loCatId="list" qsTypeId="urn:microsoft.com/office/officeart/2005/8/quickstyle/simple4" qsCatId="simple" csTypeId="urn:microsoft.com/office/officeart/2005/8/colors/accent0_3" csCatId="mainScheme" phldr="1"/>
      <dgm:spPr/>
    </dgm:pt>
    <dgm:pt modelId="{C5AD564E-258F-4027-A201-3D4EB5E0B775}">
      <dgm:prSet phldrT="[Text]" custT="1"/>
      <dgm:spPr>
        <a:solidFill>
          <a:schemeClr val="tx1"/>
        </a:solidFill>
        <a:ln>
          <a:solidFill>
            <a:schemeClr val="tx1"/>
          </a:solidFill>
        </a:ln>
      </dgm:spPr>
      <dgm:t>
        <a:bodyPr vert="vert270"/>
        <a:lstStyle/>
        <a:p>
          <a:r>
            <a:rPr lang="en-US" sz="1200" b="1" dirty="0" smtClean="0">
              <a:latin typeface="Calibri" panose="020F0502020204030204" pitchFamily="34" charset="0"/>
            </a:rPr>
            <a:t>PROJECT: AUTO TEST SUMMARY GENERATION FOR SSMP </a:t>
          </a:r>
          <a:endParaRPr lang="en-US" sz="1200" b="1" dirty="0">
            <a:latin typeface="Calibri" panose="020F0502020204030204" pitchFamily="34" charset="0"/>
          </a:endParaRPr>
        </a:p>
      </dgm:t>
    </dgm:pt>
    <dgm:pt modelId="{03D63C68-66AA-4EEC-9E0E-7FBB09A7E084}" type="parTrans" cxnId="{2EAC2B11-82D9-45C0-B3C0-C70782EAE8E7}">
      <dgm:prSet/>
      <dgm:spPr/>
      <dgm:t>
        <a:bodyPr/>
        <a:lstStyle/>
        <a:p>
          <a:endParaRPr lang="en-US"/>
        </a:p>
      </dgm:t>
    </dgm:pt>
    <dgm:pt modelId="{004FE3D4-52F2-4AAF-8683-D21DB674D4A3}" type="sibTrans" cxnId="{2EAC2B11-82D9-45C0-B3C0-C70782EAE8E7}">
      <dgm:prSet/>
      <dgm:spPr/>
      <dgm:t>
        <a:bodyPr/>
        <a:lstStyle/>
        <a:p>
          <a:endParaRPr lang="en-US"/>
        </a:p>
      </dgm:t>
    </dgm:pt>
    <dgm:pt modelId="{EB666AE8-F24E-45DB-9D03-BE8C57631C15}" type="pres">
      <dgm:prSet presAssocID="{640FB8E2-1739-4DDD-BF0A-2BFE4C05B570}" presName="Name0" presStyleCnt="0">
        <dgm:presLayoutVars>
          <dgm:resizeHandles/>
        </dgm:presLayoutVars>
      </dgm:prSet>
      <dgm:spPr/>
    </dgm:pt>
    <dgm:pt modelId="{6AF37C56-5A52-4C9F-9583-1D45D7C49C5C}" type="pres">
      <dgm:prSet presAssocID="{C5AD564E-258F-4027-A201-3D4EB5E0B775}" presName="text" presStyleLbl="node1" presStyleIdx="0" presStyleCnt="1" custScaleY="1709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AC2B11-82D9-45C0-B3C0-C70782EAE8E7}" srcId="{640FB8E2-1739-4DDD-BF0A-2BFE4C05B570}" destId="{C5AD564E-258F-4027-A201-3D4EB5E0B775}" srcOrd="0" destOrd="0" parTransId="{03D63C68-66AA-4EEC-9E0E-7FBB09A7E084}" sibTransId="{004FE3D4-52F2-4AAF-8683-D21DB674D4A3}"/>
    <dgm:cxn modelId="{9DBCFE97-4710-4112-A036-4C97832B9E0E}" type="presOf" srcId="{C5AD564E-258F-4027-A201-3D4EB5E0B775}" destId="{6AF37C56-5A52-4C9F-9583-1D45D7C49C5C}" srcOrd="0" destOrd="0" presId="urn:diagrams.loki3.com/VaryingWidthList+Icon"/>
    <dgm:cxn modelId="{CFBD8CFE-C4DB-4B38-85DB-E9E9F04DFFF0}" type="presOf" srcId="{640FB8E2-1739-4DDD-BF0A-2BFE4C05B570}" destId="{EB666AE8-F24E-45DB-9D03-BE8C57631C15}" srcOrd="0" destOrd="0" presId="urn:diagrams.loki3.com/VaryingWidthList+Icon"/>
    <dgm:cxn modelId="{FC75E697-A9B1-45F1-80BA-E19653A9F583}" type="presParOf" srcId="{EB666AE8-F24E-45DB-9D03-BE8C57631C15}" destId="{6AF37C56-5A52-4C9F-9583-1D45D7C49C5C}" srcOrd="0" destOrd="0" presId="urn:diagrams.loki3.com/VaryingWidthLis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CEB236-2A0B-4EF2-9EFB-9ED0971E069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E4765F36-ED2B-4140-B8F0-5B552F51722C}" type="pres">
      <dgm:prSet presAssocID="{F2CEB236-2A0B-4EF2-9EFB-9ED0971E0697}" presName="CompostProcess" presStyleCnt="0">
        <dgm:presLayoutVars>
          <dgm:dir/>
          <dgm:resizeHandles val="exact"/>
        </dgm:presLayoutVars>
      </dgm:prSet>
      <dgm:spPr/>
    </dgm:pt>
    <dgm:pt modelId="{92304C8F-3FE4-4A71-BFF9-92A5E8EFB396}" type="pres">
      <dgm:prSet presAssocID="{F2CEB236-2A0B-4EF2-9EFB-9ED0971E0697}" presName="arrow" presStyleLbl="bgShp" presStyleIdx="0" presStyleCnt="1" custScaleX="117647"/>
      <dgm:spPr/>
    </dgm:pt>
    <dgm:pt modelId="{C042B4D9-312F-4743-9092-147AEA792BCF}" type="pres">
      <dgm:prSet presAssocID="{F2CEB236-2A0B-4EF2-9EFB-9ED0971E0697}" presName="linearProcess" presStyleCnt="0"/>
      <dgm:spPr/>
    </dgm:pt>
  </dgm:ptLst>
  <dgm:cxnLst>
    <dgm:cxn modelId="{AAF46E7D-9792-498B-823B-D8DFA5FD963B}" type="presOf" srcId="{F2CEB236-2A0B-4EF2-9EFB-9ED0971E0697}" destId="{E4765F36-ED2B-4140-B8F0-5B552F51722C}" srcOrd="0" destOrd="0" presId="urn:microsoft.com/office/officeart/2005/8/layout/hProcess9"/>
    <dgm:cxn modelId="{7DA8DE01-EBEC-484C-9810-1756558726B7}" type="presParOf" srcId="{E4765F36-ED2B-4140-B8F0-5B552F51722C}" destId="{92304C8F-3FE4-4A71-BFF9-92A5E8EFB396}" srcOrd="0" destOrd="0" presId="urn:microsoft.com/office/officeart/2005/8/layout/hProcess9"/>
    <dgm:cxn modelId="{41CF630A-AF01-4A2C-9EC8-A292CD96471F}" type="presParOf" srcId="{E4765F36-ED2B-4140-B8F0-5B552F51722C}" destId="{C042B4D9-312F-4743-9092-147AEA792BCF}" srcOrd="1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F37C56-5A52-4C9F-9583-1D45D7C49C5C}">
      <dsp:nvSpPr>
        <dsp:cNvPr id="0" name=""/>
        <dsp:cNvSpPr/>
      </dsp:nvSpPr>
      <dsp:spPr>
        <a:xfrm>
          <a:off x="0" y="3059"/>
          <a:ext cx="295274" cy="4893123"/>
        </a:xfrm>
        <a:prstGeom prst="rect">
          <a:avLst/>
        </a:prstGeom>
        <a:solidFill>
          <a:schemeClr val="tx1"/>
        </a:solidFill>
        <a:ln>
          <a:solidFill>
            <a:schemeClr val="tx1"/>
          </a:solidFill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vert270" wrap="square" lIns="30480" tIns="30480" rIns="30480" bIns="3048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Calibri" panose="020F0502020204030204" pitchFamily="34" charset="0"/>
            </a:rPr>
            <a:t>PROJECT: AUTO TEST SUMMARY GENERATION FOR SSMP </a:t>
          </a:r>
          <a:endParaRPr lang="en-US" sz="1200" b="1" kern="1200" dirty="0">
            <a:latin typeface="Calibri" panose="020F0502020204030204" pitchFamily="34" charset="0"/>
          </a:endParaRPr>
        </a:p>
      </dsp:txBody>
      <dsp:txXfrm>
        <a:off x="0" y="3059"/>
        <a:ext cx="295274" cy="48931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304C8F-3FE4-4A71-BFF9-92A5E8EFB396}">
      <dsp:nvSpPr>
        <dsp:cNvPr id="0" name=""/>
        <dsp:cNvSpPr/>
      </dsp:nvSpPr>
      <dsp:spPr>
        <a:xfrm>
          <a:off x="2" y="0"/>
          <a:ext cx="8145836" cy="130302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+Icon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239B3-3F86-464C-AD52-4C8E8D1A8CEF}" type="datetimeFigureOut">
              <a:rPr lang="en-US" smtClean="0"/>
              <a:pPr/>
              <a:t>5/9/2017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1362F-8E5B-436D-B2E4-DB7BA9138D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44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1CE09-9ECD-49EF-AF45-E6F2F88FB914}" type="datetimeFigureOut">
              <a:rPr lang="en-US" smtClean="0"/>
              <a:pPr/>
              <a:t>5/9/2017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1DA39-B701-4013-BEA5-4A5743C778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76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8284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5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3733800"/>
            <a:ext cx="9144000" cy="9144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Page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724400"/>
            <a:ext cx="9144000" cy="1371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>
                    <a:lumMod val="75000"/>
                  </a:schemeClr>
                </a:solidFill>
                <a:latin typeface="Franklin Gothic Medium" panose="020B0603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28700" y="4572000"/>
            <a:ext cx="708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400" y="6191865"/>
            <a:ext cx="2236964" cy="6759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650" y="312786"/>
            <a:ext cx="3036651" cy="3116214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0" y="6396905"/>
            <a:ext cx="2971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chemeClr val="bg1"/>
                </a:solidFill>
              </a:rPr>
              <a:t>Internal Use Only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241812"/>
            <a:ext cx="576072" cy="57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846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8199"/>
            <a:ext cx="5486400" cy="3889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50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8199"/>
            <a:ext cx="5486400" cy="3889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1909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3898392"/>
            <a:ext cx="9144000" cy="762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Option 2 - Title Page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888992"/>
            <a:ext cx="9144000" cy="1283208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28700" y="4736592"/>
            <a:ext cx="708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171722"/>
            <a:ext cx="2180352" cy="210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390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2286000"/>
            <a:ext cx="9144000" cy="762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Section Title Page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3276600"/>
            <a:ext cx="9144000" cy="1283208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Section subtitle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28700" y="3124200"/>
            <a:ext cx="708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910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>
                <a:solidFill>
                  <a:schemeClr val="accent6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Placeholder 13"/>
          <p:cNvSpPr>
            <a:spLocks noGrp="1"/>
          </p:cNvSpPr>
          <p:nvPr>
            <p:ph type="title" hasCustomPrompt="1"/>
          </p:nvPr>
        </p:nvSpPr>
        <p:spPr>
          <a:xfrm>
            <a:off x="155448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sz="3000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042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>
                <a:solidFill>
                  <a:schemeClr val="accent6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Placeholder 13"/>
          <p:cNvSpPr>
            <a:spLocks noGrp="1"/>
          </p:cNvSpPr>
          <p:nvPr>
            <p:ph type="title" hasCustomPrompt="1"/>
          </p:nvPr>
        </p:nvSpPr>
        <p:spPr>
          <a:xfrm>
            <a:off x="155448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Opt. 2 - Click to edit title</a:t>
            </a:r>
            <a:endParaRPr lang="en-US" sz="3000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547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 marL="0" indent="0">
              <a:buNone/>
              <a:defRPr sz="3200" b="0" i="1">
                <a:solidFill>
                  <a:srgbClr val="00B050"/>
                </a:solidFill>
                <a:effectLst/>
                <a:latin typeface="Franklin Gothic Demi" panose="020B07030201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accent6"/>
                </a:solidFill>
                <a:latin typeface="Franklin Gothic Medium" panose="020B06030201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buFont typeface="Arial" panose="020B0604020202020204" pitchFamily="34" charset="0"/>
              <a:buChar char="•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Placeholder 13"/>
          <p:cNvSpPr>
            <a:spLocks noGrp="1"/>
          </p:cNvSpPr>
          <p:nvPr>
            <p:ph type="title" hasCustomPrompt="1"/>
          </p:nvPr>
        </p:nvSpPr>
        <p:spPr>
          <a:xfrm>
            <a:off x="155448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sz="3000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480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 marL="0" indent="0">
              <a:buNone/>
              <a:defRPr sz="3200" b="0" i="1">
                <a:solidFill>
                  <a:srgbClr val="00B050"/>
                </a:solidFill>
                <a:effectLst/>
                <a:latin typeface="Franklin Gothic Demi" panose="020B07030201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accent6"/>
                </a:solidFill>
                <a:latin typeface="Franklin Gothic Medium" panose="020B06030201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buFont typeface="Arial" panose="020B0604020202020204" pitchFamily="34" charset="0"/>
              <a:buChar char="•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Placeholder 13"/>
          <p:cNvSpPr>
            <a:spLocks noGrp="1"/>
          </p:cNvSpPr>
          <p:nvPr>
            <p:ph type="title" hasCustomPrompt="1"/>
          </p:nvPr>
        </p:nvSpPr>
        <p:spPr>
          <a:xfrm>
            <a:off x="155448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Option 2 - Click to edit title</a:t>
            </a:r>
            <a:endParaRPr lang="en-US" sz="3000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357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6"/>
                </a:solidFill>
                <a:latin typeface="Franklin Gothic Demi" panose="020B07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6"/>
                </a:solidFill>
                <a:latin typeface="Franklin Gothic Demi" panose="020B07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Placeholder 13"/>
          <p:cNvSpPr>
            <a:spLocks noGrp="1"/>
          </p:cNvSpPr>
          <p:nvPr>
            <p:ph type="title" hasCustomPrompt="1"/>
          </p:nvPr>
        </p:nvSpPr>
        <p:spPr>
          <a:xfrm>
            <a:off x="155448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sz="3000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484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6"/>
                </a:solidFill>
                <a:latin typeface="Franklin Gothic Demi" panose="020B07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6"/>
                </a:solidFill>
                <a:latin typeface="Franklin Gothic Demi" panose="020B07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Placeholder 13"/>
          <p:cNvSpPr>
            <a:spLocks noGrp="1"/>
          </p:cNvSpPr>
          <p:nvPr>
            <p:ph type="title" hasCustomPrompt="1"/>
          </p:nvPr>
        </p:nvSpPr>
        <p:spPr>
          <a:xfrm>
            <a:off x="155448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Option 2 - Click to edit title</a:t>
            </a:r>
            <a:endParaRPr lang="en-US" sz="3000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871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400" y="6182033"/>
            <a:ext cx="2236964" cy="67596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124200" y="6396905"/>
            <a:ext cx="2971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chemeClr val="bg1"/>
                </a:solidFill>
              </a:rPr>
              <a:t>Internal</a:t>
            </a:r>
            <a:r>
              <a:rPr lang="en-US" sz="1000" baseline="0" dirty="0" smtClean="0">
                <a:solidFill>
                  <a:schemeClr val="bg1"/>
                </a:solidFill>
              </a:rPr>
              <a:t> Use Only</a:t>
            </a:r>
            <a:endParaRPr lang="en-US" sz="1000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327" y="6396905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5CF2E0C-8448-45AD-BA18-C015FB6BC643}" type="slidenum">
              <a:rPr lang="en-US" sz="1000" smtClean="0">
                <a:solidFill>
                  <a:schemeClr val="bg1"/>
                </a:solidFill>
              </a:rPr>
              <a:pPr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6396905"/>
            <a:ext cx="1905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EA8783E-D7BF-491D-B4F9-627FC5BD6335}" type="datetime1">
              <a:rPr lang="en-US" sz="1000" smtClean="0">
                <a:solidFill>
                  <a:schemeClr val="bg1"/>
                </a:solidFill>
              </a:rPr>
              <a:pPr/>
              <a:t>5/9/2017</a:t>
            </a:fld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6231980"/>
            <a:ext cx="576072" cy="57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32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0" r:id="rId2"/>
    <p:sldLayoutId id="2147483649" r:id="rId3"/>
    <p:sldLayoutId id="2147483650" r:id="rId4"/>
    <p:sldLayoutId id="2147483665" r:id="rId5"/>
    <p:sldLayoutId id="2147483652" r:id="rId6"/>
    <p:sldLayoutId id="2147483666" r:id="rId7"/>
    <p:sldLayoutId id="2147483664" r:id="rId8"/>
    <p:sldLayoutId id="2147483667" r:id="rId9"/>
    <p:sldLayoutId id="2147483657" r:id="rId10"/>
    <p:sldLayoutId id="2147483668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000" i="0" kern="1200" baseline="0">
          <a:solidFill>
            <a:schemeClr val="accent6"/>
          </a:solidFill>
          <a:latin typeface="Franklin Gothic Demi" panose="020B07030201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0" kern="1200">
          <a:solidFill>
            <a:schemeClr val="accent6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SSMP Software Development Roadmap</a:t>
            </a:r>
            <a:endParaRPr lang="en-US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Auto Test Summary Enabling</a:t>
            </a:r>
          </a:p>
        </p:txBody>
      </p:sp>
    </p:spTree>
    <p:extLst>
      <p:ext uri="{BB962C8B-B14F-4D97-AF65-F5344CB8AC3E}">
        <p14:creationId xmlns:p14="http://schemas.microsoft.com/office/powerpoint/2010/main" val="57522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6487699" cy="7620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latin typeface="Calibri" panose="020F0502020204030204" pitchFamily="34" charset="0"/>
              </a:rPr>
              <a:t>Auto Test Summary Enabling ROADMAP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" y="825499"/>
            <a:ext cx="8813800" cy="5280025"/>
          </a:xfrm>
          <a:prstGeom prst="rect">
            <a:avLst/>
          </a:prstGeom>
          <a:solidFill>
            <a:schemeClr val="bg1"/>
          </a:solidFill>
          <a:effectLst>
            <a:outerShdw blurRad="152400" dist="38100" dir="5040000" sx="101000" sy="101000" algn="tl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603508"/>
              </p:ext>
            </p:extLst>
          </p:nvPr>
        </p:nvGraphicFramePr>
        <p:xfrm>
          <a:off x="176651" y="867580"/>
          <a:ext cx="8741711" cy="51522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25816"/>
                <a:gridCol w="1225816"/>
                <a:gridCol w="1225816"/>
                <a:gridCol w="1225816"/>
                <a:gridCol w="1329305"/>
                <a:gridCol w="1122327"/>
                <a:gridCol w="212742"/>
                <a:gridCol w="1174073"/>
              </a:tblGrid>
              <a:tr h="3317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anose="020F0502020204030204" pitchFamily="34" charset="0"/>
                        </a:rPr>
                        <a:t>Q4’15</a:t>
                      </a:r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anose="020F0502020204030204" pitchFamily="34" charset="0"/>
                        </a:rPr>
                        <a:t>Q1’16</a:t>
                      </a:r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anose="020F0502020204030204" pitchFamily="34" charset="0"/>
                        </a:rPr>
                        <a:t>Q2’16</a:t>
                      </a:r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anose="020F0502020204030204" pitchFamily="34" charset="0"/>
                        </a:rPr>
                        <a:t>Q3’16</a:t>
                      </a:r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Calibri" panose="020F0502020204030204" pitchFamily="34" charset="0"/>
                        </a:rPr>
                        <a:t>Q4’16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Calibri" panose="020F0502020204030204" pitchFamily="34" charset="0"/>
                        </a:rPr>
                        <a:t>Q1’17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Calibri" panose="020F0502020204030204" pitchFamily="34" charset="0"/>
                        </a:rPr>
                        <a:t>Q2’17</a:t>
                      </a:r>
                    </a:p>
                  </a:txBody>
                  <a:tcPr/>
                </a:tc>
              </a:tr>
              <a:tr h="1566004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Calibri" panose="020F0502020204030204" pitchFamily="34" charset="0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6FF6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Calibri" panose="020F050202020403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6FF6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Calibri" panose="020F050202020403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6FF6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Calibri" panose="020F050202020403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6FF6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Calibri" panose="020F050202020403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6FF6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Calibri" panose="020F050202020403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6FF66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Calibri" panose="020F050202020403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66FF66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5451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Calibri" panose="020F0502020204030204" pitchFamily="34" charset="0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6FF6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Calibri" panose="020F050202020403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6FF6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Calibri" panose="020F050202020403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6FF6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Calibri" panose="020F050202020403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6FF6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Calibri" panose="020F050202020403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6FF6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Calibri" panose="020F050202020403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6FF66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Calibri" panose="020F050202020403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66FF66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2928870892"/>
              </p:ext>
            </p:extLst>
          </p:nvPr>
        </p:nvGraphicFramePr>
        <p:xfrm>
          <a:off x="200025" y="1168183"/>
          <a:ext cx="295275" cy="4899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1" name="Straight Connector 40"/>
          <p:cNvCxnSpPr/>
          <p:nvPr/>
        </p:nvCxnSpPr>
        <p:spPr>
          <a:xfrm>
            <a:off x="8149812" y="2645826"/>
            <a:ext cx="274320" cy="0"/>
          </a:xfrm>
          <a:prstGeom prst="line">
            <a:avLst/>
          </a:prstGeom>
          <a:ln w="63500" cap="rnd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426037" y="2572006"/>
            <a:ext cx="137160" cy="137160"/>
          </a:xfrm>
          <a:prstGeom prst="ellipse">
            <a:avLst/>
          </a:prstGeom>
          <a:noFill/>
          <a:ln w="635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>
            <a:off x="6812280" y="2645826"/>
            <a:ext cx="274320" cy="0"/>
          </a:xfrm>
          <a:prstGeom prst="line">
            <a:avLst/>
          </a:prstGeom>
          <a:ln w="63500" cap="rnd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09999" y="2572006"/>
            <a:ext cx="137160" cy="137160"/>
          </a:xfrm>
          <a:prstGeom prst="ellipse">
            <a:avLst/>
          </a:prstGeom>
          <a:noFill/>
          <a:ln w="63500"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629400" y="2294199"/>
            <a:ext cx="630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Calibri" panose="020F0502020204030204" pitchFamily="34" charset="0"/>
              </a:rPr>
              <a:t>Phase I (Manual)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019878" y="2294199"/>
            <a:ext cx="496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Calibri" panose="020F0502020204030204" pitchFamily="34" charset="0"/>
              </a:rPr>
              <a:t>HIGH RISK</a:t>
            </a:r>
            <a:endParaRPr lang="en-US" sz="800" b="1" dirty="0">
              <a:latin typeface="Calibri" panose="020F0502020204030204" pitchFamily="34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116551190"/>
              </p:ext>
            </p:extLst>
          </p:nvPr>
        </p:nvGraphicFramePr>
        <p:xfrm>
          <a:off x="820358" y="1066800"/>
          <a:ext cx="8145841" cy="1303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9" name="Flowchart: Alternate Process 58"/>
          <p:cNvSpPr/>
          <p:nvPr/>
        </p:nvSpPr>
        <p:spPr>
          <a:xfrm>
            <a:off x="8391707" y="1409699"/>
            <a:ext cx="510791" cy="156032"/>
          </a:xfrm>
          <a:prstGeom prst="flowChartAlternateProcess">
            <a:avLst/>
          </a:prstGeom>
          <a:solidFill>
            <a:srgbClr val="FFFF00"/>
          </a:solidFill>
          <a:ln w="3175">
            <a:solidFill>
              <a:srgbClr val="00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100%</a:t>
            </a:r>
            <a:endParaRPr lang="en-US" sz="10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15" name="Straight Arrow Connector 14"/>
          <p:cNvCxnSpPr>
            <a:stCxn id="60" idx="3"/>
            <a:endCxn id="94" idx="1"/>
          </p:cNvCxnSpPr>
          <p:nvPr/>
        </p:nvCxnSpPr>
        <p:spPr>
          <a:xfrm>
            <a:off x="1864920" y="1471073"/>
            <a:ext cx="1440255" cy="23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7" idx="3"/>
            <a:endCxn id="59" idx="1"/>
          </p:cNvCxnSpPr>
          <p:nvPr/>
        </p:nvCxnSpPr>
        <p:spPr>
          <a:xfrm>
            <a:off x="5605528" y="1481013"/>
            <a:ext cx="2786179" cy="67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4" name="Rectangle 423"/>
          <p:cNvSpPr/>
          <p:nvPr/>
        </p:nvSpPr>
        <p:spPr>
          <a:xfrm>
            <a:off x="552452" y="2209799"/>
            <a:ext cx="8353424" cy="3767919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74" name="Straight Connector 173"/>
          <p:cNvCxnSpPr/>
          <p:nvPr/>
        </p:nvCxnSpPr>
        <p:spPr>
          <a:xfrm>
            <a:off x="1371600" y="2698522"/>
            <a:ext cx="914400" cy="0"/>
          </a:xfrm>
          <a:prstGeom prst="line">
            <a:avLst/>
          </a:prstGeom>
          <a:ln w="101600" cap="rnd"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686529" y="2438400"/>
            <a:ext cx="834570" cy="0"/>
          </a:xfrm>
          <a:prstGeom prst="line">
            <a:avLst/>
          </a:prstGeom>
          <a:ln w="101600" cap="rnd"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745957" y="2332720"/>
            <a:ext cx="7007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 J750(100%)</a:t>
            </a:r>
            <a:endParaRPr lang="en-US" sz="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1539240" y="2369820"/>
            <a:ext cx="137160" cy="137160"/>
          </a:xfrm>
          <a:prstGeom prst="ellipse">
            <a:avLst/>
          </a:prstGeom>
          <a:noFill/>
          <a:ln w="63500">
            <a:solidFill>
              <a:srgbClr val="3366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2286000" y="2629942"/>
            <a:ext cx="137160" cy="137160"/>
          </a:xfrm>
          <a:prstGeom prst="ellipse">
            <a:avLst/>
          </a:prstGeom>
          <a:solidFill>
            <a:schemeClr val="bg1"/>
          </a:solidFill>
          <a:ln w="63500">
            <a:solidFill>
              <a:srgbClr val="3366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Connector 144"/>
          <p:cNvCxnSpPr/>
          <p:nvPr/>
        </p:nvCxnSpPr>
        <p:spPr>
          <a:xfrm>
            <a:off x="2031355" y="3278488"/>
            <a:ext cx="864245" cy="0"/>
          </a:xfrm>
          <a:prstGeom prst="line">
            <a:avLst/>
          </a:prstGeom>
          <a:ln w="101600" cap="rnd"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/>
          <p:cNvSpPr/>
          <p:nvPr/>
        </p:nvSpPr>
        <p:spPr>
          <a:xfrm>
            <a:off x="2919311" y="3205685"/>
            <a:ext cx="137160" cy="137160"/>
          </a:xfrm>
          <a:prstGeom prst="ellipse">
            <a:avLst/>
          </a:prstGeom>
          <a:noFill/>
          <a:ln w="63500">
            <a:solidFill>
              <a:srgbClr val="3366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/>
          <p:cNvSpPr txBox="1"/>
          <p:nvPr/>
        </p:nvSpPr>
        <p:spPr>
          <a:xfrm>
            <a:off x="2102307" y="3179807"/>
            <a:ext cx="7665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T65XX (100%)</a:t>
            </a:r>
            <a:endParaRPr lang="en-US" sz="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278582" y="2596846"/>
            <a:ext cx="10150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T33XX, </a:t>
            </a:r>
            <a:r>
              <a:rPr lang="en-US" sz="800" b="1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sz="8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T73 (100%) </a:t>
            </a:r>
            <a:endParaRPr lang="en-US" sz="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71" name="Oval 170"/>
          <p:cNvSpPr/>
          <p:nvPr/>
        </p:nvSpPr>
        <p:spPr>
          <a:xfrm>
            <a:off x="5400273" y="4641446"/>
            <a:ext cx="137160" cy="137160"/>
          </a:xfrm>
          <a:prstGeom prst="ellipse">
            <a:avLst/>
          </a:prstGeom>
          <a:noFill/>
          <a:ln w="63500"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3" name="Straight Connector 172"/>
          <p:cNvCxnSpPr/>
          <p:nvPr/>
        </p:nvCxnSpPr>
        <p:spPr>
          <a:xfrm>
            <a:off x="4170889" y="4710026"/>
            <a:ext cx="1220326" cy="9525"/>
          </a:xfrm>
          <a:prstGeom prst="line">
            <a:avLst/>
          </a:prstGeom>
          <a:ln w="101600" cap="rnd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2514600" y="3623395"/>
            <a:ext cx="838200" cy="0"/>
          </a:xfrm>
          <a:prstGeom prst="line">
            <a:avLst/>
          </a:prstGeom>
          <a:ln w="101600" cap="rnd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Alternate Process 59"/>
          <p:cNvSpPr/>
          <p:nvPr/>
        </p:nvSpPr>
        <p:spPr>
          <a:xfrm>
            <a:off x="1436295" y="1399635"/>
            <a:ext cx="428625" cy="142875"/>
          </a:xfrm>
          <a:prstGeom prst="flowChartAlternateProcess">
            <a:avLst/>
          </a:prstGeom>
          <a:solidFill>
            <a:srgbClr val="00FF00"/>
          </a:solidFill>
          <a:ln w="3175">
            <a:solidFill>
              <a:srgbClr val="00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alibri" panose="020F0502020204030204" pitchFamily="34" charset="0"/>
              </a:rPr>
              <a:t>3</a:t>
            </a:r>
            <a:r>
              <a:rPr lang="en-US" sz="10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%</a:t>
            </a:r>
            <a:endParaRPr lang="en-US" sz="10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1828800" y="3007423"/>
            <a:ext cx="685800" cy="0"/>
          </a:xfrm>
          <a:prstGeom prst="line">
            <a:avLst/>
          </a:prstGeom>
          <a:ln w="101600" cap="rnd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88966" y="2905520"/>
            <a:ext cx="847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A1800 (100%)</a:t>
            </a:r>
            <a:endParaRPr lang="en-US" sz="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2531745" y="2931692"/>
            <a:ext cx="137160" cy="137160"/>
          </a:xfrm>
          <a:prstGeom prst="ellipse">
            <a:avLst/>
          </a:prstGeom>
          <a:noFill/>
          <a:ln w="63500"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4141942" y="4602304"/>
            <a:ext cx="12121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WL25V/ WL224C (100%)</a:t>
            </a:r>
            <a:endParaRPr lang="en-US" sz="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77" name="Flowchart: Alternate Process 76"/>
          <p:cNvSpPr/>
          <p:nvPr/>
        </p:nvSpPr>
        <p:spPr>
          <a:xfrm>
            <a:off x="5176903" y="1409575"/>
            <a:ext cx="428625" cy="142875"/>
          </a:xfrm>
          <a:prstGeom prst="flowChartAlternateProcess">
            <a:avLst/>
          </a:prstGeom>
          <a:solidFill>
            <a:srgbClr val="07FB13"/>
          </a:solidFill>
          <a:ln w="3175">
            <a:solidFill>
              <a:srgbClr val="00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85%</a:t>
            </a:r>
            <a:endParaRPr lang="en-US" sz="10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91" name="Straight Connector 90"/>
          <p:cNvCxnSpPr>
            <a:endCxn id="121" idx="2"/>
          </p:cNvCxnSpPr>
          <p:nvPr/>
        </p:nvCxnSpPr>
        <p:spPr>
          <a:xfrm>
            <a:off x="2794952" y="3896983"/>
            <a:ext cx="931303" cy="0"/>
          </a:xfrm>
          <a:prstGeom prst="line">
            <a:avLst/>
          </a:prstGeom>
          <a:ln w="101600" cap="rnd"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2786332" y="4241329"/>
            <a:ext cx="877556" cy="2867"/>
          </a:xfrm>
          <a:prstGeom prst="line">
            <a:avLst/>
          </a:prstGeom>
          <a:ln w="101600" cap="rnd"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7453312" y="2660810"/>
            <a:ext cx="274320" cy="0"/>
          </a:xfrm>
          <a:prstGeom prst="line">
            <a:avLst/>
          </a:prstGeom>
          <a:ln w="63500" cap="rnd"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/>
          <p:cNvSpPr/>
          <p:nvPr/>
        </p:nvSpPr>
        <p:spPr>
          <a:xfrm>
            <a:off x="7751031" y="2586990"/>
            <a:ext cx="137160" cy="137160"/>
          </a:xfrm>
          <a:prstGeom prst="ellipse">
            <a:avLst/>
          </a:prstGeom>
          <a:noFill/>
          <a:ln w="63500">
            <a:solidFill>
              <a:srgbClr val="3366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7315200" y="2310767"/>
            <a:ext cx="630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Calibri" panose="020F0502020204030204" pitchFamily="34" charset="0"/>
              </a:rPr>
              <a:t>Phase II (Auto)</a:t>
            </a:r>
          </a:p>
        </p:txBody>
      </p:sp>
      <p:sp>
        <p:nvSpPr>
          <p:cNvPr id="121" name="Oval 120"/>
          <p:cNvSpPr/>
          <p:nvPr/>
        </p:nvSpPr>
        <p:spPr>
          <a:xfrm>
            <a:off x="3726255" y="3828403"/>
            <a:ext cx="137160" cy="137160"/>
          </a:xfrm>
          <a:prstGeom prst="ellipse">
            <a:avLst/>
          </a:prstGeom>
          <a:noFill/>
          <a:ln w="63500">
            <a:solidFill>
              <a:srgbClr val="3366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3673916" y="4172749"/>
            <a:ext cx="137160" cy="137160"/>
          </a:xfrm>
          <a:prstGeom prst="ellipse">
            <a:avLst/>
          </a:prstGeom>
          <a:noFill/>
          <a:ln w="63500">
            <a:solidFill>
              <a:srgbClr val="3366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2692938" y="3789261"/>
            <a:ext cx="11544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TS2000/TS1000 (100%)</a:t>
            </a:r>
            <a:endParaRPr lang="en-US" sz="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2735657" y="4134363"/>
            <a:ext cx="9781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A340/A360 (100%)</a:t>
            </a:r>
            <a:endParaRPr lang="en-US" sz="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cxnSp>
        <p:nvCxnSpPr>
          <p:cNvPr id="96" name="Straight Connector 95"/>
          <p:cNvCxnSpPr>
            <a:endCxn id="129" idx="2"/>
          </p:cNvCxnSpPr>
          <p:nvPr/>
        </p:nvCxnSpPr>
        <p:spPr>
          <a:xfrm>
            <a:off x="2786332" y="4520560"/>
            <a:ext cx="1466489" cy="0"/>
          </a:xfrm>
          <a:prstGeom prst="line">
            <a:avLst/>
          </a:prstGeom>
          <a:ln w="101600" cap="rnd"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/>
          <p:cNvSpPr/>
          <p:nvPr/>
        </p:nvSpPr>
        <p:spPr>
          <a:xfrm>
            <a:off x="4252821" y="4451980"/>
            <a:ext cx="137160" cy="137160"/>
          </a:xfrm>
          <a:prstGeom prst="ellipse">
            <a:avLst/>
          </a:prstGeom>
          <a:noFill/>
          <a:ln w="63500">
            <a:solidFill>
              <a:srgbClr val="3366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lowchart: Alternate Process 77"/>
          <p:cNvSpPr/>
          <p:nvPr/>
        </p:nvSpPr>
        <p:spPr>
          <a:xfrm>
            <a:off x="8399252" y="1628233"/>
            <a:ext cx="519111" cy="152941"/>
          </a:xfrm>
          <a:prstGeom prst="flowChartAlternateProcess">
            <a:avLst/>
          </a:prstGeom>
          <a:solidFill>
            <a:srgbClr val="FFFF00"/>
          </a:solidFill>
          <a:ln w="3175">
            <a:solidFill>
              <a:srgbClr val="00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100%</a:t>
            </a:r>
            <a:endParaRPr lang="en-US" sz="10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80" name="Straight Arrow Connector 79"/>
          <p:cNvCxnSpPr>
            <a:stCxn id="82" idx="3"/>
            <a:endCxn id="83" idx="1"/>
          </p:cNvCxnSpPr>
          <p:nvPr/>
        </p:nvCxnSpPr>
        <p:spPr>
          <a:xfrm>
            <a:off x="1883970" y="1699673"/>
            <a:ext cx="1421205" cy="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83" idx="3"/>
            <a:endCxn id="88" idx="1"/>
          </p:cNvCxnSpPr>
          <p:nvPr/>
        </p:nvCxnSpPr>
        <p:spPr>
          <a:xfrm flipV="1">
            <a:off x="3733800" y="1694319"/>
            <a:ext cx="930449" cy="58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Flowchart: Alternate Process 81"/>
          <p:cNvSpPr/>
          <p:nvPr/>
        </p:nvSpPr>
        <p:spPr>
          <a:xfrm>
            <a:off x="1455345" y="1628235"/>
            <a:ext cx="428625" cy="142875"/>
          </a:xfrm>
          <a:prstGeom prst="flowChartAlternateProcess">
            <a:avLst/>
          </a:prstGeom>
          <a:solidFill>
            <a:srgbClr val="00FF00"/>
          </a:solidFill>
          <a:ln w="3175">
            <a:solidFill>
              <a:srgbClr val="00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alibri" panose="020F0502020204030204" pitchFamily="34" charset="0"/>
              </a:rPr>
              <a:t>5</a:t>
            </a:r>
            <a:r>
              <a:rPr lang="en-US" sz="10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%</a:t>
            </a:r>
            <a:endParaRPr lang="en-US" sz="10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83" name="Flowchart: Alternate Process 82"/>
          <p:cNvSpPr/>
          <p:nvPr/>
        </p:nvSpPr>
        <p:spPr>
          <a:xfrm>
            <a:off x="3305175" y="1628773"/>
            <a:ext cx="428625" cy="142875"/>
          </a:xfrm>
          <a:prstGeom prst="flowChartAlternateProcess">
            <a:avLst/>
          </a:prstGeom>
          <a:solidFill>
            <a:srgbClr val="07FB13"/>
          </a:solidFill>
          <a:ln w="3175">
            <a:solidFill>
              <a:srgbClr val="00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22%</a:t>
            </a:r>
            <a:endParaRPr lang="en-US" sz="10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70383" y="1373415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latin typeface="Calibri" panose="020F0502020204030204" pitchFamily="34" charset="0"/>
              </a:rPr>
              <a:t>Overall:</a:t>
            </a:r>
            <a:endParaRPr lang="en-US" sz="800" b="1" dirty="0">
              <a:latin typeface="Calibri" panose="020F050202020403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81050" y="1565731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latin typeface="Calibri" panose="020F0502020204030204" pitchFamily="34" charset="0"/>
              </a:rPr>
              <a:t>NW:</a:t>
            </a:r>
            <a:endParaRPr lang="en-US" sz="800" b="1" dirty="0">
              <a:latin typeface="Calibri" panose="020F0502020204030204" pitchFamily="34" charset="0"/>
            </a:endParaRPr>
          </a:p>
        </p:txBody>
      </p:sp>
      <p:sp>
        <p:nvSpPr>
          <p:cNvPr id="88" name="Flowchart: Alternate Process 87"/>
          <p:cNvSpPr/>
          <p:nvPr/>
        </p:nvSpPr>
        <p:spPr>
          <a:xfrm>
            <a:off x="4664249" y="1622881"/>
            <a:ext cx="428625" cy="142875"/>
          </a:xfrm>
          <a:prstGeom prst="flowChartAlternateProcess">
            <a:avLst/>
          </a:prstGeom>
          <a:solidFill>
            <a:srgbClr val="07FB13"/>
          </a:solidFill>
          <a:ln w="3175">
            <a:solidFill>
              <a:srgbClr val="00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90%</a:t>
            </a:r>
            <a:endParaRPr lang="en-US" sz="10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93" name="Straight Arrow Connector 92"/>
          <p:cNvCxnSpPr>
            <a:stCxn id="88" idx="3"/>
            <a:endCxn id="78" idx="1"/>
          </p:cNvCxnSpPr>
          <p:nvPr/>
        </p:nvCxnSpPr>
        <p:spPr>
          <a:xfrm>
            <a:off x="5092874" y="1694319"/>
            <a:ext cx="3306378" cy="103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Flowchart: Alternate Process 93"/>
          <p:cNvSpPr/>
          <p:nvPr/>
        </p:nvSpPr>
        <p:spPr>
          <a:xfrm>
            <a:off x="3305175" y="1401988"/>
            <a:ext cx="428625" cy="142875"/>
          </a:xfrm>
          <a:prstGeom prst="flowChartAlternateProcess">
            <a:avLst/>
          </a:prstGeom>
          <a:solidFill>
            <a:srgbClr val="07FB13"/>
          </a:solidFill>
          <a:ln w="3175">
            <a:solidFill>
              <a:srgbClr val="00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11%</a:t>
            </a:r>
            <a:endParaRPr lang="en-US" sz="10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86" name="Oval 185"/>
          <p:cNvSpPr/>
          <p:nvPr/>
        </p:nvSpPr>
        <p:spPr>
          <a:xfrm>
            <a:off x="3352800" y="3554815"/>
            <a:ext cx="137160" cy="137160"/>
          </a:xfrm>
          <a:prstGeom prst="ellipse">
            <a:avLst/>
          </a:prstGeom>
          <a:noFill/>
          <a:ln w="63500"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/>
          <p:cNvCxnSpPr>
            <a:stCxn id="94" idx="3"/>
            <a:endCxn id="77" idx="1"/>
          </p:cNvCxnSpPr>
          <p:nvPr/>
        </p:nvCxnSpPr>
        <p:spPr>
          <a:xfrm>
            <a:off x="3733800" y="1473426"/>
            <a:ext cx="1443103" cy="7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3" idx="6"/>
          </p:cNvCxnSpPr>
          <p:nvPr/>
        </p:nvCxnSpPr>
        <p:spPr>
          <a:xfrm>
            <a:off x="2668905" y="3000272"/>
            <a:ext cx="74295" cy="1504009"/>
          </a:xfrm>
          <a:prstGeom prst="bentConnector2">
            <a:avLst/>
          </a:prstGeom>
          <a:ln w="15875">
            <a:solidFill>
              <a:srgbClr val="3366FF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74408" y="1765756"/>
            <a:ext cx="3545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Calibri" panose="020F0502020204030204" pitchFamily="34" charset="0"/>
              </a:rPr>
              <a:t>S</a:t>
            </a:r>
            <a:r>
              <a:rPr lang="en-US" sz="800" b="1" dirty="0" smtClean="0">
                <a:latin typeface="Calibri" panose="020F0502020204030204" pitchFamily="34" charset="0"/>
              </a:rPr>
              <a:t>W:</a:t>
            </a:r>
            <a:endParaRPr lang="en-US" sz="800" b="1" dirty="0">
              <a:latin typeface="Calibri" panose="020F0502020204030204" pitchFamily="34" charset="0"/>
            </a:endParaRPr>
          </a:p>
        </p:txBody>
      </p:sp>
      <p:sp>
        <p:nvSpPr>
          <p:cNvPr id="72" name="Flowchart: Alternate Process 71"/>
          <p:cNvSpPr/>
          <p:nvPr/>
        </p:nvSpPr>
        <p:spPr>
          <a:xfrm>
            <a:off x="8391707" y="1828800"/>
            <a:ext cx="519111" cy="152941"/>
          </a:xfrm>
          <a:prstGeom prst="flowChartAlternateProcess">
            <a:avLst/>
          </a:prstGeom>
          <a:solidFill>
            <a:srgbClr val="FFFF00"/>
          </a:solidFill>
          <a:ln w="3175">
            <a:solidFill>
              <a:srgbClr val="00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100%</a:t>
            </a:r>
            <a:endParaRPr lang="en-US" sz="10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74" name="Straight Arrow Connector 73"/>
          <p:cNvCxnSpPr>
            <a:stCxn id="76" idx="3"/>
            <a:endCxn id="79" idx="1"/>
          </p:cNvCxnSpPr>
          <p:nvPr/>
        </p:nvCxnSpPr>
        <p:spPr>
          <a:xfrm>
            <a:off x="1876425" y="1900240"/>
            <a:ext cx="1421205" cy="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79" idx="3"/>
            <a:endCxn id="86" idx="1"/>
          </p:cNvCxnSpPr>
          <p:nvPr/>
        </p:nvCxnSpPr>
        <p:spPr>
          <a:xfrm>
            <a:off x="3726255" y="1900778"/>
            <a:ext cx="1366619" cy="95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Flowchart: Alternate Process 75"/>
          <p:cNvSpPr/>
          <p:nvPr/>
        </p:nvSpPr>
        <p:spPr>
          <a:xfrm>
            <a:off x="1447800" y="1828802"/>
            <a:ext cx="428625" cy="142875"/>
          </a:xfrm>
          <a:prstGeom prst="flowChartAlternateProcess">
            <a:avLst/>
          </a:prstGeom>
          <a:solidFill>
            <a:srgbClr val="00FF00"/>
          </a:solidFill>
          <a:ln w="3175">
            <a:solidFill>
              <a:srgbClr val="00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alibri" panose="020F0502020204030204" pitchFamily="34" charset="0"/>
              </a:rPr>
              <a:t>5</a:t>
            </a:r>
            <a:r>
              <a:rPr lang="en-US" sz="10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%</a:t>
            </a:r>
            <a:endParaRPr lang="en-US" sz="10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79" name="Flowchart: Alternate Process 78"/>
          <p:cNvSpPr/>
          <p:nvPr/>
        </p:nvSpPr>
        <p:spPr>
          <a:xfrm>
            <a:off x="3297630" y="1829340"/>
            <a:ext cx="428625" cy="142875"/>
          </a:xfrm>
          <a:prstGeom prst="flowChartAlternateProcess">
            <a:avLst/>
          </a:prstGeom>
          <a:solidFill>
            <a:srgbClr val="07FB13"/>
          </a:solidFill>
          <a:ln w="3175">
            <a:solidFill>
              <a:srgbClr val="00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22%</a:t>
            </a:r>
            <a:endParaRPr lang="en-US" sz="10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86" name="Flowchart: Alternate Process 85"/>
          <p:cNvSpPr/>
          <p:nvPr/>
        </p:nvSpPr>
        <p:spPr>
          <a:xfrm>
            <a:off x="5092874" y="1838867"/>
            <a:ext cx="428625" cy="142875"/>
          </a:xfrm>
          <a:prstGeom prst="flowChartAlternateProcess">
            <a:avLst/>
          </a:prstGeom>
          <a:solidFill>
            <a:srgbClr val="07FB13"/>
          </a:solidFill>
          <a:ln w="3175">
            <a:solidFill>
              <a:srgbClr val="00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75%</a:t>
            </a:r>
            <a:endParaRPr lang="en-US" sz="10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87" name="Straight Arrow Connector 86"/>
          <p:cNvCxnSpPr>
            <a:stCxn id="86" idx="3"/>
            <a:endCxn id="72" idx="1"/>
          </p:cNvCxnSpPr>
          <p:nvPr/>
        </p:nvCxnSpPr>
        <p:spPr>
          <a:xfrm flipV="1">
            <a:off x="5521499" y="1905271"/>
            <a:ext cx="2870208" cy="50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2336900" y="3517139"/>
            <a:ext cx="1226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 TS6010, 600MIX (100% )</a:t>
            </a:r>
            <a:endParaRPr lang="en-US" sz="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3004409" y="4412838"/>
            <a:ext cx="10807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A1800/A1600 (100%)</a:t>
            </a:r>
            <a:endParaRPr lang="en-US" sz="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6645415" y="4921260"/>
            <a:ext cx="137160" cy="137160"/>
          </a:xfrm>
          <a:prstGeom prst="ellipse">
            <a:avLst/>
          </a:prstGeom>
          <a:noFill/>
          <a:ln w="63500">
            <a:solidFill>
              <a:srgbClr val="3366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/>
          <p:cNvCxnSpPr>
            <a:endCxn id="116" idx="2"/>
          </p:cNvCxnSpPr>
          <p:nvPr/>
        </p:nvCxnSpPr>
        <p:spPr>
          <a:xfrm flipV="1">
            <a:off x="5715000" y="4989840"/>
            <a:ext cx="930415" cy="1438"/>
          </a:xfrm>
          <a:prstGeom prst="line">
            <a:avLst/>
          </a:prstGeom>
          <a:ln w="101600" cap="rnd"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667756" y="4883555"/>
            <a:ext cx="10807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A1800/A1600 (100%)</a:t>
            </a:r>
            <a:endParaRPr lang="en-US" sz="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cxnSp>
        <p:nvCxnSpPr>
          <p:cNvPr id="119" name="Straight Connector 9"/>
          <p:cNvCxnSpPr>
            <a:endCxn id="117" idx="1"/>
          </p:cNvCxnSpPr>
          <p:nvPr/>
        </p:nvCxnSpPr>
        <p:spPr>
          <a:xfrm rot="16200000" flipH="1">
            <a:off x="5461969" y="4785489"/>
            <a:ext cx="281251" cy="130323"/>
          </a:xfrm>
          <a:prstGeom prst="bentConnector2">
            <a:avLst/>
          </a:prstGeom>
          <a:ln w="15875">
            <a:solidFill>
              <a:srgbClr val="3366FF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6477000" y="5257799"/>
            <a:ext cx="1809972" cy="1"/>
          </a:xfrm>
          <a:prstGeom prst="line">
            <a:avLst/>
          </a:prstGeom>
          <a:ln w="101600" cap="rnd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24"/>
          <p:cNvSpPr/>
          <p:nvPr/>
        </p:nvSpPr>
        <p:spPr>
          <a:xfrm>
            <a:off x="8295059" y="5157772"/>
            <a:ext cx="137160" cy="137160"/>
          </a:xfrm>
          <a:prstGeom prst="ellipse">
            <a:avLst/>
          </a:prstGeom>
          <a:noFill/>
          <a:ln w="635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Straight Connector 126"/>
          <p:cNvCxnSpPr/>
          <p:nvPr/>
        </p:nvCxnSpPr>
        <p:spPr>
          <a:xfrm>
            <a:off x="6477000" y="5562600"/>
            <a:ext cx="2086197" cy="0"/>
          </a:xfrm>
          <a:prstGeom prst="line">
            <a:avLst/>
          </a:prstGeom>
          <a:ln w="101600" cap="rnd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8590227" y="5501457"/>
            <a:ext cx="137160" cy="137160"/>
          </a:xfrm>
          <a:prstGeom prst="ellipse">
            <a:avLst/>
          </a:prstGeom>
          <a:noFill/>
          <a:ln w="635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7119112" y="5157772"/>
            <a:ext cx="7040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smtClean="0">
                <a:solidFill>
                  <a:schemeClr val="bg1"/>
                </a:solidFill>
              </a:rPr>
              <a:t>Wl12**, (0%)</a:t>
            </a: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7113772" y="5470010"/>
            <a:ext cx="74090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smtClean="0">
                <a:solidFill>
                  <a:schemeClr val="bg1"/>
                </a:solidFill>
              </a:rPr>
              <a:t>UIC5040( (0%)</a:t>
            </a:r>
            <a:endParaRPr lang="en-US" sz="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13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35883"/>
            <a:ext cx="5943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fontAlgn="b">
              <a:spcAft>
                <a:spcPts val="400"/>
              </a:spcAft>
            </a:pPr>
            <a:r>
              <a:rPr lang="nl-BE" sz="1400" b="1" dirty="0" smtClean="0">
                <a:solidFill>
                  <a:schemeClr val="bg1"/>
                </a:solidFill>
              </a:rPr>
              <a:t>SSMP Test Printing Activity – WW31’16</a:t>
            </a:r>
            <a:endParaRPr lang="nl-BE" sz="1400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5943600" y="0"/>
            <a:ext cx="0" cy="70485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49"/>
          <p:cNvSpPr>
            <a:spLocks noChangeArrowheads="1"/>
          </p:cNvSpPr>
          <p:nvPr/>
        </p:nvSpPr>
        <p:spPr bwMode="auto">
          <a:xfrm>
            <a:off x="19050" y="3581400"/>
            <a:ext cx="4956986" cy="25146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lvl="0"/>
            <a:r>
              <a:rPr lang="en-US" sz="1400" b="1" dirty="0">
                <a:latin typeface="Calibri" panose="020F0502020204030204" pitchFamily="34" charset="0"/>
              </a:rPr>
              <a:t>Highlights &amp; Accomplishments:</a:t>
            </a:r>
            <a:endParaRPr lang="en-US" sz="1400" dirty="0">
              <a:latin typeface="Calibri" panose="020F0502020204030204" pitchFamily="34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b="1" dirty="0" smtClean="0">
                <a:latin typeface="Calibri" panose="020F0502020204030204" pitchFamily="34" charset="0"/>
              </a:rPr>
              <a:t>100% </a:t>
            </a:r>
            <a:r>
              <a:rPr lang="en-US" sz="1100" dirty="0">
                <a:latin typeface="Calibri" panose="020F0502020204030204" pitchFamily="34" charset="0"/>
              </a:rPr>
              <a:t>Completion on OA SSMP Tester, remaining </a:t>
            </a:r>
            <a:r>
              <a:rPr lang="en-US" sz="1100" b="1" dirty="0">
                <a:latin typeface="Calibri" panose="020F0502020204030204" pitchFamily="34" charset="0"/>
              </a:rPr>
              <a:t>14%</a:t>
            </a:r>
            <a:r>
              <a:rPr lang="en-US" sz="1100" dirty="0">
                <a:latin typeface="Calibri" panose="020F0502020204030204" pitchFamily="34" charset="0"/>
              </a:rPr>
              <a:t> are due to machine capability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b="1" dirty="0">
                <a:latin typeface="Calibri" panose="020F0502020204030204" pitchFamily="34" charset="0"/>
              </a:rPr>
              <a:t>~100% </a:t>
            </a:r>
            <a:r>
              <a:rPr lang="en-US" sz="1100" dirty="0">
                <a:latin typeface="Calibri" panose="020F0502020204030204" pitchFamily="34" charset="0"/>
              </a:rPr>
              <a:t>completion Test Summary printing for all capable testers. – </a:t>
            </a: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Project Closure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latin typeface="Calibri" panose="020F0502020204030204" pitchFamily="34" charset="0"/>
              </a:rPr>
              <a:t>Benefits of Test Summary Printing are now being seen with the help of the IPQA to audit the test summary output.</a:t>
            </a:r>
            <a:endParaRPr lang="en-US" sz="1100" dirty="0">
              <a:latin typeface="Calibri" panose="020F0502020204030204" pitchFamily="34" charset="0"/>
            </a:endParaRPr>
          </a:p>
          <a:p>
            <a:endParaRPr lang="en-US" sz="1400" dirty="0">
              <a:latin typeface="Calibri" panose="020F0502020204030204" pitchFamily="34" charset="0"/>
            </a:endParaRPr>
          </a:p>
          <a:p>
            <a:pPr lvl="0"/>
            <a:r>
              <a:rPr lang="en-US" sz="1400" b="1" dirty="0">
                <a:latin typeface="Calibri" panose="020F0502020204030204" pitchFamily="34" charset="0"/>
              </a:rPr>
              <a:t>Lowlights &amp; Issues:</a:t>
            </a:r>
            <a:endParaRPr lang="en-US" sz="1400" dirty="0">
              <a:latin typeface="Calibri" panose="020F0502020204030204" pitchFamily="34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</a:rPr>
              <a:t>None</a:t>
            </a:r>
          </a:p>
          <a:p>
            <a:r>
              <a:rPr lang="en-US" sz="1400" dirty="0">
                <a:latin typeface="Calibri" panose="020F0502020204030204" pitchFamily="34" charset="0"/>
              </a:rPr>
              <a:t> </a:t>
            </a:r>
          </a:p>
          <a:p>
            <a:pPr lvl="0"/>
            <a:r>
              <a:rPr lang="en-US" sz="1400" b="1" dirty="0">
                <a:latin typeface="Calibri" panose="020F0502020204030204" pitchFamily="34" charset="0"/>
              </a:rPr>
              <a:t>Needed To Do Job: </a:t>
            </a:r>
            <a:endParaRPr lang="en-US" sz="1400" dirty="0">
              <a:latin typeface="Calibri" panose="020F0502020204030204" pitchFamily="34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</a:rPr>
              <a:t>None</a:t>
            </a:r>
          </a:p>
        </p:txBody>
      </p:sp>
      <p:graphicFrame>
        <p:nvGraphicFramePr>
          <p:cNvPr id="16" name="Group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892629"/>
              </p:ext>
            </p:extLst>
          </p:nvPr>
        </p:nvGraphicFramePr>
        <p:xfrm>
          <a:off x="4960221" y="4874789"/>
          <a:ext cx="4140238" cy="680619"/>
        </p:xfrm>
        <a:graphic>
          <a:graphicData uri="http://schemas.openxmlformats.org/drawingml/2006/table">
            <a:tbl>
              <a:tblPr/>
              <a:tblGrid>
                <a:gridCol w="348157"/>
                <a:gridCol w="3208684"/>
                <a:gridCol w="583397"/>
              </a:tblGrid>
              <a:tr h="3473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Key Risks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ja-JP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C &amp; MH</a:t>
                      </a:r>
                      <a:endParaRPr kumimoji="0" 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148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PGothic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437673"/>
              </p:ext>
            </p:extLst>
          </p:nvPr>
        </p:nvGraphicFramePr>
        <p:xfrm>
          <a:off x="4976036" y="527869"/>
          <a:ext cx="4167963" cy="4310834"/>
        </p:xfrm>
        <a:graphic>
          <a:graphicData uri="http://schemas.openxmlformats.org/drawingml/2006/table">
            <a:tbl>
              <a:tblPr/>
              <a:tblGrid>
                <a:gridCol w="357964"/>
                <a:gridCol w="2438400"/>
                <a:gridCol w="685800"/>
                <a:gridCol w="685799"/>
              </a:tblGrid>
              <a:tr h="5421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Key Deliverables  (Major Milestones)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Forecast / </a:t>
                      </a:r>
                      <a:r>
                        <a:rPr lang="en-US" sz="900" b="1" i="0" u="none" strike="noStrike">
                          <a:solidFill>
                            <a:srgbClr val="0000CC"/>
                          </a:solidFill>
                          <a:effectLst/>
                          <a:latin typeface="Calibri"/>
                        </a:rPr>
                        <a:t>Actual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40834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Kick-off meeting for Test Printing Project (SSMP)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WW34’15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CC"/>
                          </a:solidFill>
                          <a:effectLst/>
                          <a:latin typeface="Calibri"/>
                        </a:rPr>
                        <a:t>WW34'15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7FB13"/>
                    </a:solidFill>
                  </a:tcPr>
                </a:tc>
              </a:tr>
              <a:tr h="40834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Assessment of all Testers for Test Printing Capability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WW35’15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CC"/>
                          </a:solidFill>
                          <a:effectLst/>
                          <a:latin typeface="Calibri"/>
                        </a:rPr>
                        <a:t>WW35'15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7FB13"/>
                    </a:solidFill>
                  </a:tcPr>
                </a:tc>
              </a:tr>
              <a:tr h="2899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(Auto): J750 Test Printing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WW52'15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CC"/>
                          </a:solidFill>
                          <a:effectLst/>
                          <a:latin typeface="Calibri"/>
                        </a:rPr>
                        <a:t>WW01'16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7FB13"/>
                    </a:solidFill>
                  </a:tcPr>
                </a:tc>
              </a:tr>
              <a:tr h="29168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(Auto): T7323, T33XX, T3128 Test Printing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WW06'16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CC"/>
                          </a:solidFill>
                          <a:effectLst/>
                          <a:latin typeface="Calibri"/>
                        </a:rPr>
                        <a:t>WW06'16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7FB13"/>
                    </a:solidFill>
                  </a:tcPr>
                </a:tc>
              </a:tr>
              <a:tr h="29168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(Manual) : A1800 Test Printing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WW08'16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CC"/>
                          </a:solidFill>
                          <a:effectLst/>
                          <a:latin typeface="Calibri"/>
                        </a:rPr>
                        <a:t>WW09'16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7FB13"/>
                    </a:solidFill>
                  </a:tcPr>
                </a:tc>
              </a:tr>
              <a:tr h="29168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(Manual) : T65XX Test Printing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WW09'16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CC"/>
                          </a:solidFill>
                          <a:effectLst/>
                          <a:latin typeface="Calibri"/>
                        </a:rPr>
                        <a:t>WW10'16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7FB13"/>
                    </a:solidFill>
                  </a:tcPr>
                </a:tc>
              </a:tr>
              <a:tr h="32851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Development</a:t>
                      </a:r>
                      <a:r>
                        <a:rPr lang="en-US" sz="9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of new Phoenix Client (Investigation, validation, testing, UAT, etc.)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WW22’16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 smtClean="0">
                          <a:solidFill>
                            <a:srgbClr val="0000CC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WW22’16</a:t>
                      </a:r>
                      <a:endParaRPr lang="en-US" sz="900" b="1" i="0" u="none" strike="noStrike" kern="1200" dirty="0">
                        <a:solidFill>
                          <a:srgbClr val="0000CC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7FB13"/>
                    </a:solidFill>
                  </a:tcPr>
                </a:tc>
              </a:tr>
              <a:tr h="29168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TS6010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600MIX Test Printing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WW24'16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 smtClean="0">
                          <a:solidFill>
                            <a:srgbClr val="0000CC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WW24'16</a:t>
                      </a:r>
                      <a:endParaRPr lang="en-US" sz="900" b="1" i="0" u="none" strike="noStrike" kern="1200" dirty="0">
                        <a:solidFill>
                          <a:srgbClr val="0000CC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7FB13"/>
                    </a:solidFill>
                  </a:tcPr>
                </a:tc>
              </a:tr>
              <a:tr h="29168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A1800/A1600 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Printing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WW26'16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Calibri"/>
                        </a:rPr>
                        <a:t>WW27'16</a:t>
                      </a:r>
                      <a:endParaRPr lang="en-US" sz="900" b="1" i="0" u="none" strike="noStrike" dirty="0">
                        <a:solidFill>
                          <a:srgbClr val="0000CC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7FB13"/>
                    </a:solidFill>
                  </a:tcPr>
                </a:tc>
              </a:tr>
              <a:tr h="29168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TS2000/TS1000 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Printing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WW26'16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Calibri"/>
                        </a:rPr>
                        <a:t>WW27'16</a:t>
                      </a:r>
                      <a:endParaRPr lang="en-US" sz="900" b="1" i="0" u="none" strike="noStrike" dirty="0">
                        <a:solidFill>
                          <a:srgbClr val="0000CC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7FB13"/>
                    </a:solidFill>
                  </a:tcPr>
                </a:tc>
              </a:tr>
              <a:tr h="29168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A340/A360 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Printing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WW26'16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Calibri"/>
                        </a:rPr>
                        <a:t>WW27'16</a:t>
                      </a:r>
                      <a:endParaRPr lang="en-US" sz="900" b="1" i="0" u="none" strike="noStrike" dirty="0">
                        <a:solidFill>
                          <a:srgbClr val="0000CC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7FB13"/>
                    </a:solidFill>
                  </a:tcPr>
                </a:tc>
              </a:tr>
              <a:tr h="29168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WL25V/WL224C</a:t>
                      </a:r>
                      <a:r>
                        <a:rPr lang="en-US" sz="9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Printing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WW30'16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Calibri"/>
                        </a:rPr>
                        <a:t>WW30'16</a:t>
                      </a:r>
                      <a:endParaRPr lang="en-US" sz="900" b="1" i="0" u="none" strike="noStrike" dirty="0">
                        <a:solidFill>
                          <a:srgbClr val="0000CC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7FB13"/>
                    </a:solidFill>
                  </a:tcPr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00063"/>
            <a:ext cx="4976035" cy="308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Group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198926"/>
              </p:ext>
            </p:extLst>
          </p:nvPr>
        </p:nvGraphicFramePr>
        <p:xfrm>
          <a:off x="4976036" y="5656052"/>
          <a:ext cx="4167964" cy="685800"/>
        </p:xfrm>
        <a:graphic>
          <a:graphicData uri="http://schemas.openxmlformats.org/drawingml/2006/table">
            <a:tbl>
              <a:tblPr/>
              <a:tblGrid>
                <a:gridCol w="359960"/>
                <a:gridCol w="3808004"/>
              </a:tblGrid>
              <a:tr h="1928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#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Decisions Confirmed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1790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-231775" algn="l">
                        <a:tabLst>
                          <a:tab pos="225425" algn="l"/>
                        </a:tabLst>
                      </a:pPr>
                      <a:r>
                        <a:rPr lang="en-US" sz="900" b="1" dirty="0" smtClean="0">
                          <a:latin typeface="Calibri" panose="020F0502020204030204" pitchFamily="34" charset="0"/>
                        </a:rPr>
                        <a:t>WL12, CATALYST</a:t>
                      </a:r>
                      <a:r>
                        <a:rPr lang="en-US" sz="900" b="1" baseline="0" dirty="0" smtClean="0">
                          <a:latin typeface="Calibri" panose="020F0502020204030204" pitchFamily="34" charset="0"/>
                        </a:rPr>
                        <a:t> will be using camera as proof of Test Summary Print</a:t>
                      </a:r>
                      <a:endParaRPr lang="en-US" sz="900" b="1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90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-231775" algn="l">
                        <a:tabLst>
                          <a:tab pos="225425" algn="l"/>
                        </a:tabLst>
                      </a:pPr>
                      <a:r>
                        <a:rPr lang="en-US" sz="900" b="1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rPr>
                        <a:t>Probe testers are not included in</a:t>
                      </a:r>
                      <a:r>
                        <a:rPr lang="en-US" sz="900" b="1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rPr>
                        <a:t> the project scope</a:t>
                      </a:r>
                      <a:endParaRPr lang="en-US" sz="900" b="1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13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-White">
  <a:themeElements>
    <a:clrScheme name="ONSemi">
      <a:dk1>
        <a:sysClr val="windowText" lastClr="000000"/>
      </a:dk1>
      <a:lt1>
        <a:sysClr val="window" lastClr="FFFFFF"/>
      </a:lt1>
      <a:dk2>
        <a:srgbClr val="3C5583"/>
      </a:dk2>
      <a:lt2>
        <a:srgbClr val="A7A9AC"/>
      </a:lt2>
      <a:accent1>
        <a:srgbClr val="54B948"/>
      </a:accent1>
      <a:accent2>
        <a:srgbClr val="5B8FCB"/>
      </a:accent2>
      <a:accent3>
        <a:srgbClr val="A7A9AC"/>
      </a:accent3>
      <a:accent4>
        <a:srgbClr val="F79646"/>
      </a:accent4>
      <a:accent5>
        <a:srgbClr val="C0504D"/>
      </a:accent5>
      <a:accent6>
        <a:srgbClr val="3C5583"/>
      </a:accent6>
      <a:hlink>
        <a:srgbClr val="54B948"/>
      </a:hlink>
      <a:folHlink>
        <a:srgbClr val="54B948"/>
      </a:folHlink>
    </a:clrScheme>
    <a:fontScheme name="Custom 1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2feead12-538e-4479-ae76-0a69c26f88b7">F4YVM2C5QEYC-190-10</_dlc_DocId>
    <_dlc_DocIdUrl xmlns="2feead12-538e-4479-ae76-0a69c26f88b7">
      <Url>http://theconnection.onsemi.com/sm/marcom/_layouts/15/DocIdRedir.aspx?ID=F4YVM2C5QEYC-190-10</Url>
      <Description>F4YVM2C5QEYC-190-10</Description>
    </_dlc_DocIdUrl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4A7E62D111B142A19E5EB0843957C9" ma:contentTypeVersion="0" ma:contentTypeDescription="Create a new document." ma:contentTypeScope="" ma:versionID="218aa405494276780797e8db46eaec96">
  <xsd:schema xmlns:xsd="http://www.w3.org/2001/XMLSchema" xmlns:xs="http://www.w3.org/2001/XMLSchema" xmlns:p="http://schemas.microsoft.com/office/2006/metadata/properties" xmlns:ns2="2feead12-538e-4479-ae76-0a69c26f88b7" targetNamespace="http://schemas.microsoft.com/office/2006/metadata/properties" ma:root="true" ma:fieldsID="51d3aed6bc365870fc779fe03c1b381d" ns2:_="">
    <xsd:import namespace="2feead12-538e-4479-ae76-0a69c26f88b7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eead12-538e-4479-ae76-0a69c26f88b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E4D47FB-7923-44ED-8A5D-7CFBCEA1E57B}">
  <ds:schemaRefs>
    <ds:schemaRef ds:uri="2feead12-538e-4479-ae76-0a69c26f88b7"/>
    <ds:schemaRef ds:uri="http://www.w3.org/XML/1998/namespace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FD82CDA-D7AE-45A4-B54D-ED50946C23B5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7DB38AC5-0C22-4074-B575-3F27F79A47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eead12-538e-4479-ae76-0a69c26f88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017075A3-1A14-4E00-829D-0990382CF92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58576</TotalTime>
  <Words>354</Words>
  <Application>Microsoft Office PowerPoint</Application>
  <PresentationFormat>On-screen Show (4:3)</PresentationFormat>
  <Paragraphs>112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Presentation-White</vt:lpstr>
      <vt:lpstr>SSMP Software Development Roadmap</vt:lpstr>
      <vt:lpstr>Auto Test Summary Enabling ROADMAP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Kellie Palon</dc:creator>
  <cp:lastModifiedBy>Harold Carlo Rebuldela</cp:lastModifiedBy>
  <cp:revision>165</cp:revision>
  <dcterms:created xsi:type="dcterms:W3CDTF">2015-02-26T20:49:16Z</dcterms:created>
  <dcterms:modified xsi:type="dcterms:W3CDTF">2017-05-09T06:33:59Z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2954d081-6712-46e9-be5e-cec0b5958692</vt:lpwstr>
  </property>
  <property fmtid="{D5CDD505-2E9C-101B-9397-08002B2CF9AE}" pid="3" name="ContentTypeId">
    <vt:lpwstr>0x0101000A4A7E62D111B142A19E5EB0843957C9</vt:lpwstr>
  </property>
</Properties>
</file>