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7" r:id="rId2"/>
    <p:sldId id="319" r:id="rId3"/>
    <p:sldId id="320" r:id="rId4"/>
    <p:sldId id="32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e Enriquez" initials="JE" lastIdx="1" clrIdx="0">
    <p:extLst>
      <p:ext uri="{19B8F6BF-5375-455C-9EA6-DF929625EA0E}">
        <p15:presenceInfo xmlns:p15="http://schemas.microsoft.com/office/powerpoint/2012/main" userId="Jessie Enriq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5520" autoAdjust="0"/>
  </p:normalViewPr>
  <p:slideViewPr>
    <p:cSldViewPr>
      <p:cViewPr varScale="1">
        <p:scale>
          <a:sx n="89" d="100"/>
          <a:sy n="89" d="100"/>
        </p:scale>
        <p:origin x="13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5T09:27:48.7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5T09:27:48.7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5T09:27:48.7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CA54B4-09BA-48C2-8D36-51C48DAE6964}" type="datetimeFigureOut">
              <a:rPr lang="en-US"/>
              <a:pPr>
                <a:defRPr/>
              </a:pPr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0084CA-BA8F-4D23-888C-8DF118E82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DB6F-53C3-4369-9D23-A79FD48C89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DB6F-53C3-4369-9D23-A79FD48C89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DB6F-53C3-4369-9D23-A79FD48C89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91250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312738"/>
            <a:ext cx="303688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>
                <a:solidFill>
                  <a:srgbClr val="FFFFFF"/>
                </a:solidFill>
                <a:latin typeface="Franklin Gothic Book" pitchFamily="34" charset="0"/>
              </a:rPr>
              <a:t>Internal Use Only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0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78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4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7371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71575"/>
            <a:ext cx="217963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2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0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8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81725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12420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>
                <a:solidFill>
                  <a:srgbClr val="FFFFFF"/>
                </a:solidFill>
                <a:latin typeface="Franklin Gothic Book" pitchFamily="34" charset="0"/>
              </a:rPr>
              <a:t>Internal Use Only</a:t>
            </a: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138113" y="6397625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1F490F3-353A-465F-A5CA-014A7973CE44}" type="slidenum">
              <a:rPr lang="en-US" altLang="en-US" sz="1000" smtClean="0">
                <a:solidFill>
                  <a:srgbClr val="FFFFFF"/>
                </a:solidFill>
                <a:latin typeface="Franklin Gothic Book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sz="10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685800" y="6397625"/>
            <a:ext cx="1905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5E451BC-C58C-46C2-BC70-7C5F715765DA}" type="datetime1">
              <a:rPr lang="en-US" altLang="en-US" sz="1000">
                <a:solidFill>
                  <a:srgbClr val="FFFFFF"/>
                </a:solidFill>
                <a:latin typeface="Franklin Gothic Book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8/3/2017</a:t>
            </a:fld>
            <a:endParaRPr lang="en-US" altLang="en-US" sz="1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2325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55" r:id="rId4"/>
    <p:sldLayoutId id="2147484163" r:id="rId5"/>
    <p:sldLayoutId id="2147484156" r:id="rId6"/>
    <p:sldLayoutId id="2147484164" r:id="rId7"/>
    <p:sldLayoutId id="2147484157" r:id="rId8"/>
    <p:sldLayoutId id="2147484165" r:id="rId9"/>
    <p:sldLayoutId id="2147484158" r:id="rId10"/>
    <p:sldLayoutId id="214748416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4082635"/>
            <a:ext cx="8229600" cy="5007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latin typeface="Arial" pitchFamily="34" charset="0"/>
              </a:rPr>
              <a:t>Problem encountered on Ueno06.</a:t>
            </a:r>
            <a:endParaRPr lang="en-US" altLang="en-US" sz="2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91706" y="4563255"/>
            <a:ext cx="8229600" cy="6183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600" dirty="0" smtClean="0">
                <a:solidFill>
                  <a:schemeClr val="bg1"/>
                </a:solidFill>
                <a:latin typeface="Arial" pitchFamily="34" charset="0"/>
              </a:rPr>
              <a:t>Machine Serial </a:t>
            </a:r>
            <a:r>
              <a:rPr lang="en-US" altLang="en-US" sz="1600" dirty="0">
                <a:solidFill>
                  <a:schemeClr val="bg1"/>
                </a:solidFill>
                <a:latin typeface="Arial" pitchFamily="34" charset="0"/>
              </a:rPr>
              <a:t>No. </a:t>
            </a:r>
            <a:r>
              <a:rPr lang="en-US" altLang="en-US" sz="1600" dirty="0" smtClean="0">
                <a:solidFill>
                  <a:schemeClr val="bg1"/>
                </a:solidFill>
                <a:latin typeface="Arial" pitchFamily="34" charset="0"/>
              </a:rPr>
              <a:t>142553-1</a:t>
            </a:r>
          </a:p>
          <a:p>
            <a:pPr algn="ctr"/>
            <a:r>
              <a:rPr lang="en-US" altLang="en-US" sz="1600" dirty="0" smtClean="0">
                <a:solidFill>
                  <a:schemeClr val="bg1"/>
                </a:solidFill>
                <a:latin typeface="Arial" pitchFamily="34" charset="0"/>
              </a:rPr>
              <a:t>Machine module: Taping module</a:t>
            </a:r>
          </a:p>
        </p:txBody>
      </p:sp>
    </p:spTree>
    <p:extLst>
      <p:ext uri="{BB962C8B-B14F-4D97-AF65-F5344CB8AC3E}">
        <p14:creationId xmlns:p14="http://schemas.microsoft.com/office/powerpoint/2010/main" val="41700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0" t="15991" r="16429" b="21784"/>
          <a:stretch/>
        </p:blipFill>
        <p:spPr>
          <a:xfrm>
            <a:off x="6228272" y="784765"/>
            <a:ext cx="2895600" cy="24323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6" t="19633" r="10938" b="13398"/>
          <a:stretch/>
        </p:blipFill>
        <p:spPr>
          <a:xfrm>
            <a:off x="0" y="797705"/>
            <a:ext cx="3021877" cy="24274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12063" r="11072" b="13651"/>
          <a:stretch/>
        </p:blipFill>
        <p:spPr>
          <a:xfrm>
            <a:off x="3021877" y="797705"/>
            <a:ext cx="3239418" cy="2406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600" y="2590800"/>
            <a:ext cx="10872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423.4microns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" y="3048000"/>
            <a:ext cx="381000" cy="17711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7"/>
          </p:cNvCxnSpPr>
          <p:nvPr/>
        </p:nvCxnSpPr>
        <p:spPr>
          <a:xfrm flipV="1">
            <a:off x="1087204" y="2895600"/>
            <a:ext cx="284396" cy="178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20994" t="24193" r="7895" b="12464"/>
          <a:stretch/>
        </p:blipFill>
        <p:spPr>
          <a:xfrm>
            <a:off x="0" y="3232541"/>
            <a:ext cx="3021877" cy="214712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295400" y="4772906"/>
            <a:ext cx="11634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495.7 microns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5800" y="5230106"/>
            <a:ext cx="381000" cy="17711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7"/>
          </p:cNvCxnSpPr>
          <p:nvPr/>
        </p:nvCxnSpPr>
        <p:spPr>
          <a:xfrm flipV="1">
            <a:off x="1011004" y="5077706"/>
            <a:ext cx="284396" cy="178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770150"/>
            <a:ext cx="1011004" cy="24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3266027"/>
            <a:ext cx="1011004" cy="24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71800" y="1516109"/>
            <a:ext cx="304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055808" y="1505617"/>
            <a:ext cx="304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6967" y="3418838"/>
            <a:ext cx="600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</a:rPr>
              <a:t>Problem: </a:t>
            </a:r>
            <a:r>
              <a:rPr lang="en-US" sz="1200" dirty="0" smtClean="0">
                <a:latin typeface="Arial" panose="020B0604020202020204" pitchFamily="34" charset="0"/>
              </a:rPr>
              <a:t>Frequent carrier tape pocket offset( backward) </a:t>
            </a:r>
          </a:p>
          <a:p>
            <a:r>
              <a:rPr lang="en-US" sz="1200" b="1" dirty="0" smtClean="0">
                <a:latin typeface="Arial" panose="020B0604020202020204" pitchFamily="34" charset="0"/>
              </a:rPr>
              <a:t>Note: </a:t>
            </a:r>
            <a:r>
              <a:rPr lang="en-US" sz="1200" dirty="0" smtClean="0">
                <a:latin typeface="Arial" panose="020B0604020202020204" pitchFamily="34" charset="0"/>
              </a:rPr>
              <a:t>Already patched 400 microns compensation. But we still encountered more than 400 microns pocket offset.</a:t>
            </a:r>
          </a:p>
          <a:p>
            <a:r>
              <a:rPr lang="en-US" sz="1200" b="1" dirty="0" smtClean="0">
                <a:latin typeface="Arial" panose="020B0604020202020204" pitchFamily="34" charset="0"/>
              </a:rPr>
              <a:t>Suggestion: </a:t>
            </a:r>
            <a:r>
              <a:rPr lang="en-US" sz="1200" dirty="0" smtClean="0">
                <a:latin typeface="Arial" panose="020B0604020202020204" pitchFamily="34" charset="0"/>
              </a:rPr>
              <a:t>Please make the carrier tape pocket offset up to 600 microns pocket offset as stated on the previous report.</a:t>
            </a:r>
          </a:p>
          <a:p>
            <a:r>
              <a:rPr lang="en-US" sz="1200" b="1" dirty="0" smtClean="0">
                <a:latin typeface="Arial" panose="020B0604020202020204" pitchFamily="34" charset="0"/>
              </a:rPr>
              <a:t>Error encountered: </a:t>
            </a:r>
            <a:r>
              <a:rPr lang="en-US" sz="1200" dirty="0" smtClean="0">
                <a:latin typeface="Arial" panose="020B0604020202020204" pitchFamily="34" charset="0"/>
              </a:rPr>
              <a:t>PKG insertion error( jam at tape insertion ).</a:t>
            </a:r>
          </a:p>
          <a:p>
            <a:r>
              <a:rPr lang="en-US" sz="1200" b="1" dirty="0" smtClean="0">
                <a:latin typeface="Arial" panose="020B0604020202020204" pitchFamily="34" charset="0"/>
              </a:rPr>
              <a:t>Risk assessment: </a:t>
            </a:r>
            <a:r>
              <a:rPr lang="en-US" sz="1200" dirty="0" smtClean="0">
                <a:latin typeface="Arial" panose="020B0604020202020204" pitchFamily="34" charset="0"/>
              </a:rPr>
              <a:t>Possible will cause of device bottom scratches and chipping on top package.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89129" y="2860512"/>
            <a:ext cx="10872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ERROR DISPLAY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11372" y="2860512"/>
            <a:ext cx="10872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TILTED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Title 2"/>
          <p:cNvSpPr txBox="1">
            <a:spLocks/>
          </p:cNvSpPr>
          <p:nvPr/>
        </p:nvSpPr>
        <p:spPr>
          <a:xfrm>
            <a:off x="0" y="121849"/>
            <a:ext cx="9123872" cy="5007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 smtClean="0">
                <a:solidFill>
                  <a:schemeClr val="bg1"/>
                </a:solidFill>
                <a:latin typeface="Arial" pitchFamily="34" charset="0"/>
              </a:rPr>
              <a:t>Problem encountered on Ueno06 frequent taping offset pocket</a:t>
            </a:r>
            <a:endParaRPr lang="en-US" altLang="en-US" sz="20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/>
          <p:cNvSpPr/>
          <p:nvPr/>
        </p:nvSpPr>
        <p:spPr>
          <a:xfrm>
            <a:off x="-6178" y="-7427"/>
            <a:ext cx="9161766" cy="78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8" name="Group 317"/>
          <p:cNvGrpSpPr/>
          <p:nvPr/>
        </p:nvGrpSpPr>
        <p:grpSpPr>
          <a:xfrm>
            <a:off x="140812" y="241232"/>
            <a:ext cx="9003188" cy="2654368"/>
            <a:chOff x="152400" y="622232"/>
            <a:chExt cx="9003188" cy="2654368"/>
          </a:xfrm>
        </p:grpSpPr>
        <p:grpSp>
          <p:nvGrpSpPr>
            <p:cNvPr id="245" name="Group 244"/>
            <p:cNvGrpSpPr/>
            <p:nvPr/>
          </p:nvGrpSpPr>
          <p:grpSpPr>
            <a:xfrm>
              <a:off x="152400" y="656638"/>
              <a:ext cx="4588607" cy="2619962"/>
              <a:chOff x="685800" y="1049131"/>
              <a:chExt cx="4588607" cy="2619962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685800" y="1049131"/>
                <a:ext cx="4588607" cy="1981200"/>
                <a:chOff x="3276600" y="1800726"/>
                <a:chExt cx="4588607" cy="198120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3276600" y="1905000"/>
                  <a:ext cx="2019300" cy="18769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" name="Group 249"/>
                <p:cNvGrpSpPr/>
                <p:nvPr/>
              </p:nvGrpSpPr>
              <p:grpSpPr>
                <a:xfrm>
                  <a:off x="3382879" y="2136983"/>
                  <a:ext cx="1847348" cy="1355558"/>
                  <a:chOff x="3390900" y="1826360"/>
                  <a:chExt cx="1324514" cy="990600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3519757" y="1826360"/>
                    <a:ext cx="1066800" cy="990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" name="Group 270"/>
                  <p:cNvGrpSpPr/>
                  <p:nvPr/>
                </p:nvGrpSpPr>
                <p:grpSpPr>
                  <a:xfrm>
                    <a:off x="3390900" y="2131161"/>
                    <a:ext cx="1324514" cy="385875"/>
                    <a:chOff x="1552036" y="2133600"/>
                    <a:chExt cx="1324514" cy="385875"/>
                  </a:xfrm>
                </p:grpSpPr>
                <p:grpSp>
                  <p:nvGrpSpPr>
                    <p:cNvPr id="272" name="Group 271"/>
                    <p:cNvGrpSpPr/>
                    <p:nvPr/>
                  </p:nvGrpSpPr>
                  <p:grpSpPr>
                    <a:xfrm>
                      <a:off x="2019300" y="2133600"/>
                      <a:ext cx="381000" cy="381000"/>
                      <a:chOff x="2019300" y="2133600"/>
                      <a:chExt cx="381000" cy="381000"/>
                    </a:xfrm>
                  </p:grpSpPr>
                  <p:sp>
                    <p:nvSpPr>
                      <p:cNvPr id="279" name="Rounded Rectangle 278"/>
                      <p:cNvSpPr/>
                      <p:nvPr/>
                    </p:nvSpPr>
                    <p:spPr>
                      <a:xfrm>
                        <a:off x="2019300" y="2133600"/>
                        <a:ext cx="381000" cy="381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280" name="Picture 27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2098" y="2184796"/>
                        <a:ext cx="315404" cy="27860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3" name="Group 272"/>
                    <p:cNvGrpSpPr/>
                    <p:nvPr/>
                  </p:nvGrpSpPr>
                  <p:grpSpPr>
                    <a:xfrm>
                      <a:off x="2495550" y="2133600"/>
                      <a:ext cx="381000" cy="381000"/>
                      <a:chOff x="2019300" y="2133600"/>
                      <a:chExt cx="381000" cy="381000"/>
                    </a:xfrm>
                  </p:grpSpPr>
                  <p:sp>
                    <p:nvSpPr>
                      <p:cNvPr id="277" name="Rounded Rectangle 276"/>
                      <p:cNvSpPr/>
                      <p:nvPr/>
                    </p:nvSpPr>
                    <p:spPr>
                      <a:xfrm>
                        <a:off x="2019300" y="2133600"/>
                        <a:ext cx="381000" cy="381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278" name="Picture 27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2098" y="2184796"/>
                        <a:ext cx="315404" cy="27860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4" name="Group 273"/>
                    <p:cNvGrpSpPr/>
                    <p:nvPr/>
                  </p:nvGrpSpPr>
                  <p:grpSpPr>
                    <a:xfrm>
                      <a:off x="1552036" y="2138475"/>
                      <a:ext cx="381000" cy="381000"/>
                      <a:chOff x="2019300" y="2133600"/>
                      <a:chExt cx="381000" cy="381000"/>
                    </a:xfrm>
                  </p:grpSpPr>
                  <p:sp>
                    <p:nvSpPr>
                      <p:cNvPr id="275" name="Rounded Rectangle 274"/>
                      <p:cNvSpPr/>
                      <p:nvPr/>
                    </p:nvSpPr>
                    <p:spPr>
                      <a:xfrm>
                        <a:off x="2019300" y="2133600"/>
                        <a:ext cx="381000" cy="381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276" name="Picture 27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2098" y="2184796"/>
                        <a:ext cx="315404" cy="278607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251" name="Oval 250"/>
                <p:cNvSpPr/>
                <p:nvPr/>
              </p:nvSpPr>
              <p:spPr>
                <a:xfrm>
                  <a:off x="3428624" y="2032709"/>
                  <a:ext cx="1755859" cy="1624891"/>
                </a:xfrm>
                <a:prstGeom prst="ellipse">
                  <a:avLst/>
                </a:prstGeom>
                <a:noFill/>
                <a:ln w="193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>
                  <a:endCxn id="249" idx="2"/>
                </p:cNvCxnSpPr>
                <p:nvPr/>
              </p:nvCxnSpPr>
              <p:spPr>
                <a:xfrm>
                  <a:off x="4284244" y="1800726"/>
                  <a:ext cx="2006" cy="198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>
                  <a:endCxn id="249" idx="3"/>
                </p:cNvCxnSpPr>
                <p:nvPr/>
              </p:nvCxnSpPr>
              <p:spPr>
                <a:xfrm>
                  <a:off x="3281864" y="2791326"/>
                  <a:ext cx="2014036" cy="521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5767887" y="1905000"/>
                  <a:ext cx="2095212" cy="18769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031579" y="2136983"/>
                  <a:ext cx="1487905" cy="135555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6" name="Group 255"/>
                <p:cNvGrpSpPr/>
                <p:nvPr/>
              </p:nvGrpSpPr>
              <p:grpSpPr>
                <a:xfrm>
                  <a:off x="6015751" y="2554079"/>
                  <a:ext cx="1847348" cy="528040"/>
                  <a:chOff x="1552036" y="2133600"/>
                  <a:chExt cx="1324514" cy="385875"/>
                </a:xfrm>
              </p:grpSpPr>
              <p:grpSp>
                <p:nvGrpSpPr>
                  <p:cNvPr id="261" name="Group 260"/>
                  <p:cNvGrpSpPr/>
                  <p:nvPr/>
                </p:nvGrpSpPr>
                <p:grpSpPr>
                  <a:xfrm>
                    <a:off x="2019300" y="2133600"/>
                    <a:ext cx="381000" cy="381000"/>
                    <a:chOff x="2019300" y="2133600"/>
                    <a:chExt cx="381000" cy="381000"/>
                  </a:xfrm>
                </p:grpSpPr>
                <p:sp>
                  <p:nvSpPr>
                    <p:cNvPr id="268" name="Rounded Rectangle 267"/>
                    <p:cNvSpPr/>
                    <p:nvPr/>
                  </p:nvSpPr>
                  <p:spPr>
                    <a:xfrm>
                      <a:off x="2019300" y="2133600"/>
                      <a:ext cx="381000" cy="38100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9" name="Picture 268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052098" y="2184796"/>
                      <a:ext cx="315404" cy="2786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2495550" y="2133600"/>
                    <a:ext cx="381000" cy="381000"/>
                    <a:chOff x="2019300" y="2133600"/>
                    <a:chExt cx="381000" cy="381000"/>
                  </a:xfrm>
                </p:grpSpPr>
                <p:sp>
                  <p:nvSpPr>
                    <p:cNvPr id="266" name="Rounded Rectangle 265"/>
                    <p:cNvSpPr/>
                    <p:nvPr/>
                  </p:nvSpPr>
                  <p:spPr>
                    <a:xfrm>
                      <a:off x="2019300" y="2133600"/>
                      <a:ext cx="381000" cy="38100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7" name="Picture 26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052098" y="2184796"/>
                      <a:ext cx="315404" cy="2786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3" name="Group 262"/>
                  <p:cNvGrpSpPr/>
                  <p:nvPr/>
                </p:nvGrpSpPr>
                <p:grpSpPr>
                  <a:xfrm>
                    <a:off x="1552036" y="2138475"/>
                    <a:ext cx="381000" cy="381000"/>
                    <a:chOff x="2019300" y="2133600"/>
                    <a:chExt cx="381000" cy="381000"/>
                  </a:xfrm>
                </p:grpSpPr>
                <p:sp>
                  <p:nvSpPr>
                    <p:cNvPr id="264" name="Rounded Rectangle 263"/>
                    <p:cNvSpPr/>
                    <p:nvPr/>
                  </p:nvSpPr>
                  <p:spPr>
                    <a:xfrm>
                      <a:off x="2019300" y="2133600"/>
                      <a:ext cx="381000" cy="38100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5" name="Picture 264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052098" y="2184796"/>
                      <a:ext cx="315404" cy="2786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7" name="Oval 256"/>
                <p:cNvSpPr/>
                <p:nvPr/>
              </p:nvSpPr>
              <p:spPr>
                <a:xfrm>
                  <a:off x="5919912" y="2032709"/>
                  <a:ext cx="1755859" cy="1624891"/>
                </a:xfrm>
                <a:prstGeom prst="ellipse">
                  <a:avLst/>
                </a:prstGeom>
                <a:noFill/>
                <a:ln w="193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Straight Connector 257"/>
                <p:cNvCxnSpPr>
                  <a:endCxn id="254" idx="2"/>
                </p:cNvCxnSpPr>
                <p:nvPr/>
              </p:nvCxnSpPr>
              <p:spPr>
                <a:xfrm>
                  <a:off x="6775532" y="1800726"/>
                  <a:ext cx="39961" cy="198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>
                  <a:endCxn id="254" idx="3"/>
                </p:cNvCxnSpPr>
                <p:nvPr/>
              </p:nvCxnSpPr>
              <p:spPr>
                <a:xfrm>
                  <a:off x="5773152" y="2791326"/>
                  <a:ext cx="2089947" cy="521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Rectangle 259"/>
                <p:cNvSpPr/>
                <p:nvPr/>
              </p:nvSpPr>
              <p:spPr>
                <a:xfrm>
                  <a:off x="7636607" y="2385949"/>
                  <a:ext cx="228600" cy="8107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" name="TextBox 246"/>
              <p:cNvSpPr txBox="1"/>
              <p:nvPr/>
            </p:nvSpPr>
            <p:spPr>
              <a:xfrm>
                <a:off x="997467" y="3022762"/>
                <a:ext cx="1401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Center distance carrier tape pocket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3526756" y="3002386"/>
                <a:ext cx="1401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Offset backward carrier tape pocket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4878557" y="622232"/>
              <a:ext cx="4277031" cy="2636002"/>
              <a:chOff x="4878557" y="1014725"/>
              <a:chExt cx="4277031" cy="2636002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4878557" y="1014725"/>
                <a:ext cx="4277031" cy="2618256"/>
                <a:chOff x="4998231" y="1142614"/>
                <a:chExt cx="4277031" cy="2618256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6562805" y="2498432"/>
                  <a:ext cx="2027208" cy="52572"/>
                </a:xfrm>
                <a:custGeom>
                  <a:avLst/>
                  <a:gdLst>
                    <a:gd name="connsiteX0" fmla="*/ 0 w 2027208"/>
                    <a:gd name="connsiteY0" fmla="*/ 26627 h 52572"/>
                    <a:gd name="connsiteX1" fmla="*/ 534838 w 2027208"/>
                    <a:gd name="connsiteY1" fmla="*/ 747 h 52572"/>
                    <a:gd name="connsiteX2" fmla="*/ 1224951 w 2027208"/>
                    <a:gd name="connsiteY2" fmla="*/ 52506 h 52572"/>
                    <a:gd name="connsiteX3" fmla="*/ 2027208 w 2027208"/>
                    <a:gd name="connsiteY3" fmla="*/ 9374 h 52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208" h="52572">
                      <a:moveTo>
                        <a:pt x="0" y="26627"/>
                      </a:moveTo>
                      <a:cubicBezTo>
                        <a:pt x="165340" y="11530"/>
                        <a:pt x="330680" y="-3566"/>
                        <a:pt x="534838" y="747"/>
                      </a:cubicBezTo>
                      <a:cubicBezTo>
                        <a:pt x="738996" y="5060"/>
                        <a:pt x="976223" y="51068"/>
                        <a:pt x="1224951" y="52506"/>
                      </a:cubicBezTo>
                      <a:cubicBezTo>
                        <a:pt x="1473679" y="53944"/>
                        <a:pt x="1750443" y="31659"/>
                        <a:pt x="2027208" y="9374"/>
                      </a:cubicBezTo>
                    </a:path>
                  </a:pathLst>
                </a:custGeom>
                <a:noFill/>
                <a:ln w="412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8120769" y="2509167"/>
                  <a:ext cx="838200" cy="793676"/>
                </a:xfrm>
                <a:prstGeom prst="ellipse">
                  <a:avLst/>
                </a:prstGeom>
                <a:solidFill>
                  <a:schemeClr val="bg2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7" name="Group 286"/>
                <p:cNvGrpSpPr/>
                <p:nvPr/>
              </p:nvGrpSpPr>
              <p:grpSpPr>
                <a:xfrm>
                  <a:off x="8373595" y="1866472"/>
                  <a:ext cx="228600" cy="551816"/>
                  <a:chOff x="533400" y="762000"/>
                  <a:chExt cx="228600" cy="551816"/>
                </a:xfrm>
              </p:grpSpPr>
              <p:sp>
                <p:nvSpPr>
                  <p:cNvPr id="309" name="Rectangle 308"/>
                  <p:cNvSpPr/>
                  <p:nvPr/>
                </p:nvSpPr>
                <p:spPr>
                  <a:xfrm>
                    <a:off x="609600" y="1066800"/>
                    <a:ext cx="76200" cy="24701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533400" y="762000"/>
                    <a:ext cx="228600" cy="304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Isosceles Triangle 310"/>
                  <p:cNvSpPr/>
                  <p:nvPr/>
                </p:nvSpPr>
                <p:spPr>
                  <a:xfrm rot="10800000">
                    <a:off x="533400" y="1066799"/>
                    <a:ext cx="228600" cy="17159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8" name="TextBox 287"/>
                <p:cNvSpPr txBox="1"/>
                <p:nvPr/>
              </p:nvSpPr>
              <p:spPr>
                <a:xfrm>
                  <a:off x="7675062" y="1611470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</a:rPr>
                    <a:t>Turret nozzle</a:t>
                  </a:r>
                  <a:endParaRPr 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9" name="Trapezoid 288"/>
                <p:cNvSpPr/>
                <p:nvPr/>
              </p:nvSpPr>
              <p:spPr>
                <a:xfrm rot="10800000">
                  <a:off x="6524645" y="2277872"/>
                  <a:ext cx="685800" cy="18926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Trapezoid 289"/>
                <p:cNvSpPr/>
                <p:nvPr/>
              </p:nvSpPr>
              <p:spPr>
                <a:xfrm>
                  <a:off x="6677045" y="1785088"/>
                  <a:ext cx="381000" cy="20769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753245" y="1381326"/>
                  <a:ext cx="228600" cy="4581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6131559" y="1142614"/>
                  <a:ext cx="14719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Arial" panose="020B0604020202020204" pitchFamily="34" charset="0"/>
                    </a:rPr>
                    <a:t>Tape vision system</a:t>
                  </a:r>
                  <a:endParaRPr 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5301369" y="2573728"/>
                  <a:ext cx="3657600" cy="0"/>
                </a:xfrm>
                <a:prstGeom prst="line">
                  <a:avLst/>
                </a:prstGeom>
                <a:ln w="158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5301369" y="2467132"/>
                  <a:ext cx="3657600" cy="0"/>
                </a:xfrm>
                <a:prstGeom prst="line">
                  <a:avLst/>
                </a:prstGeom>
                <a:ln w="158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 294"/>
                <p:cNvSpPr/>
                <p:nvPr/>
              </p:nvSpPr>
              <p:spPr>
                <a:xfrm>
                  <a:off x="6524645" y="2582611"/>
                  <a:ext cx="1596124" cy="166961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7252742" y="2412999"/>
                  <a:ext cx="590806" cy="48765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7899260" y="2412547"/>
                  <a:ext cx="425630" cy="457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7615080" y="2180649"/>
                  <a:ext cx="237294" cy="22435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Arrow Connector 298"/>
                <p:cNvCxnSpPr>
                  <a:endCxn id="297" idx="0"/>
                </p:cNvCxnSpPr>
                <p:nvPr/>
              </p:nvCxnSpPr>
              <p:spPr>
                <a:xfrm>
                  <a:off x="7852374" y="1992778"/>
                  <a:ext cx="259701" cy="41976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7099323" y="1761424"/>
                  <a:ext cx="9250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Arial" panose="020B0604020202020204" pitchFamily="34" charset="0"/>
                    </a:rPr>
                    <a:t>Insertion jam detection</a:t>
                  </a:r>
                  <a:endParaRPr lang="en-US" sz="10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1" name="Straight Arrow Connector 300"/>
                <p:cNvCxnSpPr/>
                <p:nvPr/>
              </p:nvCxnSpPr>
              <p:spPr>
                <a:xfrm>
                  <a:off x="5562600" y="2161534"/>
                  <a:ext cx="0" cy="296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/>
                <p:cNvCxnSpPr/>
                <p:nvPr/>
              </p:nvCxnSpPr>
              <p:spPr>
                <a:xfrm flipV="1">
                  <a:off x="5562600" y="2582611"/>
                  <a:ext cx="0" cy="323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4998231" y="1941052"/>
                  <a:ext cx="11025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 smtClean="0">
                      <a:latin typeface="Arial" panose="020B0604020202020204" pitchFamily="34" charset="0"/>
                    </a:rPr>
                    <a:t>Gap = 2 mm</a:t>
                  </a:r>
                  <a:endParaRPr lang="en-US" sz="1100" b="1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4" name="Straight Connector 303"/>
                <p:cNvCxnSpPr>
                  <a:stCxn id="291" idx="0"/>
                </p:cNvCxnSpPr>
                <p:nvPr/>
              </p:nvCxnSpPr>
              <p:spPr>
                <a:xfrm>
                  <a:off x="6867545" y="1381326"/>
                  <a:ext cx="0" cy="2287767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487895" y="1858502"/>
                  <a:ext cx="0" cy="1790215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Arrow Connector 305"/>
                <p:cNvCxnSpPr/>
                <p:nvPr/>
              </p:nvCxnSpPr>
              <p:spPr>
                <a:xfrm flipV="1">
                  <a:off x="8024328" y="3505200"/>
                  <a:ext cx="463567" cy="2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Arrow Connector 306"/>
                <p:cNvCxnSpPr/>
                <p:nvPr/>
              </p:nvCxnSpPr>
              <p:spPr>
                <a:xfrm flipH="1" flipV="1">
                  <a:off x="6857073" y="3505200"/>
                  <a:ext cx="1255002" cy="12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TextBox 307"/>
                <p:cNvSpPr txBox="1"/>
                <p:nvPr/>
              </p:nvSpPr>
              <p:spPr>
                <a:xfrm>
                  <a:off x="6930856" y="3499260"/>
                  <a:ext cx="153798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 smtClean="0">
                      <a:latin typeface="Arial" panose="020B0604020202020204" pitchFamily="34" charset="0"/>
                    </a:rPr>
                    <a:t>Distance = 72 mm</a:t>
                  </a:r>
                  <a:endParaRPr lang="en-US" sz="1100" b="1" dirty="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283" name="Straight Arrow Connector 282"/>
              <p:cNvCxnSpPr/>
              <p:nvPr/>
            </p:nvCxnSpPr>
            <p:spPr>
              <a:xfrm flipV="1">
                <a:off x="6050264" y="2423115"/>
                <a:ext cx="652509" cy="605557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Rectangle 283"/>
              <p:cNvSpPr/>
              <p:nvPr/>
            </p:nvSpPr>
            <p:spPr>
              <a:xfrm>
                <a:off x="5075159" y="3041127"/>
                <a:ext cx="161556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</a:rPr>
                  <a:t>Note: Folded carrier tape causing offset </a:t>
                </a:r>
                <a:r>
                  <a:rPr lang="en-US" sz="1200" dirty="0" smtClean="0">
                    <a:latin typeface="Arial" panose="020B0604020202020204" pitchFamily="34" charset="0"/>
                  </a:rPr>
                  <a:t>pocket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2" name="Right Arrow 311"/>
            <p:cNvSpPr/>
            <p:nvPr/>
          </p:nvSpPr>
          <p:spPr>
            <a:xfrm>
              <a:off x="3494924" y="1367660"/>
              <a:ext cx="377581" cy="15195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Left-Right Arrow 312"/>
            <p:cNvSpPr/>
            <p:nvPr/>
          </p:nvSpPr>
          <p:spPr>
            <a:xfrm>
              <a:off x="972552" y="1357630"/>
              <a:ext cx="374984" cy="151956"/>
            </a:xfrm>
            <a:prstGeom prst="left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-6178" y="3016136"/>
            <a:ext cx="91617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Findings/Root cause:</a:t>
            </a:r>
            <a:r>
              <a:rPr lang="en-US" sz="1400" dirty="0" smtClean="0">
                <a:latin typeface="Arial" panose="020B0604020202020204" pitchFamily="34" charset="0"/>
              </a:rPr>
              <a:t> Harmonic drive motor angular speed is greater than Feed2 offset motor angular speed causing folded carrier tape during carrier tape indexing resulting to frequent pocket offset. </a:t>
            </a:r>
          </a:p>
          <a:p>
            <a:r>
              <a:rPr lang="en-US" sz="1400" dirty="0" smtClean="0">
                <a:latin typeface="Arial" panose="020B0604020202020204" pitchFamily="34" charset="0"/>
              </a:rPr>
              <a:t>Harmonic Drive motor = 700 pulse</a:t>
            </a:r>
          </a:p>
          <a:p>
            <a:r>
              <a:rPr lang="en-US" sz="1400" dirty="0" smtClean="0">
                <a:latin typeface="Arial" panose="020B0604020202020204" pitchFamily="34" charset="0"/>
              </a:rPr>
              <a:t>Feed2 offset motor value = 500 pulse</a:t>
            </a:r>
          </a:p>
          <a:p>
            <a:r>
              <a:rPr lang="en-US" sz="1400" b="1" dirty="0" smtClean="0">
                <a:latin typeface="Arial" panose="020B0604020202020204" pitchFamily="34" charset="0"/>
              </a:rPr>
              <a:t>Corrective action: </a:t>
            </a:r>
            <a:r>
              <a:rPr lang="en-US" sz="1400" dirty="0" smtClean="0">
                <a:latin typeface="Arial" panose="020B0604020202020204" pitchFamily="34" charset="0"/>
              </a:rPr>
              <a:t>Set the Feed 2 offset motor angular speed greater than Harmonic drive motor angular speed</a:t>
            </a:r>
          </a:p>
          <a:p>
            <a:r>
              <a:rPr lang="en-US" sz="1400" dirty="0">
                <a:latin typeface="Arial" panose="020B0604020202020204" pitchFamily="34" charset="0"/>
              </a:rPr>
              <a:t>Harmonic Drive motor = </a:t>
            </a:r>
            <a:r>
              <a:rPr lang="en-US" sz="1400" dirty="0" smtClean="0">
                <a:latin typeface="Arial" panose="020B0604020202020204" pitchFamily="34" charset="0"/>
              </a:rPr>
              <a:t>200 </a:t>
            </a:r>
            <a:r>
              <a:rPr lang="en-US" sz="1400" dirty="0">
                <a:latin typeface="Arial" panose="020B0604020202020204" pitchFamily="34" charset="0"/>
              </a:rPr>
              <a:t>pulse</a:t>
            </a:r>
          </a:p>
          <a:p>
            <a:r>
              <a:rPr lang="en-US" sz="1400" dirty="0">
                <a:latin typeface="Arial" panose="020B0604020202020204" pitchFamily="34" charset="0"/>
              </a:rPr>
              <a:t>Feed2 offset motor value = 500 </a:t>
            </a:r>
            <a:r>
              <a:rPr lang="en-US" sz="1400" dirty="0" smtClean="0">
                <a:latin typeface="Arial" panose="020B0604020202020204" pitchFamily="34" charset="0"/>
              </a:rPr>
              <a:t>pulse</a:t>
            </a:r>
          </a:p>
          <a:p>
            <a:r>
              <a:rPr lang="en-US" sz="1400" u="sng" dirty="0" smtClean="0">
                <a:latin typeface="Arial" panose="020B0604020202020204" pitchFamily="34" charset="0"/>
              </a:rPr>
              <a:t>Note: </a:t>
            </a:r>
            <a:r>
              <a:rPr lang="en-US" sz="1400" dirty="0" smtClean="0">
                <a:latin typeface="Arial" panose="020B0604020202020204" pitchFamily="34" charset="0"/>
              </a:rPr>
              <a:t>Machine set up for 3M carrier tape.</a:t>
            </a:r>
          </a:p>
          <a:p>
            <a:r>
              <a:rPr lang="en-US" sz="1400" b="1" dirty="0" smtClean="0">
                <a:latin typeface="Arial" panose="020B0604020202020204" pitchFamily="34" charset="0"/>
              </a:rPr>
              <a:t>Preventive Action/s: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Review and Setup all Ueno handler taping module angular speed differences of harmonic drive and feed2 offset motors.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Set the machine capability to align the pocket offset up to 600 microns compensation.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Revise Ueno documentation included to setup and conversion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958317" y="1717030"/>
            <a:ext cx="93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</a:rPr>
              <a:t>Harmonic Drive Motor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6627104" y="2408921"/>
            <a:ext cx="139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Bottom base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3950" y="23791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Problem: </a:t>
            </a:r>
            <a:r>
              <a:rPr lang="en-US" sz="1400" dirty="0" smtClean="0">
                <a:latin typeface="Arial" panose="020B0604020202020204" pitchFamily="34" charset="0"/>
              </a:rPr>
              <a:t>Tape pocket frequently dislocated backward during machine running.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69907" y="1522804"/>
            <a:ext cx="7612093" cy="3734996"/>
            <a:chOff x="838200" y="990600"/>
            <a:chExt cx="7612093" cy="3734996"/>
          </a:xfrm>
        </p:grpSpPr>
        <p:grpSp>
          <p:nvGrpSpPr>
            <p:cNvPr id="91" name="Group 90"/>
            <p:cNvGrpSpPr/>
            <p:nvPr/>
          </p:nvGrpSpPr>
          <p:grpSpPr>
            <a:xfrm>
              <a:off x="838200" y="990600"/>
              <a:ext cx="7477510" cy="3036197"/>
              <a:chOff x="294890" y="1828800"/>
              <a:chExt cx="7477510" cy="3036197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143000" y="1828800"/>
                <a:ext cx="6629400" cy="2953946"/>
                <a:chOff x="838200" y="1008454"/>
                <a:chExt cx="6629400" cy="2953946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1828800" y="2133600"/>
                  <a:ext cx="990600" cy="99060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00800" y="2133600"/>
                  <a:ext cx="990600" cy="990600"/>
                </a:xfrm>
                <a:prstGeom prst="ellipse">
                  <a:avLst/>
                </a:prstGeom>
                <a:solidFill>
                  <a:schemeClr val="bg2"/>
                </a:solidFill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38200" y="3886200"/>
                  <a:ext cx="5905500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3200" y="3143250"/>
                  <a:ext cx="914400" cy="819150"/>
                </a:xfrm>
                <a:prstGeom prst="rect">
                  <a:avLst/>
                </a:prstGeom>
              </p:spPr>
            </p:pic>
            <p:cxnSp>
              <p:nvCxnSpPr>
                <p:cNvPr id="35" name="Straight Connector 34"/>
                <p:cNvCxnSpPr>
                  <a:stCxn id="21" idx="6"/>
                </p:cNvCxnSpPr>
                <p:nvPr/>
              </p:nvCxnSpPr>
              <p:spPr>
                <a:xfrm flipH="1">
                  <a:off x="7315200" y="2628900"/>
                  <a:ext cx="76200" cy="51435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2502568" y="2405780"/>
                  <a:ext cx="834788" cy="106757"/>
                </a:xfrm>
                <a:prstGeom prst="rect">
                  <a:avLst/>
                </a:prstGeom>
              </p:spPr>
            </p:pic>
            <p:grpSp>
              <p:nvGrpSpPr>
                <p:cNvPr id="64" name="Group 63"/>
                <p:cNvGrpSpPr/>
                <p:nvPr/>
              </p:nvGrpSpPr>
              <p:grpSpPr>
                <a:xfrm>
                  <a:off x="1734941" y="1401633"/>
                  <a:ext cx="1236859" cy="680728"/>
                  <a:chOff x="1811141" y="960069"/>
                  <a:chExt cx="1236859" cy="680728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2057400" y="1463436"/>
                    <a:ext cx="990600" cy="136764"/>
                  </a:xfrm>
                  <a:prstGeom prst="rect">
                    <a:avLst/>
                  </a:prstGeom>
                  <a:solidFill>
                    <a:schemeClr val="bg2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 rot="2817309">
                    <a:off x="1564804" y="1206406"/>
                    <a:ext cx="680728" cy="188054"/>
                  </a:xfrm>
                  <a:prstGeom prst="rect">
                    <a:avLst/>
                  </a:prstGeom>
                  <a:solidFill>
                    <a:schemeClr val="bg2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Oval 66"/>
                <p:cNvSpPr/>
                <p:nvPr/>
              </p:nvSpPr>
              <p:spPr>
                <a:xfrm>
                  <a:off x="2171700" y="1828800"/>
                  <a:ext cx="304800" cy="304800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90600" y="2133600"/>
                  <a:ext cx="5905500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2819400" y="2876551"/>
                  <a:ext cx="381000" cy="152400"/>
                </a:xfrm>
                <a:prstGeom prst="rect">
                  <a:avLst/>
                </a:prstGeom>
                <a:solidFill>
                  <a:schemeClr val="bg2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10800000">
                  <a:off x="5257800" y="1905000"/>
                  <a:ext cx="685800" cy="18926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5410200" y="1412216"/>
                  <a:ext cx="381000" cy="20769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486400" y="1008454"/>
                  <a:ext cx="228600" cy="4581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3600450" y="1567678"/>
                  <a:ext cx="685800" cy="520004"/>
                  <a:chOff x="3810770" y="1069464"/>
                  <a:chExt cx="685800" cy="520004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810770" y="1069464"/>
                    <a:ext cx="685800" cy="446597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848870" y="1475169"/>
                    <a:ext cx="609600" cy="11429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 flipH="1">
                  <a:off x="4694837" y="1017780"/>
                  <a:ext cx="256622" cy="1115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717841" y="1447382"/>
                  <a:ext cx="202089" cy="20889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724400" y="1696106"/>
                  <a:ext cx="202089" cy="20889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96508" y="4423796"/>
                <a:ext cx="1638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</a:rPr>
                  <a:t>Carrier tape input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419100" y="4536592"/>
                <a:ext cx="381000" cy="3284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828648" y="2811617"/>
                <a:ext cx="381000" cy="3284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4890" y="3114318"/>
                <a:ext cx="1696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</a:rPr>
                  <a:t>Carrier tape Output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64610" y="2249798"/>
                <a:ext cx="879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Urethane clamper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124200" y="3249255"/>
                <a:ext cx="879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Tension spring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164610" y="3175603"/>
                <a:ext cx="8798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Feed2 offset motor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78208" y="3156921"/>
                <a:ext cx="8798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Harmonic drive motor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08554" y="4070234"/>
                <a:ext cx="8798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C-curve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11074" y="2476622"/>
                <a:ext cx="14719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Tape vision system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70708" y="2152016"/>
                <a:ext cx="1908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</a:rPr>
                  <a:t>Tape Sealing system</a:t>
                </a:r>
                <a:endParaRPr 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436864" y="3991075"/>
              <a:ext cx="422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>
                  <a:latin typeface="Arial" panose="020B0604020202020204" pitchFamily="34" charset="0"/>
                </a:rPr>
                <a:t>Good Setup: </a:t>
              </a:r>
              <a:r>
                <a:rPr lang="en-US" sz="1200" dirty="0">
                  <a:latin typeface="Arial" panose="020B0604020202020204" pitchFamily="34" charset="0"/>
                </a:rPr>
                <a:t>Feed2 offset </a:t>
              </a:r>
              <a:r>
                <a:rPr lang="en-US" sz="1200" dirty="0" smtClean="0">
                  <a:latin typeface="Arial" panose="020B0604020202020204" pitchFamily="34" charset="0"/>
                </a:rPr>
                <a:t>motor &gt; </a:t>
              </a:r>
              <a:r>
                <a:rPr lang="en-US" sz="1200" dirty="0">
                  <a:latin typeface="Arial" panose="020B0604020202020204" pitchFamily="34" charset="0"/>
                </a:rPr>
                <a:t>Harmonic drive </a:t>
              </a:r>
              <a:r>
                <a:rPr lang="en-US" sz="1200" dirty="0" smtClean="0">
                  <a:latin typeface="Arial" panose="020B0604020202020204" pitchFamily="34" charset="0"/>
                </a:rPr>
                <a:t>motor</a:t>
              </a:r>
            </a:p>
            <a:p>
              <a:pPr algn="ctr"/>
              <a:r>
                <a:rPr lang="en-US" sz="1200" b="1" u="sng" dirty="0" smtClean="0">
                  <a:latin typeface="Arial" panose="020B0604020202020204" pitchFamily="34" charset="0"/>
                </a:rPr>
                <a:t>Controller Setup</a:t>
              </a:r>
              <a:r>
                <a:rPr lang="en-US" sz="1200" b="1" u="sng" dirty="0">
                  <a:latin typeface="Arial" panose="020B0604020202020204" pitchFamily="34" charset="0"/>
                </a:rPr>
                <a:t>: </a:t>
              </a:r>
              <a:r>
                <a:rPr lang="en-US" sz="1200" dirty="0">
                  <a:latin typeface="Arial" panose="020B0604020202020204" pitchFamily="34" charset="0"/>
                </a:rPr>
                <a:t>Feed2 </a:t>
              </a:r>
              <a:r>
                <a:rPr lang="en-US" sz="1200" dirty="0" smtClean="0">
                  <a:latin typeface="Arial" panose="020B0604020202020204" pitchFamily="34" charset="0"/>
                </a:rPr>
                <a:t>move offset &gt; Feed2 origin offset</a:t>
              </a: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059" y="4356264"/>
              <a:ext cx="100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F2&gt;F1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0093" y="2080416"/>
              <a:ext cx="48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F1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8207" y="2087280"/>
              <a:ext cx="48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F2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548626" y="1435677"/>
              <a:ext cx="228600" cy="551816"/>
              <a:chOff x="533400" y="762000"/>
              <a:chExt cx="228600" cy="55181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600" y="1066800"/>
                <a:ext cx="76200" cy="247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3400" y="762000"/>
                <a:ext cx="228600" cy="30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0800000">
                <a:off x="533400" y="1066799"/>
                <a:ext cx="228600" cy="17159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850093" y="1180675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</a:rPr>
                <a:t>Turret nozzle</a:t>
              </a:r>
              <a:endParaRPr 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0702" y="51691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Taping Module good Set up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19234</TotalTime>
  <Words>350</Words>
  <Application>Microsoft Office PowerPoint</Application>
  <PresentationFormat>On-screen Show (4:3)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Franklin Gothic Medium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>ON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&amp; Date (WWxx 2016)</dc:title>
  <dc:creator>Administrator</dc:creator>
  <cp:lastModifiedBy>Jessie Enriquez</cp:lastModifiedBy>
  <cp:revision>871</cp:revision>
  <dcterms:created xsi:type="dcterms:W3CDTF">2016-03-04T01:04:27Z</dcterms:created>
  <dcterms:modified xsi:type="dcterms:W3CDTF">2017-08-03T10:16:41Z</dcterms:modified>
</cp:coreProperties>
</file>