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1D8AD-E266-E0A6-2234-EEC48D94E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5202A-799A-DB19-3200-A77A2F8F1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9D4C2-673B-6640-96B0-ACE229AB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4F71-531C-0349-96F1-69DD2271D31F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C6B5F-8970-F3C6-FABE-FB792706C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9F7CF-8DEA-C021-2A5D-ED8FC41ED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E88A-D24D-604E-A2DA-3A1656FB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3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3D8B-726B-E057-AC0F-D7E047DD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3042F-D36E-DCA8-B7E2-117353651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DDEBF-974D-5B38-DC09-BB20AFDCC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4F71-531C-0349-96F1-69DD2271D31F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C35FB-8287-A399-5583-C84CDC7B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31F91-B138-ED4C-4237-AE4C270D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E88A-D24D-604E-A2DA-3A1656FB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8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FD97BC-7120-0A5E-5268-A647AA4C6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597DE-9697-7A9C-4170-790FBD214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97459-9CFC-6AD9-F126-BDBDDC6A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4F71-531C-0349-96F1-69DD2271D31F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A139F-53F3-3F68-4939-102842B0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B2607-0590-7F30-9498-7D7BF13D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E88A-D24D-604E-A2DA-3A1656FB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7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1D2F-8621-C7E3-428A-1DC7D017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B583A-DEAB-D761-3660-A95248787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9F064-8679-380E-4865-B91E3CB0C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4F71-531C-0349-96F1-69DD2271D31F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4B4B5-39AB-45C2-DB69-5869DDAD3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1B3B7-443D-BB2B-434C-CE142A5B6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E88A-D24D-604E-A2DA-3A1656FB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1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E98A-DFBC-61E1-8ADE-27FFF55E4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2BCD2-F96F-C28C-F19D-4383618DB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660D9-5F2B-603D-3670-0B8824C2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4F71-531C-0349-96F1-69DD2271D31F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B5E42-1DC0-0D73-C450-C6DFD51F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F56D7-ACFD-FF1C-01F2-1346A105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E88A-D24D-604E-A2DA-3A1656FB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12B7-97D8-9609-E696-3ABAAABD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E0B21-DA96-645F-F917-CF08A6B9E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6ACD7-D7B5-91FE-5C3F-F61065EC7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CA918-193E-0847-B55D-537DCBE7A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4F71-531C-0349-96F1-69DD2271D31F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81C06-A453-B903-9F93-6436228EB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EBBB4-252C-0713-0137-EDCAF57E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E88A-D24D-604E-A2DA-3A1656FB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1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1A4F-6567-FCDB-FC86-81C84CD83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946C2-F82E-CA26-CA15-DE7177678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3E12F-6343-2AB9-9D76-467AB5FC1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0E475-5F2F-7A22-8DF3-760AAAE6C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BB3E8E-3019-6597-8124-91CFA1A39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7D841-EFD2-B528-2892-4EE9966D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4F71-531C-0349-96F1-69DD2271D31F}" type="datetimeFigureOut">
              <a:rPr lang="en-US" smtClean="0"/>
              <a:t>4/16/25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C70776-365F-3AC8-B4D0-91DEF6DF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26A28F-755F-6FDF-A559-BF5E62B4B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E88A-D24D-604E-A2DA-3A1656FB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5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30DD9-0755-810B-EFAB-5BC4BB91C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2190D2-2B67-4933-CE41-89D79D4E0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4F71-531C-0349-96F1-69DD2271D31F}" type="datetimeFigureOut">
              <a:rPr lang="en-US" smtClean="0"/>
              <a:t>4/16/25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E5EC6-0941-5D66-E166-9E04B50B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B0CC4-E05F-27EE-AF43-D9F40254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E88A-D24D-604E-A2DA-3A1656FB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4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FED70-792C-F003-6BF4-9D4EE88A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4F71-531C-0349-96F1-69DD2271D31F}" type="datetimeFigureOut">
              <a:rPr lang="en-US" smtClean="0"/>
              <a:t>4/16/25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5CCCC8-680C-0C76-EE25-78FADAA3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E3E22-51CB-630D-229D-A6D1D61B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E88A-D24D-604E-A2DA-3A1656FB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BCB2-7970-1F39-4CF8-499B6362E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30E4C-E812-47B0-B930-2266507EB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52396-F0CC-6781-0DD7-285D1360D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C03D6-485E-37BF-5834-3FBE620F6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4F71-531C-0349-96F1-69DD2271D31F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15263-8D31-172E-6C04-15E67FEC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6692A-0CD1-488D-D0EE-9AE0295D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E88A-D24D-604E-A2DA-3A1656FB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4F967-612F-890C-5E2A-8316A63B5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3761E-A33E-FD04-8234-81D38921E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E39B8-74C2-290C-90B6-70D340CAD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05973-135B-664F-9BB5-96B762FFD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4F71-531C-0349-96F1-69DD2271D31F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27031-5B0F-6C9A-6BAB-BABA72F1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9EC17-AFA0-A731-B789-21ED32D2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E88A-D24D-604E-A2DA-3A1656FB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3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61EB31-7D89-3DCF-1A63-F9BF2AA8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576BE-B883-178F-B409-0524D7B70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5519E-3724-9015-8853-43A1B280C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A4F71-531C-0349-96F1-69DD2271D31F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4DC96-EB76-C46B-F627-429D5278D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DEEAE-7AF0-61DD-B6CC-7477CA097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0E88A-D24D-604E-A2DA-3A1656FB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1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CCEF-8555-D633-A172-CE4BCD0167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Pearl Challenge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Raise’24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DCDC5-45F5-AC56-925A-A279C2F31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Mayank Anand</a:t>
            </a:r>
          </a:p>
        </p:txBody>
      </p:sp>
    </p:spTree>
    <p:extLst>
      <p:ext uri="{BB962C8B-B14F-4D97-AF65-F5344CB8AC3E}">
        <p14:creationId xmlns:p14="http://schemas.microsoft.com/office/powerpoint/2010/main" val="361088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2986C-CC46-4B1B-CF4A-447807CC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About Data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29C50F3-5586-4F92-EC0E-E51A674B6B95}"/>
              </a:ext>
            </a:extLst>
          </p:cNvPr>
          <p:cNvSpPr/>
          <p:nvPr/>
        </p:nvSpPr>
        <p:spPr>
          <a:xfrm>
            <a:off x="694661" y="1751784"/>
            <a:ext cx="4891744" cy="446620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 anchorCtr="0"/>
          <a:lstStyle/>
          <a:p>
            <a:pPr marL="342900" indent="-342900">
              <a:buAutoNum type="arabicPeriod"/>
            </a:pPr>
            <a:r>
              <a:rPr lang="en-US" dirty="0">
                <a:solidFill>
                  <a:sysClr val="windowText" lastClr="000000"/>
                </a:solidFill>
              </a:rPr>
              <a:t>Data is about Indian Farmers. The training dataset contains </a:t>
            </a:r>
            <a:r>
              <a:rPr lang="en-US" b="1" dirty="0">
                <a:solidFill>
                  <a:sysClr val="windowText" lastClr="000000"/>
                </a:solidFill>
              </a:rPr>
              <a:t>53279 </a:t>
            </a:r>
            <a:r>
              <a:rPr lang="en-US" dirty="0">
                <a:solidFill>
                  <a:sysClr val="windowText" lastClr="000000"/>
                </a:solidFill>
              </a:rPr>
              <a:t>unique farmer records.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ysClr val="windowText" lastClr="000000"/>
                </a:solidFill>
              </a:rPr>
              <a:t>Feature Categories: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ysClr val="windowText" lastClr="000000"/>
                </a:solidFill>
              </a:rPr>
              <a:t>Demographic and Household info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ysClr val="windowText" lastClr="000000"/>
                </a:solidFill>
              </a:rPr>
              <a:t>Seasonal Agriculture Data (Kharif and Rabi)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ysClr val="windowText" lastClr="000000"/>
                </a:solidFill>
              </a:rPr>
              <a:t>Environmental and Geographic Features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ysClr val="windowText" lastClr="000000"/>
                </a:solidFill>
              </a:rPr>
              <a:t>Village level Socio-Economic Indicators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ysClr val="windowText" lastClr="000000"/>
                </a:solidFill>
              </a:rPr>
              <a:t>Credit and Income information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ysClr val="windowText" lastClr="000000"/>
                </a:solidFill>
              </a:rPr>
              <a:t>Survey and Metadata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ysClr val="windowText" lastClr="000000"/>
                </a:solidFill>
              </a:rPr>
              <a:t>Temporal Coverage</a:t>
            </a:r>
          </a:p>
          <a:p>
            <a:pPr marL="800100" lvl="1" indent="-342900">
              <a:buAutoNum type="arabicPeriod"/>
            </a:pPr>
            <a:endParaRPr lang="en-US" dirty="0">
              <a:solidFill>
                <a:sysClr val="windowText" lastClr="000000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662AA0-D926-7EAE-8E14-BC25C9621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163131"/>
              </p:ext>
            </p:extLst>
          </p:nvPr>
        </p:nvGraphicFramePr>
        <p:xfrm>
          <a:off x="6134094" y="1751784"/>
          <a:ext cx="5526086" cy="4466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043">
                  <a:extLst>
                    <a:ext uri="{9D8B030D-6E8A-4147-A177-3AD203B41FA5}">
                      <a16:colId xmlns:a16="http://schemas.microsoft.com/office/drawing/2014/main" val="229643795"/>
                    </a:ext>
                  </a:extLst>
                </a:gridCol>
                <a:gridCol w="2763043">
                  <a:extLst>
                    <a:ext uri="{9D8B030D-6E8A-4147-A177-3AD203B41FA5}">
                      <a16:colId xmlns:a16="http://schemas.microsoft.com/office/drawing/2014/main" val="1919368221"/>
                    </a:ext>
                  </a:extLst>
                </a:gridCol>
              </a:tblGrid>
              <a:tr h="5465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Metadata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5389199"/>
                  </a:ext>
                </a:extLst>
              </a:tr>
              <a:tr h="546589">
                <a:tc>
                  <a:txBody>
                    <a:bodyPr/>
                    <a:lstStyle/>
                    <a:p>
                      <a:r>
                        <a:rPr lang="en-US" dirty="0"/>
                        <a:t>Farmer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53279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672827"/>
                  </a:ext>
                </a:extLst>
              </a:tr>
              <a:tr h="546589"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300207"/>
                  </a:ext>
                </a:extLst>
              </a:tr>
              <a:tr h="546589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762019"/>
                  </a:ext>
                </a:extLst>
              </a:tr>
              <a:tr h="605573">
                <a:tc>
                  <a:txBody>
                    <a:bodyPr/>
                    <a:lstStyle/>
                    <a:p>
                      <a:r>
                        <a:rPr lang="en-US" dirty="0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405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124959"/>
                  </a:ext>
                </a:extLst>
              </a:tr>
              <a:tr h="546589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740347"/>
                  </a:ext>
                </a:extLst>
              </a:tr>
              <a:tr h="546589">
                <a:tc>
                  <a:txBody>
                    <a:bodyPr/>
                    <a:lstStyle/>
                    <a:p>
                      <a:r>
                        <a:rPr lang="en-US" dirty="0" err="1"/>
                        <a:t>ZipCode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830704"/>
                  </a:ext>
                </a:extLst>
              </a:tr>
              <a:tr h="546589">
                <a:tc>
                  <a:txBody>
                    <a:bodyPr/>
                    <a:lstStyle/>
                    <a:p>
                      <a:r>
                        <a:rPr lang="en-US" dirty="0"/>
                        <a:t>Village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081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65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054DE8F-9027-22FB-BB54-38DDA0EC0307}"/>
              </a:ext>
            </a:extLst>
          </p:cNvPr>
          <p:cNvSpPr/>
          <p:nvPr/>
        </p:nvSpPr>
        <p:spPr>
          <a:xfrm>
            <a:off x="600075" y="365125"/>
            <a:ext cx="11301413" cy="6164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3A158-99C7-B314-255B-2BB468E1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Data Cleaning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3E1943-E92A-B2A5-4243-3D1665798E69}"/>
              </a:ext>
            </a:extLst>
          </p:cNvPr>
          <p:cNvGrpSpPr/>
          <p:nvPr/>
        </p:nvGrpSpPr>
        <p:grpSpPr>
          <a:xfrm>
            <a:off x="1231900" y="1961499"/>
            <a:ext cx="3333751" cy="1186577"/>
            <a:chOff x="838200" y="1752879"/>
            <a:chExt cx="3333751" cy="1186577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9DFE76B-A0A9-77FC-5EA8-40287A7D70EF}"/>
                </a:ext>
              </a:extLst>
            </p:cNvPr>
            <p:cNvSpPr/>
            <p:nvPr/>
          </p:nvSpPr>
          <p:spPr>
            <a:xfrm>
              <a:off x="838200" y="2122211"/>
              <a:ext cx="3333751" cy="8172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1400" b="1" i="1" dirty="0">
                  <a:solidFill>
                    <a:sysClr val="windowText" lastClr="000000"/>
                  </a:solidFill>
                </a:rPr>
                <a:t>Target Variable / Total Income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:</a:t>
              </a:r>
            </a:p>
            <a:p>
              <a:pPr marL="800100" lvl="1" indent="-342900">
                <a:buAutoNum type="arabicPeriod"/>
              </a:pPr>
              <a:r>
                <a:rPr lang="en-US" sz="1400" i="1" dirty="0">
                  <a:solidFill>
                    <a:sysClr val="windowText" lastClr="000000"/>
                  </a:solidFill>
                </a:rPr>
                <a:t>Lower Cap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: 100</a:t>
              </a:r>
            </a:p>
            <a:p>
              <a:pPr marL="800100" lvl="1" indent="-342900">
                <a:buAutoNum type="arabicPeriod"/>
              </a:pPr>
              <a:r>
                <a:rPr lang="en-US" sz="1400" i="1" dirty="0">
                  <a:solidFill>
                    <a:sysClr val="windowText" lastClr="000000"/>
                  </a:solidFill>
                </a:rPr>
                <a:t>Upper Cap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: </a:t>
              </a:r>
              <a:r>
                <a:rPr lang="en-IN" sz="1400" dirty="0">
                  <a:solidFill>
                    <a:sysClr val="windowText" lastClr="000000"/>
                  </a:solidFill>
                </a:rPr>
                <a:t>2,165,000</a:t>
              </a:r>
              <a:r>
                <a:rPr lang="en-US" sz="1400" dirty="0"/>
                <a:t>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9BF86F-3E12-9B50-19CF-F9C0C8BB23CD}"/>
                </a:ext>
              </a:extLst>
            </p:cNvPr>
            <p:cNvSpPr txBox="1"/>
            <p:nvPr/>
          </p:nvSpPr>
          <p:spPr>
            <a:xfrm>
              <a:off x="838200" y="1752879"/>
              <a:ext cx="1176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 Outliers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BB1E2B7-ECEF-83F6-15A3-888AF2DFAE16}"/>
              </a:ext>
            </a:extLst>
          </p:cNvPr>
          <p:cNvGrpSpPr/>
          <p:nvPr/>
        </p:nvGrpSpPr>
        <p:grpSpPr>
          <a:xfrm>
            <a:off x="6553200" y="1500189"/>
            <a:ext cx="5162550" cy="4043699"/>
            <a:chOff x="5838832" y="1993542"/>
            <a:chExt cx="5162550" cy="345730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5BC8CC1-1153-A558-4DDC-C411F8E38F4C}"/>
                </a:ext>
              </a:extLst>
            </p:cNvPr>
            <p:cNvSpPr/>
            <p:nvPr/>
          </p:nvSpPr>
          <p:spPr>
            <a:xfrm>
              <a:off x="5838832" y="2714143"/>
              <a:ext cx="5162550" cy="27367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1400" b="1" i="1" dirty="0">
                  <a:solidFill>
                    <a:schemeClr val="tx1"/>
                  </a:solidFill>
                </a:rPr>
                <a:t>Quantile based binning for variables</a:t>
              </a:r>
              <a:r>
                <a:rPr lang="en-US" sz="1400" dirty="0">
                  <a:solidFill>
                    <a:schemeClr val="tx1"/>
                  </a:solidFill>
                </a:rPr>
                <a:t>:</a:t>
              </a:r>
            </a:p>
            <a:p>
              <a:pPr marL="800100" lvl="1" indent="-342900">
                <a:buAutoNum type="arabicPeriod"/>
              </a:pPr>
              <a:r>
                <a:rPr lang="en-US" sz="1400" dirty="0">
                  <a:solidFill>
                    <a:schemeClr val="tx1"/>
                  </a:solidFill>
                </a:rPr>
                <a:t>Active loan in bureau:</a:t>
              </a:r>
            </a:p>
            <a:p>
              <a:pPr marL="1257300" lvl="2" indent="-342900">
                <a:buAutoNum type="arabicPeriod"/>
              </a:pPr>
              <a:r>
                <a:rPr lang="en-US" sz="1400" i="1" dirty="0" err="1">
                  <a:solidFill>
                    <a:schemeClr val="tx1"/>
                  </a:solidFill>
                </a:rPr>
                <a:t>zero_nos_active_loan</a:t>
              </a:r>
              <a:r>
                <a:rPr lang="en-US" sz="1400" dirty="0">
                  <a:solidFill>
                    <a:schemeClr val="tx1"/>
                  </a:solidFill>
                </a:rPr>
                <a:t>: 0 active loan</a:t>
              </a:r>
            </a:p>
            <a:p>
              <a:pPr marL="1257300" lvl="2" indent="-342900">
                <a:buAutoNum type="arabicPeriod"/>
              </a:pPr>
              <a:r>
                <a:rPr lang="en-US" sz="1400" i="1" dirty="0" err="1">
                  <a:solidFill>
                    <a:schemeClr val="tx1"/>
                  </a:solidFill>
                </a:rPr>
                <a:t>one_nos_active_loan</a:t>
              </a:r>
              <a:r>
                <a:rPr lang="en-US" sz="1400" dirty="0">
                  <a:solidFill>
                    <a:schemeClr val="tx1"/>
                  </a:solidFill>
                </a:rPr>
                <a:t>: 1 active loan</a:t>
              </a:r>
            </a:p>
            <a:p>
              <a:pPr marL="1257300" lvl="2" indent="-342900">
                <a:buAutoNum type="arabicPeriod"/>
              </a:pPr>
              <a:r>
                <a:rPr lang="en-US" sz="1400" i="1" dirty="0" err="1">
                  <a:solidFill>
                    <a:schemeClr val="tx1"/>
                  </a:solidFill>
                </a:rPr>
                <a:t>low_nos_active_loan</a:t>
              </a:r>
              <a:r>
                <a:rPr lang="en-US" sz="1400" dirty="0">
                  <a:solidFill>
                    <a:schemeClr val="tx1"/>
                  </a:solidFill>
                </a:rPr>
                <a:t>: [2, 3] active loan</a:t>
              </a:r>
            </a:p>
            <a:p>
              <a:pPr marL="1257300" lvl="2" indent="-342900">
                <a:buAutoNum type="arabicPeriod"/>
              </a:pPr>
              <a:r>
                <a:rPr lang="en-US" sz="1400" i="1" dirty="0" err="1">
                  <a:solidFill>
                    <a:schemeClr val="tx1"/>
                  </a:solidFill>
                </a:rPr>
                <a:t>mid_nos_active_loan</a:t>
              </a:r>
              <a:r>
                <a:rPr lang="en-US" sz="1400" dirty="0">
                  <a:solidFill>
                    <a:schemeClr val="tx1"/>
                  </a:solidFill>
                </a:rPr>
                <a:t>: 4 active loan</a:t>
              </a:r>
            </a:p>
            <a:p>
              <a:pPr marL="1257300" lvl="2" indent="-342900">
                <a:buAutoNum type="arabicPeriod"/>
              </a:pPr>
              <a:r>
                <a:rPr lang="en-US" sz="1400" i="1" dirty="0" err="1">
                  <a:solidFill>
                    <a:schemeClr val="tx1"/>
                  </a:solidFill>
                </a:rPr>
                <a:t>high_nos_active_loan</a:t>
              </a:r>
              <a:r>
                <a:rPr lang="en-US" sz="1400" dirty="0">
                  <a:solidFill>
                    <a:schemeClr val="tx1"/>
                  </a:solidFill>
                </a:rPr>
                <a:t>: &gt;4 active loan</a:t>
              </a:r>
            </a:p>
            <a:p>
              <a:pPr marL="342900" indent="-342900">
                <a:buAutoNum type="arabicPeriod"/>
              </a:pPr>
              <a:r>
                <a:rPr lang="en-US" sz="1400" b="1" i="1" dirty="0">
                  <a:solidFill>
                    <a:schemeClr val="tx1"/>
                  </a:solidFill>
                </a:rPr>
                <a:t>Count Based</a:t>
              </a:r>
              <a:r>
                <a:rPr lang="en-US" sz="1400" dirty="0">
                  <a:solidFill>
                    <a:schemeClr val="tx1"/>
                  </a:solidFill>
                </a:rPr>
                <a:t>: Entity with low (</a:t>
              </a:r>
              <a:r>
                <a:rPr lang="en-US" sz="1400" i="1" dirty="0">
                  <a:solidFill>
                    <a:schemeClr val="tx1"/>
                  </a:solidFill>
                </a:rPr>
                <a:t>5 nos.</a:t>
              </a:r>
              <a:r>
                <a:rPr lang="en-US" sz="1400" dirty="0">
                  <a:solidFill>
                    <a:schemeClr val="tx1"/>
                  </a:solidFill>
                </a:rPr>
                <a:t>) count in data grouped as </a:t>
              </a:r>
              <a:r>
                <a:rPr lang="en-US" sz="1400" b="1" dirty="0">
                  <a:solidFill>
                    <a:schemeClr val="tx1"/>
                  </a:solidFill>
                </a:rPr>
                <a:t>‘others’</a:t>
              </a:r>
            </a:p>
            <a:p>
              <a:pPr marL="800100" lvl="1" indent="-342900">
                <a:buAutoNum type="arabicPeriod"/>
              </a:pPr>
              <a:r>
                <a:rPr lang="en-US" sz="1400" dirty="0">
                  <a:solidFill>
                    <a:schemeClr val="tx1"/>
                  </a:solidFill>
                </a:rPr>
                <a:t>Village</a:t>
              </a:r>
            </a:p>
            <a:p>
              <a:pPr marL="800100" lvl="1" indent="-342900">
                <a:buAutoNum type="arabicPeriod"/>
              </a:pPr>
              <a:r>
                <a:rPr lang="en-US" sz="1400" dirty="0">
                  <a:solidFill>
                    <a:schemeClr val="tx1"/>
                  </a:solidFill>
                </a:rPr>
                <a:t>District</a:t>
              </a:r>
            </a:p>
            <a:p>
              <a:pPr marL="800100" lvl="1" indent="-342900">
                <a:buAutoNum type="arabicPeriod"/>
              </a:pPr>
              <a:r>
                <a:rPr lang="en-US" sz="1400" dirty="0" err="1">
                  <a:solidFill>
                    <a:schemeClr val="tx1"/>
                  </a:solidFill>
                </a:rPr>
                <a:t>ZipCode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lvl="1"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9AAC8F-47CE-3D62-5D4C-D32E6B7531FD}"/>
                </a:ext>
              </a:extLst>
            </p:cNvPr>
            <p:cNvSpPr txBox="1"/>
            <p:nvPr/>
          </p:nvSpPr>
          <p:spPr>
            <a:xfrm>
              <a:off x="5838832" y="1993542"/>
              <a:ext cx="4319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2. Entity Grouping (Reducing Cardinality)</a:t>
              </a:r>
            </a:p>
          </p:txBody>
        </p:sp>
      </p:grpSp>
      <p:sp>
        <p:nvSpPr>
          <p:cNvPr id="10" name="Right Arrow 9">
            <a:extLst>
              <a:ext uri="{FF2B5EF4-FFF2-40B4-BE49-F238E27FC236}">
                <a16:creationId xmlns:a16="http://schemas.microsoft.com/office/drawing/2014/main" id="{83736075-BCEB-66A0-1AC4-81C03F51FACD}"/>
              </a:ext>
            </a:extLst>
          </p:cNvPr>
          <p:cNvSpPr/>
          <p:nvPr/>
        </p:nvSpPr>
        <p:spPr>
          <a:xfrm>
            <a:off x="5162602" y="2596578"/>
            <a:ext cx="685800" cy="28575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E2962D-E8D9-31C5-7A79-2077D3EBA3CC}"/>
              </a:ext>
            </a:extLst>
          </p:cNvPr>
          <p:cNvGrpSpPr/>
          <p:nvPr/>
        </p:nvGrpSpPr>
        <p:grpSpPr>
          <a:xfrm>
            <a:off x="1231899" y="4235116"/>
            <a:ext cx="3333751" cy="1608472"/>
            <a:chOff x="6443663" y="5102781"/>
            <a:chExt cx="3333751" cy="1608472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90238F82-ED67-696B-CF88-F6712A56E66E}"/>
                </a:ext>
              </a:extLst>
            </p:cNvPr>
            <p:cNvSpPr/>
            <p:nvPr/>
          </p:nvSpPr>
          <p:spPr>
            <a:xfrm>
              <a:off x="6443663" y="5472113"/>
              <a:ext cx="3333751" cy="123914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AutoNum type="arabicPeriod"/>
              </a:pPr>
              <a:r>
                <a:rPr lang="en-US" sz="1400" i="1" dirty="0">
                  <a:solidFill>
                    <a:schemeClr val="tx1"/>
                  </a:solidFill>
                </a:rPr>
                <a:t>Duplicate Seasonal Data for 2022, 2021 and 2020</a:t>
              </a:r>
            </a:p>
            <a:p>
              <a:pPr marL="800100" lvl="1" indent="-342900">
                <a:buAutoNum type="arabicPeriod"/>
              </a:pPr>
              <a:r>
                <a:rPr lang="en-US" sz="1400" i="1" dirty="0">
                  <a:solidFill>
                    <a:schemeClr val="tx1"/>
                  </a:solidFill>
                </a:rPr>
                <a:t>Cropping Density</a:t>
              </a:r>
            </a:p>
            <a:p>
              <a:pPr marL="800100" lvl="1" indent="-342900">
                <a:buAutoNum type="arabicPeriod"/>
              </a:pPr>
              <a:r>
                <a:rPr lang="en-US" sz="1400" i="1" dirty="0">
                  <a:solidFill>
                    <a:schemeClr val="tx1"/>
                  </a:solidFill>
                </a:rPr>
                <a:t>Irrigated Area</a:t>
              </a:r>
            </a:p>
            <a:p>
              <a:pPr marL="342900" indent="-342900">
                <a:buAutoNum type="arabicPeriod"/>
              </a:pPr>
              <a:r>
                <a:rPr lang="en-US" sz="1400" i="1" dirty="0">
                  <a:solidFill>
                    <a:schemeClr val="tx1"/>
                  </a:solidFill>
                </a:rPr>
                <a:t>Seasonal Soil Types Features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D1BC4B-078B-6E82-9ECF-7E93F43F634C}"/>
                </a:ext>
              </a:extLst>
            </p:cNvPr>
            <p:cNvSpPr txBox="1"/>
            <p:nvPr/>
          </p:nvSpPr>
          <p:spPr>
            <a:xfrm>
              <a:off x="6443663" y="5102781"/>
              <a:ext cx="2857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3. Drop Duplicates</a:t>
              </a:r>
            </a:p>
          </p:txBody>
        </p:sp>
      </p:grp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C5FC3D9-19A5-3DB2-506E-560CC5FBD3BE}"/>
              </a:ext>
            </a:extLst>
          </p:cNvPr>
          <p:cNvSpPr/>
          <p:nvPr/>
        </p:nvSpPr>
        <p:spPr>
          <a:xfrm rot="10800000">
            <a:off x="5183188" y="5004498"/>
            <a:ext cx="685800" cy="28575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0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C7356BB-279A-86DB-1F2C-9166826738F6}"/>
              </a:ext>
            </a:extLst>
          </p:cNvPr>
          <p:cNvSpPr/>
          <p:nvPr/>
        </p:nvSpPr>
        <p:spPr>
          <a:xfrm>
            <a:off x="571500" y="485775"/>
            <a:ext cx="11287125" cy="60436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C769A-50C7-5F37-971F-3DC73074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Feature Engineering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2924486-736A-E47A-40D5-9B13B73C91AC}"/>
              </a:ext>
            </a:extLst>
          </p:cNvPr>
          <p:cNvSpPr/>
          <p:nvPr/>
        </p:nvSpPr>
        <p:spPr>
          <a:xfrm>
            <a:off x="1042987" y="2386008"/>
            <a:ext cx="4271963" cy="24431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YoY Change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pPr marL="800100" lvl="1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Environmental:</a:t>
            </a:r>
          </a:p>
          <a:p>
            <a:pPr marL="1257300" lvl="2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Ground water thickness</a:t>
            </a:r>
          </a:p>
          <a:p>
            <a:pPr marL="1257300" lvl="2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Ground water replenishment</a:t>
            </a:r>
          </a:p>
          <a:p>
            <a:pPr marL="1257300" lvl="2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Average Rainfall </a:t>
            </a:r>
          </a:p>
          <a:p>
            <a:pPr marL="800100" lvl="1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Agricultural:</a:t>
            </a:r>
          </a:p>
          <a:p>
            <a:pPr marL="1257300" lvl="2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Cropping Density</a:t>
            </a:r>
          </a:p>
          <a:p>
            <a:pPr marL="1257300" lvl="2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Seasonal agricultural Performance</a:t>
            </a:r>
          </a:p>
          <a:p>
            <a:pPr marL="1257300" lvl="2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Seasonal agricultural score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733AA28-4A29-2ABA-01D5-FBB7754CCBFD}"/>
              </a:ext>
            </a:extLst>
          </p:cNvPr>
          <p:cNvSpPr/>
          <p:nvPr/>
        </p:nvSpPr>
        <p:spPr>
          <a:xfrm>
            <a:off x="6896100" y="2386008"/>
            <a:ext cx="4457700" cy="24431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b="1" i="1" dirty="0">
                <a:solidFill>
                  <a:schemeClr val="tx1"/>
                </a:solidFill>
              </a:rPr>
              <a:t>Bins based on non-agricultural income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pPr marL="800100" lvl="1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Village</a:t>
            </a:r>
          </a:p>
          <a:p>
            <a:pPr marL="800100" lvl="1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District</a:t>
            </a:r>
          </a:p>
          <a:p>
            <a:pPr marL="800100" lvl="1" indent="-342900">
              <a:buAutoNum type="arabicPeriod"/>
            </a:pPr>
            <a:r>
              <a:rPr lang="en-US" sz="1400" dirty="0" err="1">
                <a:solidFill>
                  <a:schemeClr val="tx1"/>
                </a:solidFill>
              </a:rPr>
              <a:t>Zipcode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1400" b="1" i="1" dirty="0">
                <a:solidFill>
                  <a:schemeClr val="tx1"/>
                </a:solidFill>
              </a:rPr>
              <a:t>Bins based on Agricultural land:</a:t>
            </a:r>
          </a:p>
          <a:p>
            <a:pPr marL="800100" lvl="1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Village</a:t>
            </a:r>
          </a:p>
          <a:p>
            <a:pPr marL="800100" lvl="1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District</a:t>
            </a:r>
          </a:p>
          <a:p>
            <a:pPr marL="800100" lvl="1" indent="-342900">
              <a:buAutoNum type="arabicPeriod"/>
            </a:pPr>
            <a:r>
              <a:rPr lang="en-US" sz="1400" dirty="0" err="1">
                <a:solidFill>
                  <a:schemeClr val="tx1"/>
                </a:solidFill>
              </a:rPr>
              <a:t>Zipcode</a:t>
            </a:r>
            <a:endParaRPr lang="en-US" sz="1400" dirty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879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C7356BB-279A-86DB-1F2C-9166826738F6}"/>
              </a:ext>
            </a:extLst>
          </p:cNvPr>
          <p:cNvSpPr/>
          <p:nvPr/>
        </p:nvSpPr>
        <p:spPr>
          <a:xfrm>
            <a:off x="571500" y="485775"/>
            <a:ext cx="11287125" cy="6200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C769A-50C7-5F37-971F-3DC73074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Feature Engineering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C93CE60-7B49-3070-4EA1-275A9BC1A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663009"/>
              </p:ext>
            </p:extLst>
          </p:nvPr>
        </p:nvGraphicFramePr>
        <p:xfrm>
          <a:off x="957262" y="1449387"/>
          <a:ext cx="10515600" cy="4815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77262200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3214154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47226537"/>
                    </a:ext>
                  </a:extLst>
                </a:gridCol>
              </a:tblGrid>
              <a:tr h="493713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 Variable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535190"/>
                  </a:ext>
                </a:extLst>
              </a:tr>
              <a:tr h="2161141">
                <a:tc>
                  <a:txBody>
                    <a:bodyPr/>
                    <a:lstStyle/>
                    <a:p>
                      <a:r>
                        <a:rPr lang="en-US" sz="1400" b="1" dirty="0"/>
                        <a:t>Active Loans in Bureau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Active loans in bureau count is binned and mapped to labels: [0, 1, 2, 3, 4].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0: Zero active loans or NO loan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1: Only one active loan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2:  Two or Three active loans in Bureau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3: Four active loans in Bureau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4: More than four active loans in Bureau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Kruskal Wallis Test: </a:t>
                      </a:r>
                      <a:r>
                        <a:rPr lang="en-US" sz="1400" i="1" dirty="0"/>
                        <a:t>2.25e-45 (</a:t>
                      </a:r>
                      <a:r>
                        <a:rPr lang="en-US" sz="1400" i="1" dirty="0" err="1"/>
                        <a:t>pvalue</a:t>
                      </a:r>
                      <a:r>
                        <a:rPr lang="en-US" sz="1400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495297"/>
                  </a:ext>
                </a:extLst>
              </a:tr>
              <a:tr h="2161141">
                <a:tc>
                  <a:txBody>
                    <a:bodyPr/>
                    <a:lstStyle/>
                    <a:p>
                      <a:r>
                        <a:rPr lang="en-US" sz="1400" b="1" dirty="0"/>
                        <a:t>Village bins based on Non-Agricultural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Because data is zero skewed, quartile cut is applied to data with non-zero non-agricultural income records separately.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Intervals: </a:t>
                      </a:r>
                      <a:r>
                        <a:rPr lang="en-IN" sz="1400" dirty="0"/>
                        <a:t>[(0.499, 100000.0] &lt; (100000.0, 145000.0] &lt; (145000.0, 200000.0] &lt; (200000.0, 967960.0]]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Kruskal Wallis Test: </a:t>
                      </a:r>
                      <a:r>
                        <a:rPr lang="en-IN" sz="1400" i="1" dirty="0"/>
                        <a:t>7.37e-32 (</a:t>
                      </a:r>
                      <a:r>
                        <a:rPr lang="en-IN" sz="1400" i="1" dirty="0" err="1"/>
                        <a:t>pvalue</a:t>
                      </a:r>
                      <a:r>
                        <a:rPr lang="en-IN" sz="1400" i="1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15082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170DBA8-1CA8-FDFD-7DC1-63FF5DAFC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989" y="1943097"/>
            <a:ext cx="3514723" cy="21363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3DCEF4-5333-5BCE-4D38-83BB92502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277" y="4129089"/>
            <a:ext cx="3514723" cy="213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10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C7356BB-279A-86DB-1F2C-9166826738F6}"/>
              </a:ext>
            </a:extLst>
          </p:cNvPr>
          <p:cNvSpPr/>
          <p:nvPr/>
        </p:nvSpPr>
        <p:spPr>
          <a:xfrm>
            <a:off x="571500" y="485775"/>
            <a:ext cx="11287125" cy="6200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C769A-50C7-5F37-971F-3DC73074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Feature Engineering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C93CE60-7B49-3070-4EA1-275A9BC1A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614286"/>
              </p:ext>
            </p:extLst>
          </p:nvPr>
        </p:nvGraphicFramePr>
        <p:xfrm>
          <a:off x="957262" y="1449387"/>
          <a:ext cx="10515600" cy="4815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77262200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3214154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47226537"/>
                    </a:ext>
                  </a:extLst>
                </a:gridCol>
              </a:tblGrid>
              <a:tr h="493713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 Variable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535190"/>
                  </a:ext>
                </a:extLst>
              </a:tr>
              <a:tr h="2161141">
                <a:tc>
                  <a:txBody>
                    <a:bodyPr/>
                    <a:lstStyle/>
                    <a:p>
                      <a:r>
                        <a:rPr lang="en-US" sz="1400" b="1" dirty="0"/>
                        <a:t>Village bins based on Agricultural 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i="1" dirty="0"/>
                        <a:t>Quartile cut is applied on agricultural land feature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i="1" dirty="0"/>
                        <a:t>Intervals: </a:t>
                      </a:r>
                      <a:r>
                        <a:rPr lang="en-IN" sz="1400" dirty="0"/>
                        <a:t>[(1.999, 5.25] &lt; (5.25, 9.0] &lt; (9.0, 10.0] &lt; (10.0, 27.0]]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dirty="0"/>
                        <a:t>Kruskal-Wallis: 2.36e-255 (</a:t>
                      </a:r>
                      <a:r>
                        <a:rPr lang="en-IN" sz="1400" dirty="0" err="1"/>
                        <a:t>pvalue</a:t>
                      </a:r>
                      <a:r>
                        <a:rPr lang="en-IN" sz="1400" dirty="0"/>
                        <a:t>)</a:t>
                      </a:r>
                      <a:endParaRPr lang="en-IN" sz="1400" i="1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i="0" dirty="0"/>
                        <a:t>This states that Target Variable has different distribution for different groups of this bins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495297"/>
                  </a:ext>
                </a:extLst>
              </a:tr>
              <a:tr h="2161141">
                <a:tc>
                  <a:txBody>
                    <a:bodyPr/>
                    <a:lstStyle/>
                    <a:p>
                      <a:r>
                        <a:rPr lang="en-US" sz="1400" b="1" dirty="0"/>
                        <a:t>District bins based on Non-Agricultural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Same approach has been followed as with Village binning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Intervals: </a:t>
                      </a:r>
                      <a:r>
                        <a:rPr lang="en-IN" sz="1400" dirty="0"/>
                        <a:t>[(0.999, 123750.0] &lt; (123750.0, 200000.0] &lt; (200000.0, 302000.0] &lt; (302000.0, 740000.0]]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Kruskal Wallis: 6.26e-70 (</a:t>
                      </a:r>
                      <a:r>
                        <a:rPr lang="en-IN" sz="1400" dirty="0" err="1"/>
                        <a:t>pvalue</a:t>
                      </a:r>
                      <a:r>
                        <a:rPr lang="en-IN" sz="1400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150828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821134E-7044-9017-1504-2FF6F68F5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76" y="1960412"/>
            <a:ext cx="3457574" cy="21104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481B70-CC75-CA56-9BF7-B832A8242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275" y="4132680"/>
            <a:ext cx="3457573" cy="211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31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C7356BB-279A-86DB-1F2C-9166826738F6}"/>
              </a:ext>
            </a:extLst>
          </p:cNvPr>
          <p:cNvSpPr/>
          <p:nvPr/>
        </p:nvSpPr>
        <p:spPr>
          <a:xfrm>
            <a:off x="571500" y="485775"/>
            <a:ext cx="11287125" cy="6200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C769A-50C7-5F37-971F-3DC73074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Feature Engineering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C93CE60-7B49-3070-4EA1-275A9BC1A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337490"/>
              </p:ext>
            </p:extLst>
          </p:nvPr>
        </p:nvGraphicFramePr>
        <p:xfrm>
          <a:off x="957261" y="2391021"/>
          <a:ext cx="10515600" cy="2654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77262200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3214154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47226537"/>
                    </a:ext>
                  </a:extLst>
                </a:gridCol>
              </a:tblGrid>
              <a:tr h="493713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 Variable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535190"/>
                  </a:ext>
                </a:extLst>
              </a:tr>
              <a:tr h="2161141">
                <a:tc>
                  <a:txBody>
                    <a:bodyPr/>
                    <a:lstStyle/>
                    <a:p>
                      <a:r>
                        <a:rPr lang="en-US" sz="1400" b="1" dirty="0"/>
                        <a:t>District bins based on Agricultural 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i="1" dirty="0"/>
                        <a:t>Quartile cut is applied on agricultural land feature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i="1" dirty="0"/>
                        <a:t>Intervals: </a:t>
                      </a:r>
                      <a:r>
                        <a:rPr lang="en-IN" sz="1400" dirty="0"/>
                        <a:t>[(1.999, 5.25] &lt; (5.25, 9.0] &lt; (9.0, 10.0] &lt; (10.0, 27.0]]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dirty="0"/>
                        <a:t>Kruskal-Wallis: 1.8e-41 (</a:t>
                      </a:r>
                      <a:r>
                        <a:rPr lang="en-IN" sz="1400" dirty="0" err="1"/>
                        <a:t>pvalue</a:t>
                      </a:r>
                      <a:r>
                        <a:rPr lang="en-IN" sz="1400" dirty="0"/>
                        <a:t>)</a:t>
                      </a:r>
                      <a:endParaRPr lang="en-IN" sz="1400" i="1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i="0" dirty="0"/>
                        <a:t>This states that Target Variable has different distribution for different groups of this bins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49529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40AA055-9C96-655F-4ABD-7A9F3AC64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61" y="2886085"/>
            <a:ext cx="3400425" cy="212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12ED-9FA6-DE42-E5E4-6E1DC2A40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A75B3-4CEF-DCC2-5178-13DEFA0D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37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573</Words>
  <Application>Microsoft Macintosh PowerPoint</Application>
  <PresentationFormat>Widescreen</PresentationFormat>
  <Paragraphs>106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Pearl Challenge Raise’24</vt:lpstr>
      <vt:lpstr>About Data</vt:lpstr>
      <vt:lpstr>Data Cleaning</vt:lpstr>
      <vt:lpstr>Feature Engineering</vt:lpstr>
      <vt:lpstr>Feature Engineering</vt:lpstr>
      <vt:lpstr>Feature Engineering</vt:lpstr>
      <vt:lpstr>Feature Engineering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Pearl Challenge Raise’24</dc:title>
  <dc:creator>mayankanand.mi@gmail.com</dc:creator>
  <cp:lastModifiedBy>mayankanand.mi@gmail.com</cp:lastModifiedBy>
  <cp:revision>1</cp:revision>
  <dcterms:created xsi:type="dcterms:W3CDTF">2025-04-16T12:44:54Z</dcterms:created>
  <dcterms:modified xsi:type="dcterms:W3CDTF">2025-04-16T19:28:12Z</dcterms:modified>
</cp:coreProperties>
</file>