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56" r:id="rId3"/>
    <p:sldId id="272" r:id="rId4"/>
    <p:sldId id="257" r:id="rId5"/>
    <p:sldId id="258" r:id="rId6"/>
    <p:sldId id="275" r:id="rId7"/>
    <p:sldId id="264" r:id="rId8"/>
    <p:sldId id="274" r:id="rId9"/>
    <p:sldId id="265" r:id="rId10"/>
    <p:sldId id="273" r:id="rId11"/>
    <p:sldId id="263" r:id="rId12"/>
    <p:sldId id="266" r:id="rId13"/>
    <p:sldId id="267" r:id="rId14"/>
    <p:sldId id="268" r:id="rId15"/>
    <p:sldId id="269" r:id="rId16"/>
    <p:sldId id="271" r:id="rId17"/>
    <p:sldId id="270" r:id="rId18"/>
  </p:sldIdLst>
  <p:sldSz cx="9906000" cy="6858000" type="A4"/>
  <p:notesSz cx="6858000" cy="9144000"/>
  <p:defaultTextStyle>
    <a:defPPr>
      <a:defRPr lang="ko-KR"/>
    </a:defPPr>
    <a:lvl1pPr marL="0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94660"/>
  </p:normalViewPr>
  <p:slideViewPr>
    <p:cSldViewPr>
      <p:cViewPr varScale="1">
        <p:scale>
          <a:sx n="123" d="100"/>
          <a:sy n="123" d="100"/>
        </p:scale>
        <p:origin x="-942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D534E-53FE-48D3-8F30-789CE2196AD1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F26D-DA9B-41F8-A053-ECECC5B93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5580-BF39-4B03-AC0D-2554AF76A2CF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666720" y="142873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Reschy System Architecture Design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- 2015 </a:t>
            </a:r>
            <a:r>
              <a:rPr lang="ko-KR" altLang="en-US" sz="2000" dirty="0" smtClean="0"/>
              <a:t>재난구조로봇 </a:t>
            </a:r>
            <a:r>
              <a:rPr lang="ko-KR" altLang="en-US" sz="2000" dirty="0" err="1" smtClean="0"/>
              <a:t>챌린지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- </a:t>
            </a: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095349" y="3000372"/>
          <a:ext cx="7429550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5"/>
                <a:gridCol w="714380"/>
                <a:gridCol w="928694"/>
                <a:gridCol w="5286411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작업의 전체 범위 파악 및 개발 협업을 위한 초안 디자인 및 분석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RGBD</a:t>
                      </a:r>
                      <a:r>
                        <a:rPr lang="ko-KR" altLang="en-US" sz="1000" dirty="0" smtClean="0"/>
                        <a:t>센서 데이터 세그먼테이션 부분을 제외하고는 자동 부분은 아직 </a:t>
                      </a:r>
                      <a:r>
                        <a:rPr lang="en-US" altLang="ko-KR" sz="1000" dirty="0" smtClean="0"/>
                        <a:t>ROS node</a:t>
                      </a:r>
                      <a:r>
                        <a:rPr lang="ko-KR" altLang="en-US" sz="1000" dirty="0" smtClean="0"/>
                        <a:t>가 개발된 것이 거의 없음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일주일 이내에 로봇 자동 처리 부분을 구현하지 않으면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로보티즈 통합테스트에 필드 테스트가 불가능함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시 기억하기 좋도록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컴포넌트 네이밍 재정리 </a:t>
                      </a:r>
                      <a:r>
                        <a:rPr lang="en-US" altLang="ko-KR" sz="1000" dirty="0" smtClean="0"/>
                        <a:t>(ROS </a:t>
                      </a:r>
                      <a:r>
                        <a:rPr lang="ko-KR" altLang="en-US" sz="1000" dirty="0" smtClean="0"/>
                        <a:t>네이밍에 맞게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Autonomous</a:t>
                      </a:r>
                      <a:r>
                        <a:rPr lang="en-US" altLang="ko-KR" sz="1000" baseline="0" dirty="0" smtClean="0"/>
                        <a:t> node (ladder mission) </a:t>
                      </a:r>
                      <a:r>
                        <a:rPr lang="ko-KR" altLang="en-US" sz="1000" baseline="0" dirty="0" smtClean="0"/>
                        <a:t>초안 개발 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메시지 네이밍 및 형식 추가함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로봇 자동 제어 상태의 구동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상태 모니터링 메시지 형식 통일 바람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robot_master_controller </a:t>
                      </a:r>
                      <a:r>
                        <a:rPr lang="ko-KR" altLang="en-US" sz="1000" dirty="0" smtClean="0"/>
                        <a:t>모듈 개발하면서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 보완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예제 소스 추가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일반적인 센서 메시지는 </a:t>
                      </a:r>
                      <a:r>
                        <a:rPr lang="en-US" altLang="ko-KR" sz="1000" dirty="0" smtClean="0"/>
                        <a:t>string</a:t>
                      </a:r>
                      <a:r>
                        <a:rPr lang="ko-KR" altLang="en-US" sz="1000" dirty="0" smtClean="0"/>
                        <a:t>이나 </a:t>
                      </a:r>
                      <a:r>
                        <a:rPr lang="en-US" altLang="ko-KR" sz="1000" dirty="0" smtClean="0"/>
                        <a:t>float</a:t>
                      </a:r>
                      <a:r>
                        <a:rPr lang="ko-KR" altLang="en-US" sz="1000" dirty="0" smtClean="0"/>
                        <a:t>으로 모두 수정함</a:t>
                      </a:r>
                      <a:r>
                        <a:rPr lang="en-US" altLang="ko-KR" sz="1000" dirty="0" smtClean="0"/>
                        <a:t>. PCL</a:t>
                      </a:r>
                      <a:r>
                        <a:rPr lang="ko-KR" altLang="en-US" sz="1000" dirty="0" smtClean="0"/>
                        <a:t>은 라즈비안에서 제대로 지원이 안되어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문제가 있음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라즈비안은</a:t>
                      </a:r>
                      <a:r>
                        <a:rPr lang="ko-KR" altLang="en-US" sz="1000" dirty="0" smtClean="0"/>
                        <a:t> 성능 등을 고려해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최소</a:t>
                      </a:r>
                      <a:r>
                        <a:rPr lang="ko-KR" altLang="en-US" sz="1000" baseline="0" dirty="0" smtClean="0"/>
                        <a:t> 한의 센서 메시지 타입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카메라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IMU</a:t>
                      </a:r>
                      <a:r>
                        <a:rPr lang="ko-KR" altLang="en-US" sz="1000" baseline="0" dirty="0" smtClean="0"/>
                        <a:t>등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만 사용함</a:t>
                      </a:r>
                      <a:r>
                        <a:rPr lang="en-US" altLang="ko-KR" sz="1000" baseline="0" dirty="0" smtClean="0"/>
                        <a:t>. Reschy ros </a:t>
                      </a:r>
                      <a:r>
                        <a:rPr lang="ko-KR" altLang="en-US" sz="1000" baseline="0" smtClean="0"/>
                        <a:t>노드 실행 </a:t>
                      </a:r>
                      <a:r>
                        <a:rPr lang="ko-KR" altLang="en-US" sz="1000" baseline="0" dirty="0" smtClean="0"/>
                        <a:t>순서 추가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일부 내용 개선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하드웨어 연결 정리 및 모터 제어 메시지 포맷 정리 등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2090" y="6286520"/>
            <a:ext cx="824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TBD=</a:t>
            </a:r>
            <a:r>
              <a:rPr lang="ko-KR" altLang="en-US" sz="1100" dirty="0" smtClean="0"/>
              <a:t>미정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실행 순서</a:t>
            </a:r>
            <a:endParaRPr lang="en-US" altLang="ko-KR" b="1" dirty="0" smtClean="0"/>
          </a:p>
          <a:p>
            <a:pPr marL="342900" indent="-342900"/>
            <a:r>
              <a:rPr lang="en-US" altLang="ko-KR" sz="1200" dirty="0" smtClean="0"/>
              <a:t>1. </a:t>
            </a:r>
            <a:r>
              <a:rPr lang="ko-KR" altLang="en-US" sz="1200" dirty="0" smtClean="0"/>
              <a:t>노트북 </a:t>
            </a:r>
            <a:r>
              <a:rPr lang="en-US" altLang="ko-KR" sz="1200" dirty="0" smtClean="0"/>
              <a:t>PC</a:t>
            </a:r>
          </a:p>
          <a:p>
            <a:pPr marL="342900" indent="-342900"/>
            <a:r>
              <a:rPr lang="en-US" altLang="ko-KR" sz="1200" dirty="0" smtClean="0"/>
              <a:t>rosrun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reschy robot_master_controller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2. TK1: </a:t>
            </a:r>
            <a:r>
              <a:rPr lang="ko-KR" altLang="en-US" sz="1200" dirty="0" smtClean="0"/>
              <a:t>아래는 </a:t>
            </a:r>
            <a:r>
              <a:rPr lang="en-US" altLang="ko-KR" sz="1200" dirty="0" smtClean="0"/>
              <a:t>shell batch </a:t>
            </a:r>
            <a:r>
              <a:rPr lang="ko-KR" altLang="en-US" sz="1200" dirty="0" smtClean="0"/>
              <a:t>처리 필요함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rosrun reschy robot_body_controller</a:t>
            </a:r>
          </a:p>
          <a:p>
            <a:pPr marL="342900" indent="-342900"/>
            <a:r>
              <a:rPr lang="en-US" altLang="ko-KR" sz="1200" dirty="0" smtClean="0"/>
              <a:t>rosrun reschy robot_arm_controller</a:t>
            </a:r>
          </a:p>
          <a:p>
            <a:pPr marL="342900" indent="-342900"/>
            <a:r>
              <a:rPr lang="en-US" altLang="ko-KR" sz="1200" dirty="0" smtClean="0"/>
              <a:t>roslaunch openni2_launch openni2.launch</a:t>
            </a:r>
          </a:p>
          <a:p>
            <a:pPr marL="342900" indent="-342900"/>
            <a:r>
              <a:rPr lang="en-US" altLang="ko-KR" sz="1200" dirty="0" smtClean="0"/>
              <a:t>rosrun uvc_camera uvc_camera_node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3. RPi</a:t>
            </a:r>
          </a:p>
          <a:p>
            <a:pPr marL="342900" indent="-342900"/>
            <a:r>
              <a:rPr lang="en-US" altLang="ko-KR" sz="1200" dirty="0" smtClean="0"/>
              <a:t>rosrun reschy_sensor robot_sensor_imu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4. </a:t>
            </a:r>
            <a:r>
              <a:rPr lang="ko-KR" altLang="en-US" sz="1200" dirty="0" smtClean="0"/>
              <a:t>노트북 </a:t>
            </a:r>
            <a:r>
              <a:rPr lang="en-US" altLang="ko-KR" sz="1200" dirty="0" smtClean="0"/>
              <a:t>PC : </a:t>
            </a:r>
            <a:r>
              <a:rPr lang="ko-KR" altLang="en-US" sz="1200" dirty="0" smtClean="0"/>
              <a:t>토픽 메시지 정상 작동 확인을 위해 아래 명령 실행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rostopic list</a:t>
            </a:r>
          </a:p>
          <a:p>
            <a:pPr marL="342900" indent="-342900"/>
            <a:r>
              <a:rPr lang="en-US" altLang="ko-KR" sz="1200" dirty="0" err="1" smtClean="0"/>
              <a:t>rviz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err="1" smtClean="0"/>
              <a:t>rqt</a:t>
            </a:r>
            <a:endParaRPr lang="en-US" altLang="ko-KR" sz="1200" dirty="0" smtClean="0"/>
          </a:p>
        </p:txBody>
      </p:sp>
      <p:sp>
        <p:nvSpPr>
          <p:cNvPr id="62" name="타원 61"/>
          <p:cNvSpPr/>
          <p:nvPr/>
        </p:nvSpPr>
        <p:spPr>
          <a:xfrm>
            <a:off x="2309794" y="4666693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robot_master_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24504" y="4666693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000496" y="4508160"/>
            <a:ext cx="1704814" cy="231183"/>
          </a:xfrm>
          <a:custGeom>
            <a:avLst/>
            <a:gdLst>
              <a:gd name="connsiteX0" fmla="*/ 0 w 1704814"/>
              <a:gd name="connsiteY0" fmla="*/ 223434 h 231183"/>
              <a:gd name="connsiteX1" fmla="*/ 681925 w 1704814"/>
              <a:gd name="connsiteY1" fmla="*/ 29705 h 231183"/>
              <a:gd name="connsiteX2" fmla="*/ 1201119 w 1704814"/>
              <a:gd name="connsiteY2" fmla="*/ 45204 h 231183"/>
              <a:gd name="connsiteX3" fmla="*/ 1704814 w 1704814"/>
              <a:gd name="connsiteY3" fmla="*/ 231183 h 2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14" h="231183">
                <a:moveTo>
                  <a:pt x="0" y="223434"/>
                </a:moveTo>
                <a:cubicBezTo>
                  <a:pt x="240869" y="141422"/>
                  <a:pt x="481739" y="59410"/>
                  <a:pt x="681925" y="29705"/>
                </a:cubicBezTo>
                <a:cubicBezTo>
                  <a:pt x="882111" y="0"/>
                  <a:pt x="1030637" y="11624"/>
                  <a:pt x="1201119" y="45204"/>
                </a:cubicBezTo>
                <a:cubicBezTo>
                  <a:pt x="1371601" y="78784"/>
                  <a:pt x="1538207" y="154983"/>
                  <a:pt x="1704814" y="2311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41490" y="4238065"/>
            <a:ext cx="2454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1. reschy/control/active/ladder=on </a:t>
            </a:r>
            <a:endParaRPr lang="ko-KR" altLang="en-US" sz="1100" dirty="0"/>
          </a:p>
        </p:txBody>
      </p:sp>
      <p:sp>
        <p:nvSpPr>
          <p:cNvPr id="68" name="자유형 67"/>
          <p:cNvSpPr/>
          <p:nvPr/>
        </p:nvSpPr>
        <p:spPr>
          <a:xfrm>
            <a:off x="3946252" y="5033811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19123" y="5166759"/>
            <a:ext cx="19832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6. </a:t>
            </a:r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/control/run/ladder</a:t>
            </a:r>
            <a:endParaRPr lang="ko-KR" altLang="en-US" sz="1100" dirty="0"/>
          </a:p>
        </p:txBody>
      </p:sp>
      <p:sp>
        <p:nvSpPr>
          <p:cNvPr id="71" name="타원 70"/>
          <p:cNvSpPr/>
          <p:nvPr/>
        </p:nvSpPr>
        <p:spPr>
          <a:xfrm>
            <a:off x="5518551" y="5952577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03841" y="5952577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openni2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971878" y="6320590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9992" y="6453538"/>
            <a:ext cx="1939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ros/camera/depth/points</a:t>
            </a:r>
            <a:endParaRPr lang="ko-KR" altLang="en-US" sz="1100" dirty="0"/>
          </a:p>
        </p:txBody>
      </p:sp>
      <p:sp>
        <p:nvSpPr>
          <p:cNvPr id="77" name="자유형 76"/>
          <p:cNvSpPr/>
          <p:nvPr/>
        </p:nvSpPr>
        <p:spPr>
          <a:xfrm>
            <a:off x="2991814" y="5119052"/>
            <a:ext cx="125279" cy="844657"/>
          </a:xfrm>
          <a:custGeom>
            <a:avLst/>
            <a:gdLst>
              <a:gd name="connsiteX0" fmla="*/ 117529 w 125279"/>
              <a:gd name="connsiteY0" fmla="*/ 0 h 844657"/>
              <a:gd name="connsiteX1" fmla="*/ 1292 w 125279"/>
              <a:gd name="connsiteY1" fmla="*/ 364210 h 844657"/>
              <a:gd name="connsiteX2" fmla="*/ 125279 w 125279"/>
              <a:gd name="connsiteY2" fmla="*/ 844657 h 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79" h="844657">
                <a:moveTo>
                  <a:pt x="117529" y="0"/>
                </a:moveTo>
                <a:cubicBezTo>
                  <a:pt x="58764" y="111717"/>
                  <a:pt x="0" y="223434"/>
                  <a:pt x="1292" y="364210"/>
                </a:cubicBezTo>
                <a:cubicBezTo>
                  <a:pt x="2584" y="504986"/>
                  <a:pt x="63931" y="674821"/>
                  <a:pt x="125279" y="844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844" y="5381073"/>
            <a:ext cx="2820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2. rosrun openni2 opennni2.launch (TBD)</a:t>
            </a:r>
            <a:endParaRPr lang="ko-KR" altLang="en-US" sz="1100" dirty="0"/>
          </a:p>
        </p:txBody>
      </p:sp>
      <p:sp>
        <p:nvSpPr>
          <p:cNvPr id="79" name="자유형 78"/>
          <p:cNvSpPr/>
          <p:nvPr/>
        </p:nvSpPr>
        <p:spPr>
          <a:xfrm>
            <a:off x="6116015" y="5126801"/>
            <a:ext cx="147234" cy="821410"/>
          </a:xfrm>
          <a:custGeom>
            <a:avLst/>
            <a:gdLst>
              <a:gd name="connsiteX0" fmla="*/ 147234 w 147234"/>
              <a:gd name="connsiteY0" fmla="*/ 821410 h 821410"/>
              <a:gd name="connsiteX1" fmla="*/ 0 w 147234"/>
              <a:gd name="connsiteY1" fmla="*/ 511444 h 821410"/>
              <a:gd name="connsiteX2" fmla="*/ 147234 w 147234"/>
              <a:gd name="connsiteY2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34" h="821410">
                <a:moveTo>
                  <a:pt x="147234" y="821410"/>
                </a:moveTo>
                <a:cubicBezTo>
                  <a:pt x="73617" y="734878"/>
                  <a:pt x="0" y="648346"/>
                  <a:pt x="0" y="511444"/>
                </a:cubicBezTo>
                <a:cubicBezTo>
                  <a:pt x="0" y="374542"/>
                  <a:pt x="73617" y="187271"/>
                  <a:pt x="14723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774693" y="5142299"/>
            <a:ext cx="117528" cy="813661"/>
          </a:xfrm>
          <a:custGeom>
            <a:avLst/>
            <a:gdLst>
              <a:gd name="connsiteX0" fmla="*/ 7749 w 117528"/>
              <a:gd name="connsiteY0" fmla="*/ 813661 h 813661"/>
              <a:gd name="connsiteX1" fmla="*/ 116237 w 117528"/>
              <a:gd name="connsiteY1" fmla="*/ 488197 h 813661"/>
              <a:gd name="connsiteX2" fmla="*/ 0 w 117528"/>
              <a:gd name="connsiteY2" fmla="*/ 0 h 81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28" h="813661">
                <a:moveTo>
                  <a:pt x="7749" y="813661"/>
                </a:moveTo>
                <a:cubicBezTo>
                  <a:pt x="62638" y="718734"/>
                  <a:pt x="117528" y="623807"/>
                  <a:pt x="116237" y="488197"/>
                </a:cubicBezTo>
                <a:cubicBezTo>
                  <a:pt x="114946" y="352587"/>
                  <a:pt x="57473" y="17629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67248" y="5523949"/>
            <a:ext cx="18822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4.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pPr algn="ctr"/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6881826" y="5523949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5.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</p:txBody>
      </p:sp>
      <p:sp>
        <p:nvSpPr>
          <p:cNvPr id="84" name="타원 83"/>
          <p:cNvSpPr/>
          <p:nvPr/>
        </p:nvSpPr>
        <p:spPr>
          <a:xfrm>
            <a:off x="6524636" y="3643314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robot_body_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643686" y="4051602"/>
            <a:ext cx="395207" cy="604434"/>
          </a:xfrm>
          <a:custGeom>
            <a:avLst/>
            <a:gdLst>
              <a:gd name="connsiteX0" fmla="*/ 0 w 395207"/>
              <a:gd name="connsiteY0" fmla="*/ 604434 h 604434"/>
              <a:gd name="connsiteX1" fmla="*/ 77492 w 395207"/>
              <a:gd name="connsiteY1" fmla="*/ 325465 h 604434"/>
              <a:gd name="connsiteX2" fmla="*/ 395207 w 395207"/>
              <a:gd name="connsiteY2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07" h="604434">
                <a:moveTo>
                  <a:pt x="0" y="604434"/>
                </a:moveTo>
                <a:cubicBezTo>
                  <a:pt x="5812" y="515319"/>
                  <a:pt x="11624" y="426204"/>
                  <a:pt x="77492" y="325465"/>
                </a:cubicBezTo>
                <a:cubicBezTo>
                  <a:pt x="143360" y="224726"/>
                  <a:pt x="269283" y="112363"/>
                  <a:pt x="39520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7512" y="4214818"/>
            <a:ext cx="2667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7. reschy/control/run/body=left(0.2), right(0.2)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1957057" y="4149278"/>
            <a:ext cx="781616" cy="677501"/>
          </a:xfrm>
          <a:custGeom>
            <a:avLst/>
            <a:gdLst>
              <a:gd name="connsiteX0" fmla="*/ 333470 w 781616"/>
              <a:gd name="connsiteY0" fmla="*/ 677501 h 677501"/>
              <a:gd name="connsiteX1" fmla="*/ 16598 w 781616"/>
              <a:gd name="connsiteY1" fmla="*/ 442111 h 677501"/>
              <a:gd name="connsiteX2" fmla="*/ 233882 w 781616"/>
              <a:gd name="connsiteY2" fmla="*/ 43758 h 677501"/>
              <a:gd name="connsiteX3" fmla="*/ 704662 w 781616"/>
              <a:gd name="connsiteY3" fmla="*/ 179560 h 677501"/>
              <a:gd name="connsiteX4" fmla="*/ 695608 w 781616"/>
              <a:gd name="connsiteY4" fmla="*/ 523592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616" h="677501">
                <a:moveTo>
                  <a:pt x="333470" y="677501"/>
                </a:moveTo>
                <a:cubicBezTo>
                  <a:pt x="183333" y="612618"/>
                  <a:pt x="33196" y="547735"/>
                  <a:pt x="16598" y="442111"/>
                </a:cubicBezTo>
                <a:cubicBezTo>
                  <a:pt x="0" y="336487"/>
                  <a:pt x="119205" y="87516"/>
                  <a:pt x="233882" y="43758"/>
                </a:cubicBezTo>
                <a:cubicBezTo>
                  <a:pt x="348559" y="0"/>
                  <a:pt x="627708" y="99588"/>
                  <a:pt x="704662" y="179560"/>
                </a:cubicBezTo>
                <a:cubicBezTo>
                  <a:pt x="781616" y="259532"/>
                  <a:pt x="738612" y="391562"/>
                  <a:pt x="695608" y="5235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0512" y="4859470"/>
            <a:ext cx="1534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&lt;&lt;thread&gt;&gt;keyLoop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2020432" y="4944474"/>
            <a:ext cx="586966" cy="413441"/>
          </a:xfrm>
          <a:custGeom>
            <a:avLst/>
            <a:gdLst>
              <a:gd name="connsiteX0" fmla="*/ 288202 w 586966"/>
              <a:gd name="connsiteY0" fmla="*/ 0 h 413441"/>
              <a:gd name="connsiteX1" fmla="*/ 25651 w 586966"/>
              <a:gd name="connsiteY1" fmla="*/ 144855 h 413441"/>
              <a:gd name="connsiteX2" fmla="*/ 134293 w 586966"/>
              <a:gd name="connsiteY2" fmla="*/ 380245 h 413441"/>
              <a:gd name="connsiteX3" fmla="*/ 496431 w 586966"/>
              <a:gd name="connsiteY3" fmla="*/ 344031 h 413441"/>
              <a:gd name="connsiteX4" fmla="*/ 586966 w 586966"/>
              <a:gd name="connsiteY4" fmla="*/ 153909 h 4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66" h="413441">
                <a:moveTo>
                  <a:pt x="288202" y="0"/>
                </a:moveTo>
                <a:cubicBezTo>
                  <a:pt x="169752" y="40740"/>
                  <a:pt x="51303" y="81481"/>
                  <a:pt x="25651" y="144855"/>
                </a:cubicBezTo>
                <a:cubicBezTo>
                  <a:pt x="0" y="208229"/>
                  <a:pt x="55830" y="347049"/>
                  <a:pt x="134293" y="380245"/>
                </a:cubicBezTo>
                <a:cubicBezTo>
                  <a:pt x="212756" y="413441"/>
                  <a:pt x="420986" y="381754"/>
                  <a:pt x="496431" y="344031"/>
                </a:cubicBezTo>
                <a:cubicBezTo>
                  <a:pt x="571877" y="306308"/>
                  <a:pt x="579421" y="230108"/>
                  <a:pt x="586966" y="15390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4568" y="3923366"/>
            <a:ext cx="2082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&lt;&lt;timer&gt;&gt; callbackTimerRun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99392"/>
            <a:ext cx="9906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dirty="0" err="1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specific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includes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point_cloud.h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ModelCoefficients.h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pcd_io.h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extract_indices.h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voxel_grid.h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/features/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normal_3d.h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method_types.h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sac_segmentation.h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extract_clusters.h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typedef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Axis-aligned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bounding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43590"/>
            <a:ext cx="99060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utility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parameter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sorted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[index];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64264"/>
            <a:ext cx="9906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struct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grow(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getMaximum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rect.grow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#define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7341"/>
            <a:ext cx="9906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publishMessage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(...);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considering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52736"/>
            <a:ext cx="9906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18047"/>
            <a:ext cx="9906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detect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features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volume,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etc.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0.6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StringPtr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data.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(state-&gt;data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"on"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(state-&gt;data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"off"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86888"/>
            <a:ext cx="9906000" cy="669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StringPtr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didn't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under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condition.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found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::String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name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"finish"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ROSreschy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ladder_mission_automation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NodeHandle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/control/active/ladder"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/sensor/segments"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using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timer,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robot_master_controller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should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control/run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message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autonomous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operation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advertise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::String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/status/run/ladder"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ladder=finish,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ladder=run,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ladder=fail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event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(subscribers)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704" y="171448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59" y="1744651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38" y="6286520"/>
            <a:ext cx="688971" cy="20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5072074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3357562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7380" y="3357562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8818" y="5000636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736" y="4400561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1298" y="2714620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0924" y="395266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38224" y="1571612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0322" y="76200"/>
            <a:ext cx="42862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1760" y="705020"/>
            <a:ext cx="285752" cy="4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38885" y="1385881"/>
            <a:ext cx="571504" cy="4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23"/>
          <p:cNvGrpSpPr/>
          <p:nvPr/>
        </p:nvGrpSpPr>
        <p:grpSpPr>
          <a:xfrm>
            <a:off x="619130" y="3102290"/>
            <a:ext cx="464347" cy="571504"/>
            <a:chOff x="642910" y="571480"/>
            <a:chExt cx="571504" cy="857256"/>
          </a:xfrm>
        </p:grpSpPr>
        <p:sp>
          <p:nvSpPr>
            <p:cNvPr id="4" name="타원 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095613" y="71414"/>
            <a:ext cx="464347" cy="571504"/>
            <a:chOff x="642910" y="571480"/>
            <a:chExt cx="571504" cy="857256"/>
          </a:xfrm>
        </p:grpSpPr>
        <p:sp>
          <p:nvSpPr>
            <p:cNvPr id="32" name="타원 31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4783" y="3666175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81364" y="142854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 시스템 통합 관제사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19130" y="5929339"/>
            <a:ext cx="464347" cy="571504"/>
            <a:chOff x="642910" y="571480"/>
            <a:chExt cx="571504" cy="857256"/>
          </a:xfrm>
        </p:grpSpPr>
        <p:sp>
          <p:nvSpPr>
            <p:cNvPr id="41" name="타원 4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0" y="6540375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자동 조정 조정사</a:t>
            </a:r>
          </a:p>
        </p:txBody>
      </p:sp>
      <p:sp>
        <p:nvSpPr>
          <p:cNvPr id="47" name="타원 46"/>
          <p:cNvSpPr/>
          <p:nvPr/>
        </p:nvSpPr>
        <p:spPr>
          <a:xfrm>
            <a:off x="7816508" y="27860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전후진</a:t>
            </a:r>
          </a:p>
        </p:txBody>
      </p:sp>
      <p:sp>
        <p:nvSpPr>
          <p:cNvPr id="48" name="타원 47"/>
          <p:cNvSpPr/>
          <p:nvPr/>
        </p:nvSpPr>
        <p:spPr>
          <a:xfrm>
            <a:off x="7816508" y="321468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회전</a:t>
            </a:r>
          </a:p>
        </p:txBody>
      </p:sp>
      <p:sp>
        <p:nvSpPr>
          <p:cNvPr id="50" name="타원 49"/>
          <p:cNvSpPr/>
          <p:nvPr/>
        </p:nvSpPr>
        <p:spPr>
          <a:xfrm>
            <a:off x="1470432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51" name="타원 50"/>
          <p:cNvSpPr/>
          <p:nvPr/>
        </p:nvSpPr>
        <p:spPr>
          <a:xfrm>
            <a:off x="3559995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52" name="타원 51"/>
          <p:cNvSpPr/>
          <p:nvPr/>
        </p:nvSpPr>
        <p:spPr>
          <a:xfrm>
            <a:off x="5649556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083443" y="3386454"/>
            <a:ext cx="3869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6"/>
            <a:endCxn id="51" idx="2"/>
          </p:cNvCxnSpPr>
          <p:nvPr/>
        </p:nvCxnSpPr>
        <p:spPr>
          <a:xfrm>
            <a:off x="3405212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1" idx="6"/>
            <a:endCxn id="52" idx="2"/>
          </p:cNvCxnSpPr>
          <p:nvPr/>
        </p:nvCxnSpPr>
        <p:spPr>
          <a:xfrm>
            <a:off x="5494773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6"/>
            <a:endCxn id="48" idx="2"/>
          </p:cNvCxnSpPr>
          <p:nvPr/>
        </p:nvCxnSpPr>
        <p:spPr>
          <a:xfrm>
            <a:off x="7584334" y="3390902"/>
            <a:ext cx="232174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2" idx="6"/>
            <a:endCxn id="47" idx="2"/>
          </p:cNvCxnSpPr>
          <p:nvPr/>
        </p:nvCxnSpPr>
        <p:spPr>
          <a:xfrm flipV="1">
            <a:off x="7584334" y="2964654"/>
            <a:ext cx="232174" cy="426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2" idx="6"/>
          </p:cNvCxnSpPr>
          <p:nvPr/>
        </p:nvCxnSpPr>
        <p:spPr>
          <a:xfrm>
            <a:off x="7584334" y="3390901"/>
            <a:ext cx="2321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70432" y="2643182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77" name="타원 76"/>
          <p:cNvSpPr/>
          <p:nvPr/>
        </p:nvSpPr>
        <p:spPr>
          <a:xfrm>
            <a:off x="3792134" y="7143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 </a:t>
            </a:r>
            <a:r>
              <a:rPr lang="en-US" altLang="ko-KR" sz="1000" dirty="0">
                <a:solidFill>
                  <a:schemeClr val="tx1"/>
                </a:solidFill>
              </a:rPr>
              <a:t>ROS </a:t>
            </a:r>
            <a:r>
              <a:rPr lang="ko-KR" altLang="en-US" sz="1000" dirty="0">
                <a:solidFill>
                  <a:schemeClr val="tx1"/>
                </a:solidFill>
              </a:rPr>
              <a:t>노드 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sp>
        <p:nvSpPr>
          <p:cNvPr id="78" name="타원 77"/>
          <p:cNvSpPr/>
          <p:nvPr/>
        </p:nvSpPr>
        <p:spPr>
          <a:xfrm>
            <a:off x="77356" y="214290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9" name="타원 78"/>
          <p:cNvSpPr/>
          <p:nvPr/>
        </p:nvSpPr>
        <p:spPr>
          <a:xfrm>
            <a:off x="77356" y="78579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0" name="타원 79"/>
          <p:cNvSpPr/>
          <p:nvPr/>
        </p:nvSpPr>
        <p:spPr>
          <a:xfrm>
            <a:off x="77356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1" name="타원 80"/>
          <p:cNvSpPr/>
          <p:nvPr/>
        </p:nvSpPr>
        <p:spPr>
          <a:xfrm>
            <a:off x="1857354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2" name="타원 81"/>
          <p:cNvSpPr/>
          <p:nvPr/>
        </p:nvSpPr>
        <p:spPr>
          <a:xfrm>
            <a:off x="6346041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3" name="타원 82"/>
          <p:cNvSpPr/>
          <p:nvPr/>
        </p:nvSpPr>
        <p:spPr>
          <a:xfrm>
            <a:off x="8126039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4" name="타원 83"/>
          <p:cNvSpPr/>
          <p:nvPr/>
        </p:nvSpPr>
        <p:spPr>
          <a:xfrm>
            <a:off x="6346041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8126039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6" name="타원 85"/>
          <p:cNvSpPr/>
          <p:nvPr/>
        </p:nvSpPr>
        <p:spPr>
          <a:xfrm>
            <a:off x="6346041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7" name="타원 86"/>
          <p:cNvSpPr/>
          <p:nvPr/>
        </p:nvSpPr>
        <p:spPr>
          <a:xfrm>
            <a:off x="8126039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8" name="타원 87"/>
          <p:cNvSpPr/>
          <p:nvPr/>
        </p:nvSpPr>
        <p:spPr>
          <a:xfrm>
            <a:off x="4798218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자유형 88"/>
          <p:cNvSpPr/>
          <p:nvPr/>
        </p:nvSpPr>
        <p:spPr>
          <a:xfrm>
            <a:off x="1865630" y="495300"/>
            <a:ext cx="1923415" cy="411480"/>
          </a:xfrm>
          <a:custGeom>
            <a:avLst/>
            <a:gdLst>
              <a:gd name="connsiteX0" fmla="*/ 1775460 w 1775460"/>
              <a:gd name="connsiteY0" fmla="*/ 480060 h 480060"/>
              <a:gd name="connsiteX1" fmla="*/ 1051560 w 1775460"/>
              <a:gd name="connsiteY1" fmla="*/ 342900 h 480060"/>
              <a:gd name="connsiteX2" fmla="*/ 0 w 17754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460" h="480060">
                <a:moveTo>
                  <a:pt x="1775460" y="480060"/>
                </a:moveTo>
                <a:cubicBezTo>
                  <a:pt x="1561465" y="451485"/>
                  <a:pt x="1347470" y="422910"/>
                  <a:pt x="1051560" y="342900"/>
                </a:cubicBezTo>
                <a:cubicBezTo>
                  <a:pt x="755650" y="262890"/>
                  <a:pt x="377825" y="13144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857375" y="990600"/>
            <a:ext cx="1915160" cy="45720"/>
          </a:xfrm>
          <a:custGeom>
            <a:avLst/>
            <a:gdLst>
              <a:gd name="connsiteX0" fmla="*/ 1767840 w 1767840"/>
              <a:gd name="connsiteY0" fmla="*/ 0 h 53340"/>
              <a:gd name="connsiteX1" fmla="*/ 685800 w 1767840"/>
              <a:gd name="connsiteY1" fmla="*/ 7620 h 53340"/>
              <a:gd name="connsiteX2" fmla="*/ 0 w 1767840"/>
              <a:gd name="connsiteY2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53340">
                <a:moveTo>
                  <a:pt x="1767840" y="0"/>
                </a:moveTo>
                <a:lnTo>
                  <a:pt x="685800" y="7620"/>
                </a:lnTo>
                <a:cubicBezTo>
                  <a:pt x="391160" y="16510"/>
                  <a:pt x="195580" y="34925"/>
                  <a:pt x="0" y="533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1741806" y="1021080"/>
            <a:ext cx="2055495" cy="365760"/>
          </a:xfrm>
          <a:custGeom>
            <a:avLst/>
            <a:gdLst>
              <a:gd name="connsiteX0" fmla="*/ 1897380 w 1897380"/>
              <a:gd name="connsiteY0" fmla="*/ 15240 h 426720"/>
              <a:gd name="connsiteX1" fmla="*/ 929640 w 1897380"/>
              <a:gd name="connsiteY1" fmla="*/ 68580 h 426720"/>
              <a:gd name="connsiteX2" fmla="*/ 0 w 189738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426720">
                <a:moveTo>
                  <a:pt x="1897380" y="15240"/>
                </a:moveTo>
                <a:cubicBezTo>
                  <a:pt x="1571625" y="7620"/>
                  <a:pt x="1245870" y="0"/>
                  <a:pt x="929640" y="68580"/>
                </a:cubicBezTo>
                <a:cubicBezTo>
                  <a:pt x="613410" y="137160"/>
                  <a:pt x="306705" y="281940"/>
                  <a:pt x="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3095625" y="1104901"/>
            <a:ext cx="808990" cy="209006"/>
          </a:xfrm>
          <a:custGeom>
            <a:avLst/>
            <a:gdLst>
              <a:gd name="connsiteX0" fmla="*/ 746760 w 746760"/>
              <a:gd name="connsiteY0" fmla="*/ 0 h 243840"/>
              <a:gd name="connsiteX1" fmla="*/ 320040 w 746760"/>
              <a:gd name="connsiteY1" fmla="*/ 53340 h 243840"/>
              <a:gd name="connsiteX2" fmla="*/ 0 w 7467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243840">
                <a:moveTo>
                  <a:pt x="746760" y="0"/>
                </a:moveTo>
                <a:cubicBezTo>
                  <a:pt x="595630" y="6350"/>
                  <a:pt x="444500" y="12700"/>
                  <a:pt x="320040" y="53340"/>
                </a:cubicBezTo>
                <a:cubicBezTo>
                  <a:pt x="195580" y="93980"/>
                  <a:pt x="97790" y="168910"/>
                  <a:pt x="0" y="243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804411" y="1226820"/>
            <a:ext cx="148590" cy="111838"/>
          </a:xfrm>
          <a:custGeom>
            <a:avLst/>
            <a:gdLst>
              <a:gd name="connsiteX0" fmla="*/ 0 w 38100"/>
              <a:gd name="connsiteY0" fmla="*/ 0 h 114300"/>
              <a:gd name="connsiteX1" fmla="*/ 38100 w 3810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14300">
                <a:moveTo>
                  <a:pt x="0" y="0"/>
                </a:moveTo>
                <a:lnTo>
                  <a:pt x="38100" y="1143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5349240" y="297180"/>
            <a:ext cx="974090" cy="411480"/>
          </a:xfrm>
          <a:custGeom>
            <a:avLst/>
            <a:gdLst>
              <a:gd name="connsiteX0" fmla="*/ 0 w 899160"/>
              <a:gd name="connsiteY0" fmla="*/ 480060 h 480060"/>
              <a:gd name="connsiteX1" fmla="*/ 297180 w 899160"/>
              <a:gd name="connsiteY1" fmla="*/ 175260 h 480060"/>
              <a:gd name="connsiteX2" fmla="*/ 899160 w 8991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480060">
                <a:moveTo>
                  <a:pt x="0" y="480060"/>
                </a:moveTo>
                <a:cubicBezTo>
                  <a:pt x="73660" y="367665"/>
                  <a:pt x="147320" y="255270"/>
                  <a:pt x="297180" y="175260"/>
                </a:cubicBezTo>
                <a:cubicBezTo>
                  <a:pt x="447040" y="95250"/>
                  <a:pt x="673100" y="47625"/>
                  <a:pt x="8991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5456556" y="518160"/>
            <a:ext cx="2905760" cy="222069"/>
          </a:xfrm>
          <a:custGeom>
            <a:avLst/>
            <a:gdLst>
              <a:gd name="connsiteX0" fmla="*/ 0 w 2682240"/>
              <a:gd name="connsiteY0" fmla="*/ 259080 h 259080"/>
              <a:gd name="connsiteX1" fmla="*/ 640080 w 2682240"/>
              <a:gd name="connsiteY1" fmla="*/ 76200 h 259080"/>
              <a:gd name="connsiteX2" fmla="*/ 1920240 w 2682240"/>
              <a:gd name="connsiteY2" fmla="*/ 129540 h 259080"/>
              <a:gd name="connsiteX3" fmla="*/ 2682240 w 2682240"/>
              <a:gd name="connsiteY3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259080">
                <a:moveTo>
                  <a:pt x="0" y="259080"/>
                </a:moveTo>
                <a:cubicBezTo>
                  <a:pt x="160020" y="178435"/>
                  <a:pt x="320040" y="97790"/>
                  <a:pt x="640080" y="76200"/>
                </a:cubicBezTo>
                <a:cubicBezTo>
                  <a:pt x="960120" y="54610"/>
                  <a:pt x="1579880" y="142240"/>
                  <a:pt x="1920240" y="129540"/>
                </a:cubicBezTo>
                <a:cubicBezTo>
                  <a:pt x="2260600" y="116840"/>
                  <a:pt x="2471420" y="58420"/>
                  <a:pt x="268224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5737225" y="967739"/>
            <a:ext cx="635635" cy="45719"/>
          </a:xfrm>
          <a:custGeom>
            <a:avLst/>
            <a:gdLst>
              <a:gd name="connsiteX0" fmla="*/ 0 w 586740"/>
              <a:gd name="connsiteY0" fmla="*/ 0 h 7620"/>
              <a:gd name="connsiteX1" fmla="*/ 289560 w 586740"/>
              <a:gd name="connsiteY1" fmla="*/ 7620 h 7620"/>
              <a:gd name="connsiteX2" fmla="*/ 586740 w 586740"/>
              <a:gd name="connsiteY2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40" h="7620">
                <a:moveTo>
                  <a:pt x="0" y="0"/>
                </a:moveTo>
                <a:cubicBezTo>
                  <a:pt x="95885" y="3810"/>
                  <a:pt x="191770" y="7620"/>
                  <a:pt x="289560" y="7620"/>
                </a:cubicBezTo>
                <a:cubicBezTo>
                  <a:pt x="387350" y="7620"/>
                  <a:pt x="487045" y="3810"/>
                  <a:pt x="586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5737225" y="1021080"/>
            <a:ext cx="2649855" cy="246017"/>
          </a:xfrm>
          <a:custGeom>
            <a:avLst/>
            <a:gdLst>
              <a:gd name="connsiteX0" fmla="*/ 0 w 2446020"/>
              <a:gd name="connsiteY0" fmla="*/ 0 h 287020"/>
              <a:gd name="connsiteX1" fmla="*/ 388620 w 2446020"/>
              <a:gd name="connsiteY1" fmla="*/ 152400 h 287020"/>
              <a:gd name="connsiteX2" fmla="*/ 1577340 w 2446020"/>
              <a:gd name="connsiteY2" fmla="*/ 281940 h 287020"/>
              <a:gd name="connsiteX3" fmla="*/ 2446020 w 2446020"/>
              <a:gd name="connsiteY3" fmla="*/ 121920 h 28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020" h="287020">
                <a:moveTo>
                  <a:pt x="0" y="0"/>
                </a:moveTo>
                <a:cubicBezTo>
                  <a:pt x="62865" y="52705"/>
                  <a:pt x="125730" y="105410"/>
                  <a:pt x="388620" y="152400"/>
                </a:cubicBezTo>
                <a:cubicBezTo>
                  <a:pt x="651510" y="199390"/>
                  <a:pt x="1234440" y="287020"/>
                  <a:pt x="1577340" y="281940"/>
                </a:cubicBezTo>
                <a:cubicBezTo>
                  <a:pt x="1920240" y="276860"/>
                  <a:pt x="2183130" y="199390"/>
                  <a:pt x="2446020" y="1219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5555615" y="1112520"/>
            <a:ext cx="808990" cy="365760"/>
          </a:xfrm>
          <a:custGeom>
            <a:avLst/>
            <a:gdLst>
              <a:gd name="connsiteX0" fmla="*/ 0 w 746760"/>
              <a:gd name="connsiteY0" fmla="*/ 0 h 426720"/>
              <a:gd name="connsiteX1" fmla="*/ 335280 w 746760"/>
              <a:gd name="connsiteY1" fmla="*/ 243840 h 426720"/>
              <a:gd name="connsiteX2" fmla="*/ 746760 w 74676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426720">
                <a:moveTo>
                  <a:pt x="0" y="0"/>
                </a:moveTo>
                <a:cubicBezTo>
                  <a:pt x="105410" y="86360"/>
                  <a:pt x="210820" y="172720"/>
                  <a:pt x="335280" y="243840"/>
                </a:cubicBezTo>
                <a:cubicBezTo>
                  <a:pt x="459740" y="314960"/>
                  <a:pt x="603250" y="370840"/>
                  <a:pt x="74676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5497830" y="1135380"/>
            <a:ext cx="2790190" cy="686889"/>
          </a:xfrm>
          <a:custGeom>
            <a:avLst/>
            <a:gdLst>
              <a:gd name="connsiteX0" fmla="*/ 0 w 2575560"/>
              <a:gd name="connsiteY0" fmla="*/ 0 h 801370"/>
              <a:gd name="connsiteX1" fmla="*/ 510540 w 2575560"/>
              <a:gd name="connsiteY1" fmla="*/ 472440 h 801370"/>
              <a:gd name="connsiteX2" fmla="*/ 1249680 w 2575560"/>
              <a:gd name="connsiteY2" fmla="*/ 754380 h 801370"/>
              <a:gd name="connsiteX3" fmla="*/ 2186940 w 2575560"/>
              <a:gd name="connsiteY3" fmla="*/ 754380 h 801370"/>
              <a:gd name="connsiteX4" fmla="*/ 2575560 w 2575560"/>
              <a:gd name="connsiteY4" fmla="*/ 632460 h 8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560" h="801370">
                <a:moveTo>
                  <a:pt x="0" y="0"/>
                </a:moveTo>
                <a:cubicBezTo>
                  <a:pt x="151130" y="173355"/>
                  <a:pt x="302260" y="346710"/>
                  <a:pt x="510540" y="472440"/>
                </a:cubicBezTo>
                <a:cubicBezTo>
                  <a:pt x="718820" y="598170"/>
                  <a:pt x="970280" y="707390"/>
                  <a:pt x="1249680" y="754380"/>
                </a:cubicBezTo>
                <a:cubicBezTo>
                  <a:pt x="1529080" y="801370"/>
                  <a:pt x="1965960" y="774700"/>
                  <a:pt x="2186940" y="754380"/>
                </a:cubicBezTo>
                <a:cubicBezTo>
                  <a:pt x="2407920" y="734060"/>
                  <a:pt x="2491740" y="683260"/>
                  <a:pt x="2575560" y="6324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714741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4267836" y="1203960"/>
            <a:ext cx="189865" cy="137160"/>
          </a:xfrm>
          <a:custGeom>
            <a:avLst/>
            <a:gdLst>
              <a:gd name="connsiteX0" fmla="*/ 175260 w 175260"/>
              <a:gd name="connsiteY0" fmla="*/ 0 h 160020"/>
              <a:gd name="connsiteX1" fmla="*/ 76200 w 175260"/>
              <a:gd name="connsiteY1" fmla="*/ 91440 h 160020"/>
              <a:gd name="connsiteX2" fmla="*/ 0 w 17526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" h="160020">
                <a:moveTo>
                  <a:pt x="175260" y="0"/>
                </a:moveTo>
                <a:lnTo>
                  <a:pt x="76200" y="91440"/>
                </a:lnTo>
                <a:cubicBezTo>
                  <a:pt x="46990" y="118110"/>
                  <a:pt x="23495" y="139065"/>
                  <a:pt x="0" y="1600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3632201" y="370840"/>
            <a:ext cx="767715" cy="289560"/>
          </a:xfrm>
          <a:custGeom>
            <a:avLst/>
            <a:gdLst>
              <a:gd name="connsiteX0" fmla="*/ 0 w 708660"/>
              <a:gd name="connsiteY0" fmla="*/ 2540 h 337820"/>
              <a:gd name="connsiteX1" fmla="*/ 381000 w 708660"/>
              <a:gd name="connsiteY1" fmla="*/ 55880 h 337820"/>
              <a:gd name="connsiteX2" fmla="*/ 708660 w 708660"/>
              <a:gd name="connsiteY2" fmla="*/ 337820 h 33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337820">
                <a:moveTo>
                  <a:pt x="0" y="2540"/>
                </a:moveTo>
                <a:cubicBezTo>
                  <a:pt x="131445" y="1270"/>
                  <a:pt x="262890" y="0"/>
                  <a:pt x="381000" y="55880"/>
                </a:cubicBezTo>
                <a:cubicBezTo>
                  <a:pt x="499110" y="111760"/>
                  <a:pt x="603885" y="224790"/>
                  <a:pt x="708660" y="3378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5560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6" name="타원 105"/>
          <p:cNvSpPr/>
          <p:nvPr/>
        </p:nvSpPr>
        <p:spPr>
          <a:xfrm>
            <a:off x="503039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종료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3079115" y="1760221"/>
            <a:ext cx="668655" cy="254726"/>
          </a:xfrm>
          <a:custGeom>
            <a:avLst/>
            <a:gdLst>
              <a:gd name="connsiteX0" fmla="*/ 617220 w 617220"/>
              <a:gd name="connsiteY0" fmla="*/ 0 h 297180"/>
              <a:gd name="connsiteX1" fmla="*/ 251460 w 617220"/>
              <a:gd name="connsiteY1" fmla="*/ 144780 h 297180"/>
              <a:gd name="connsiteX2" fmla="*/ 0 w 61722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297180">
                <a:moveTo>
                  <a:pt x="617220" y="0"/>
                </a:moveTo>
                <a:cubicBezTo>
                  <a:pt x="485775" y="47625"/>
                  <a:pt x="354330" y="95250"/>
                  <a:pt x="251460" y="144780"/>
                </a:cubicBezTo>
                <a:cubicBezTo>
                  <a:pt x="148590" y="194310"/>
                  <a:pt x="74295" y="245745"/>
                  <a:pt x="0" y="2971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765656" y="1805940"/>
            <a:ext cx="105939" cy="163286"/>
          </a:xfrm>
          <a:custGeom>
            <a:avLst/>
            <a:gdLst>
              <a:gd name="connsiteX0" fmla="*/ 97790 w 97790"/>
              <a:gd name="connsiteY0" fmla="*/ 0 h 190500"/>
              <a:gd name="connsiteX1" fmla="*/ 13970 w 97790"/>
              <a:gd name="connsiteY1" fmla="*/ 106680 h 190500"/>
              <a:gd name="connsiteX2" fmla="*/ 13970 w 9779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90" h="190500">
                <a:moveTo>
                  <a:pt x="97790" y="0"/>
                </a:moveTo>
                <a:cubicBezTo>
                  <a:pt x="62865" y="37465"/>
                  <a:pt x="27940" y="74930"/>
                  <a:pt x="13970" y="106680"/>
                </a:cubicBezTo>
                <a:cubicBezTo>
                  <a:pt x="0" y="138430"/>
                  <a:pt x="6985" y="164465"/>
                  <a:pt x="13970" y="190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5522596" y="1844040"/>
            <a:ext cx="173355" cy="130629"/>
          </a:xfrm>
          <a:custGeom>
            <a:avLst/>
            <a:gdLst>
              <a:gd name="connsiteX0" fmla="*/ 0 w 160020"/>
              <a:gd name="connsiteY0" fmla="*/ 0 h 152400"/>
              <a:gd name="connsiteX1" fmla="*/ 114300 w 160020"/>
              <a:gd name="connsiteY1" fmla="*/ 91440 h 152400"/>
              <a:gd name="connsiteX2" fmla="*/ 160020 w 16002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" h="152400">
                <a:moveTo>
                  <a:pt x="0" y="0"/>
                </a:moveTo>
                <a:cubicBezTo>
                  <a:pt x="43815" y="33020"/>
                  <a:pt x="87630" y="66040"/>
                  <a:pt x="114300" y="91440"/>
                </a:cubicBezTo>
                <a:cubicBezTo>
                  <a:pt x="140970" y="116840"/>
                  <a:pt x="150495" y="134620"/>
                  <a:pt x="160020" y="152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687695" y="1752600"/>
            <a:ext cx="1073150" cy="274320"/>
          </a:xfrm>
          <a:custGeom>
            <a:avLst/>
            <a:gdLst>
              <a:gd name="connsiteX0" fmla="*/ 0 w 990600"/>
              <a:gd name="connsiteY0" fmla="*/ 0 h 320040"/>
              <a:gd name="connsiteX1" fmla="*/ 419100 w 990600"/>
              <a:gd name="connsiteY1" fmla="*/ 114300 h 320040"/>
              <a:gd name="connsiteX2" fmla="*/ 990600 w 9906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320040">
                <a:moveTo>
                  <a:pt x="0" y="0"/>
                </a:moveTo>
                <a:cubicBezTo>
                  <a:pt x="127000" y="30480"/>
                  <a:pt x="254000" y="60960"/>
                  <a:pt x="419100" y="114300"/>
                </a:cubicBezTo>
                <a:cubicBezTo>
                  <a:pt x="584200" y="167640"/>
                  <a:pt x="787400" y="243840"/>
                  <a:pt x="990600" y="3200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flipV="1">
            <a:off x="1089661" y="2964176"/>
            <a:ext cx="380738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959121" y="2643183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시작</a:t>
            </a:r>
          </a:p>
        </p:txBody>
      </p:sp>
      <p:sp>
        <p:nvSpPr>
          <p:cNvPr id="114" name="타원 113"/>
          <p:cNvSpPr/>
          <p:nvPr/>
        </p:nvSpPr>
        <p:spPr>
          <a:xfrm>
            <a:off x="7816473" y="364331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정지</a:t>
            </a:r>
          </a:p>
        </p:txBody>
      </p:sp>
      <p:sp>
        <p:nvSpPr>
          <p:cNvPr id="126" name="자유형 125"/>
          <p:cNvSpPr/>
          <p:nvPr/>
        </p:nvSpPr>
        <p:spPr>
          <a:xfrm>
            <a:off x="7280910" y="3004184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19096" y="4682976"/>
            <a:ext cx="464347" cy="571504"/>
            <a:chOff x="642910" y="571480"/>
            <a:chExt cx="571504" cy="857256"/>
          </a:xfrm>
        </p:grpSpPr>
        <p:sp>
          <p:nvSpPr>
            <p:cNvPr id="161" name="타원 16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154749" y="5254482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로봇암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167" name="타원 166"/>
          <p:cNvSpPr/>
          <p:nvPr/>
        </p:nvSpPr>
        <p:spPr>
          <a:xfrm>
            <a:off x="7816473" y="4429132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로봇암부 회전</a:t>
            </a:r>
          </a:p>
        </p:txBody>
      </p:sp>
      <p:sp>
        <p:nvSpPr>
          <p:cNvPr id="168" name="타원 167"/>
          <p:cNvSpPr/>
          <p:nvPr/>
        </p:nvSpPr>
        <p:spPr>
          <a:xfrm>
            <a:off x="7816473" y="48577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전후진</a:t>
            </a:r>
          </a:p>
        </p:txBody>
      </p:sp>
      <p:sp>
        <p:nvSpPr>
          <p:cNvPr id="169" name="타원 168"/>
          <p:cNvSpPr/>
          <p:nvPr/>
        </p:nvSpPr>
        <p:spPr>
          <a:xfrm>
            <a:off x="7816473" y="5286388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좌우 이동</a:t>
            </a:r>
          </a:p>
        </p:txBody>
      </p:sp>
      <p:sp>
        <p:nvSpPr>
          <p:cNvPr id="170" name="타원 169"/>
          <p:cNvSpPr/>
          <p:nvPr/>
        </p:nvSpPr>
        <p:spPr>
          <a:xfrm>
            <a:off x="1470398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171" name="타원 170"/>
          <p:cNvSpPr/>
          <p:nvPr/>
        </p:nvSpPr>
        <p:spPr>
          <a:xfrm>
            <a:off x="3559959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172" name="타원 171"/>
          <p:cNvSpPr/>
          <p:nvPr/>
        </p:nvSpPr>
        <p:spPr>
          <a:xfrm>
            <a:off x="5649521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173" name="직선 화살표 연결선 172"/>
          <p:cNvCxnSpPr>
            <a:endCxn id="170" idx="2"/>
          </p:cNvCxnSpPr>
          <p:nvPr/>
        </p:nvCxnSpPr>
        <p:spPr>
          <a:xfrm>
            <a:off x="1160834" y="5000636"/>
            <a:ext cx="309565" cy="4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70" idx="6"/>
            <a:endCxn id="171" idx="2"/>
          </p:cNvCxnSpPr>
          <p:nvPr/>
        </p:nvCxnSpPr>
        <p:spPr>
          <a:xfrm>
            <a:off x="3405178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71" idx="6"/>
            <a:endCxn id="172" idx="2"/>
          </p:cNvCxnSpPr>
          <p:nvPr/>
        </p:nvCxnSpPr>
        <p:spPr>
          <a:xfrm>
            <a:off x="5494739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72" idx="6"/>
            <a:endCxn id="168" idx="2"/>
          </p:cNvCxnSpPr>
          <p:nvPr/>
        </p:nvCxnSpPr>
        <p:spPr>
          <a:xfrm flipV="1">
            <a:off x="7584299" y="5036356"/>
            <a:ext cx="232174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6"/>
            <a:endCxn id="167" idx="2"/>
          </p:cNvCxnSpPr>
          <p:nvPr/>
        </p:nvCxnSpPr>
        <p:spPr>
          <a:xfrm flipV="1">
            <a:off x="7584299" y="4607728"/>
            <a:ext cx="232174" cy="43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2" idx="6"/>
            <a:endCxn id="169" idx="2"/>
          </p:cNvCxnSpPr>
          <p:nvPr/>
        </p:nvCxnSpPr>
        <p:spPr>
          <a:xfrm>
            <a:off x="7584299" y="5041595"/>
            <a:ext cx="232174" cy="42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1470398" y="42862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180" name="자유형 179"/>
          <p:cNvSpPr/>
          <p:nvPr/>
        </p:nvSpPr>
        <p:spPr>
          <a:xfrm flipV="1">
            <a:off x="1089625" y="4572007"/>
            <a:ext cx="380772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959085" y="428625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시작</a:t>
            </a:r>
          </a:p>
        </p:txBody>
      </p:sp>
      <p:sp>
        <p:nvSpPr>
          <p:cNvPr id="182" name="타원 181"/>
          <p:cNvSpPr/>
          <p:nvPr/>
        </p:nvSpPr>
        <p:spPr>
          <a:xfrm>
            <a:off x="5959085" y="535782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정지</a:t>
            </a:r>
          </a:p>
        </p:txBody>
      </p:sp>
      <p:sp>
        <p:nvSpPr>
          <p:cNvPr id="183" name="자유형 182"/>
          <p:cNvSpPr/>
          <p:nvPr/>
        </p:nvSpPr>
        <p:spPr>
          <a:xfrm>
            <a:off x="7280875" y="4647257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>
            <a:off x="7421211" y="5051117"/>
            <a:ext cx="209127" cy="306708"/>
          </a:xfrm>
          <a:custGeom>
            <a:avLst/>
            <a:gdLst>
              <a:gd name="connsiteX0" fmla="*/ 152400 w 193040"/>
              <a:gd name="connsiteY0" fmla="*/ 0 h 419100"/>
              <a:gd name="connsiteX1" fmla="*/ 167640 w 193040"/>
              <a:gd name="connsiteY1" fmla="*/ 205740 h 419100"/>
              <a:gd name="connsiteX2" fmla="*/ 0 w 19304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" h="419100">
                <a:moveTo>
                  <a:pt x="152400" y="0"/>
                </a:moveTo>
                <a:cubicBezTo>
                  <a:pt x="172720" y="67945"/>
                  <a:pt x="193040" y="135890"/>
                  <a:pt x="167640" y="205740"/>
                </a:cubicBezTo>
                <a:cubicBezTo>
                  <a:pt x="142240" y="275590"/>
                  <a:pt x="71120" y="347345"/>
                  <a:pt x="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>
            <a:off x="154748" y="257174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54748" y="4143380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54748" y="578645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1523976" y="598431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로봇 </a:t>
            </a:r>
            <a:r>
              <a:rPr lang="en-US" altLang="ko-KR" sz="1000" dirty="0" smtClean="0">
                <a:solidFill>
                  <a:schemeClr val="tx1"/>
                </a:solidFill>
              </a:rPr>
              <a:t>ROS </a:t>
            </a:r>
            <a:r>
              <a:rPr lang="ko-KR" altLang="en-US" sz="1000" dirty="0" smtClean="0">
                <a:solidFill>
                  <a:schemeClr val="tx1"/>
                </a:solidFill>
              </a:rPr>
              <a:t>노드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제어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3750460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2" name="타원 221"/>
          <p:cNvSpPr/>
          <p:nvPr/>
        </p:nvSpPr>
        <p:spPr>
          <a:xfrm>
            <a:off x="5750724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3" name="타원 222"/>
          <p:cNvSpPr/>
          <p:nvPr/>
        </p:nvSpPr>
        <p:spPr>
          <a:xfrm>
            <a:off x="7822426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4" name="자유형 223"/>
          <p:cNvSpPr/>
          <p:nvPr/>
        </p:nvSpPr>
        <p:spPr>
          <a:xfrm flipV="1">
            <a:off x="1166786" y="6175161"/>
            <a:ext cx="357190" cy="45719"/>
          </a:xfrm>
          <a:custGeom>
            <a:avLst/>
            <a:gdLst>
              <a:gd name="connsiteX0" fmla="*/ 0 w 333213"/>
              <a:gd name="connsiteY0" fmla="*/ 0 h 54244"/>
              <a:gd name="connsiteX1" fmla="*/ 333213 w 333213"/>
              <a:gd name="connsiteY1" fmla="*/ 54244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213" h="54244">
                <a:moveTo>
                  <a:pt x="0" y="0"/>
                </a:moveTo>
                <a:lnTo>
                  <a:pt x="333213" y="5424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224"/>
          <p:cNvSpPr/>
          <p:nvPr/>
        </p:nvSpPr>
        <p:spPr>
          <a:xfrm>
            <a:off x="3494868" y="6202729"/>
            <a:ext cx="224725" cy="0"/>
          </a:xfrm>
          <a:custGeom>
            <a:avLst/>
            <a:gdLst>
              <a:gd name="connsiteX0" fmla="*/ 0 w 224725"/>
              <a:gd name="connsiteY0" fmla="*/ 0 h 0"/>
              <a:gd name="connsiteX1" fmla="*/ 224725 w 224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725">
                <a:moveTo>
                  <a:pt x="0" y="0"/>
                </a:moveTo>
                <a:lnTo>
                  <a:pt x="224725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225"/>
          <p:cNvSpPr/>
          <p:nvPr/>
        </p:nvSpPr>
        <p:spPr>
          <a:xfrm>
            <a:off x="3425125" y="5940550"/>
            <a:ext cx="2471980" cy="161440"/>
          </a:xfrm>
          <a:custGeom>
            <a:avLst/>
            <a:gdLst>
              <a:gd name="connsiteX0" fmla="*/ 0 w 2471980"/>
              <a:gd name="connsiteY0" fmla="*/ 161440 h 161440"/>
              <a:gd name="connsiteX1" fmla="*/ 658678 w 2471980"/>
              <a:gd name="connsiteY1" fmla="*/ 21956 h 161440"/>
              <a:gd name="connsiteX2" fmla="*/ 2115519 w 2471980"/>
              <a:gd name="connsiteY2" fmla="*/ 29705 h 161440"/>
              <a:gd name="connsiteX3" fmla="*/ 2471980 w 2471980"/>
              <a:gd name="connsiteY3" fmla="*/ 130444 h 1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980" h="161440">
                <a:moveTo>
                  <a:pt x="0" y="161440"/>
                </a:moveTo>
                <a:cubicBezTo>
                  <a:pt x="153046" y="102676"/>
                  <a:pt x="306092" y="43912"/>
                  <a:pt x="658678" y="21956"/>
                </a:cubicBezTo>
                <a:cubicBezTo>
                  <a:pt x="1011264" y="0"/>
                  <a:pt x="1813302" y="11624"/>
                  <a:pt x="2115519" y="29705"/>
                </a:cubicBezTo>
                <a:cubicBezTo>
                  <a:pt x="2417736" y="47786"/>
                  <a:pt x="2444858" y="89115"/>
                  <a:pt x="2471980" y="13044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226"/>
          <p:cNvSpPr/>
          <p:nvPr/>
        </p:nvSpPr>
        <p:spPr>
          <a:xfrm>
            <a:off x="3316637" y="5857892"/>
            <a:ext cx="4587499" cy="213102"/>
          </a:xfrm>
          <a:custGeom>
            <a:avLst/>
            <a:gdLst>
              <a:gd name="connsiteX0" fmla="*/ 0 w 4587499"/>
              <a:gd name="connsiteY0" fmla="*/ 197603 h 213102"/>
              <a:gd name="connsiteX1" fmla="*/ 364210 w 4587499"/>
              <a:gd name="connsiteY1" fmla="*/ 50369 h 213102"/>
              <a:gd name="connsiteX2" fmla="*/ 1263112 w 4587499"/>
              <a:gd name="connsiteY2" fmla="*/ 3875 h 213102"/>
              <a:gd name="connsiteX3" fmla="*/ 3370882 w 4587499"/>
              <a:gd name="connsiteY3" fmla="*/ 34871 h 213102"/>
              <a:gd name="connsiteX4" fmla="*/ 4587499 w 4587499"/>
              <a:gd name="connsiteY4" fmla="*/ 213102 h 2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499" h="213102">
                <a:moveTo>
                  <a:pt x="0" y="197603"/>
                </a:moveTo>
                <a:cubicBezTo>
                  <a:pt x="76845" y="140130"/>
                  <a:pt x="153691" y="82657"/>
                  <a:pt x="364210" y="50369"/>
                </a:cubicBezTo>
                <a:cubicBezTo>
                  <a:pt x="574729" y="18081"/>
                  <a:pt x="1263112" y="3875"/>
                  <a:pt x="1263112" y="3875"/>
                </a:cubicBezTo>
                <a:cubicBezTo>
                  <a:pt x="1764224" y="1292"/>
                  <a:pt x="2816818" y="0"/>
                  <a:pt x="3370882" y="34871"/>
                </a:cubicBezTo>
                <a:cubicBezTo>
                  <a:pt x="3924946" y="69742"/>
                  <a:pt x="4256222" y="141422"/>
                  <a:pt x="4587499" y="2131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3024174" y="6429396"/>
            <a:ext cx="1214446" cy="357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 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비상 정지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2564969" y="6437850"/>
            <a:ext cx="418455" cy="170481"/>
          </a:xfrm>
          <a:custGeom>
            <a:avLst/>
            <a:gdLst>
              <a:gd name="connsiteX0" fmla="*/ 0 w 418455"/>
              <a:gd name="connsiteY0" fmla="*/ 0 h 170481"/>
              <a:gd name="connsiteX1" fmla="*/ 170482 w 418455"/>
              <a:gd name="connsiteY1" fmla="*/ 131736 h 170481"/>
              <a:gd name="connsiteX2" fmla="*/ 418455 w 418455"/>
              <a:gd name="connsiteY2" fmla="*/ 170481 h 1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5" h="170481">
                <a:moveTo>
                  <a:pt x="0" y="0"/>
                </a:moveTo>
                <a:cubicBezTo>
                  <a:pt x="50370" y="51661"/>
                  <a:pt x="100740" y="103323"/>
                  <a:pt x="170482" y="131736"/>
                </a:cubicBezTo>
                <a:cubicBezTo>
                  <a:pt x="240225" y="160150"/>
                  <a:pt x="329340" y="165315"/>
                  <a:pt x="418455" y="17048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9860" y="2071678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10058" y="2214554"/>
            <a:ext cx="620384" cy="20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타원 74"/>
          <p:cNvSpPr/>
          <p:nvPr/>
        </p:nvSpPr>
        <p:spPr>
          <a:xfrm>
            <a:off x="332778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타원 103"/>
          <p:cNvSpPr/>
          <p:nvPr/>
        </p:nvSpPr>
        <p:spPr>
          <a:xfrm>
            <a:off x="170257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시작</a:t>
            </a:r>
          </a:p>
        </p:txBody>
      </p:sp>
      <p:pic>
        <p:nvPicPr>
          <p:cNvPr id="25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208" y="128586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1770" y="64291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2" y="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" name="TextBox 258"/>
          <p:cNvSpPr txBox="1"/>
          <p:nvPr/>
        </p:nvSpPr>
        <p:spPr>
          <a:xfrm>
            <a:off x="1738290" y="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38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물리 컴포넌트</a:t>
            </a:r>
          </a:p>
          <a:p>
            <a:r>
              <a:rPr lang="ko-KR" altLang="en-US" sz="1400" dirty="0" smtClean="0"/>
              <a:t>모든 노드는 고정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wifi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연결되어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마스터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i5</a:t>
            </a:r>
            <a:r>
              <a:rPr lang="ko-KR" altLang="en-US" sz="1400" dirty="0" smtClean="0"/>
              <a:t>이상 노트북 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마스터 노드 구동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로봇 구동 보드는 </a:t>
            </a:r>
            <a:r>
              <a:rPr lang="en-US" altLang="ko-KR" sz="1400" dirty="0" smtClean="0"/>
              <a:t>TK1</a:t>
            </a:r>
            <a:r>
              <a:rPr lang="ko-KR" altLang="en-US" sz="1400" dirty="0" smtClean="0"/>
              <a:t>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TK1</a:t>
            </a:r>
            <a:r>
              <a:rPr lang="ko-KR" altLang="en-US" sz="1400" dirty="0" smtClean="0"/>
              <a:t>에 카메라</a:t>
            </a:r>
            <a:r>
              <a:rPr lang="en-US" altLang="ko-KR" sz="1400" dirty="0" smtClean="0"/>
              <a:t>, XTion</a:t>
            </a:r>
            <a:r>
              <a:rPr lang="ko-KR" altLang="en-US" sz="1400" dirty="0" smtClean="0"/>
              <a:t> 연결해 </a:t>
            </a:r>
            <a:r>
              <a:rPr lang="en-US" altLang="ko-KR" sz="1400" dirty="0" smtClean="0"/>
              <a:t>ROS node </a:t>
            </a:r>
            <a:r>
              <a:rPr lang="ko-KR" altLang="en-US" sz="1400" dirty="0" smtClean="0"/>
              <a:t>구동함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IMU </a:t>
            </a:r>
            <a:r>
              <a:rPr lang="ko-KR" altLang="en-US" sz="1400" dirty="0" smtClean="0"/>
              <a:t>센서는 </a:t>
            </a:r>
            <a:r>
              <a:rPr lang="ko-KR" altLang="en-US" sz="1400" dirty="0" err="1" smtClean="0"/>
              <a:t>라즈베리파이</a:t>
            </a:r>
            <a:r>
              <a:rPr lang="ko-KR" altLang="en-US" sz="1400" dirty="0" smtClean="0"/>
              <a:t> 사용함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라즈베리파이는</a:t>
            </a:r>
            <a:r>
              <a:rPr lang="ko-KR" altLang="en-US" sz="1400" dirty="0" smtClean="0"/>
              <a:t> 기본 센서만 사용</a:t>
            </a:r>
            <a:r>
              <a:rPr lang="en-US" altLang="ko-KR" sz="1400" dirty="0" smtClean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4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540" y="5857892"/>
            <a:ext cx="8524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2604" y="5857892"/>
            <a:ext cx="433382" cy="36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8950" y="5214950"/>
            <a:ext cx="642942" cy="40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1892" y="5143512"/>
            <a:ext cx="39540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2406" y="5857892"/>
            <a:ext cx="10858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38422" y="6215062"/>
            <a:ext cx="10858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09992" y="2643182"/>
            <a:ext cx="690558" cy="56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자유형 13"/>
          <p:cNvSpPr/>
          <p:nvPr/>
        </p:nvSpPr>
        <p:spPr>
          <a:xfrm>
            <a:off x="-261974" y="1021307"/>
            <a:ext cx="10119816" cy="4335439"/>
          </a:xfrm>
          <a:custGeom>
            <a:avLst/>
            <a:gdLst>
              <a:gd name="connsiteX0" fmla="*/ 586854 w 10119816"/>
              <a:gd name="connsiteY0" fmla="*/ 998562 h 4335439"/>
              <a:gd name="connsiteX1" fmla="*/ 3971499 w 10119816"/>
              <a:gd name="connsiteY1" fmla="*/ 1025857 h 4335439"/>
              <a:gd name="connsiteX2" fmla="*/ 5390866 w 10119816"/>
              <a:gd name="connsiteY2" fmla="*/ 943971 h 4335439"/>
              <a:gd name="connsiteX3" fmla="*/ 6059606 w 10119816"/>
              <a:gd name="connsiteY3" fmla="*/ 261583 h 4335439"/>
              <a:gd name="connsiteX4" fmla="*/ 6673756 w 10119816"/>
              <a:gd name="connsiteY4" fmla="*/ 125105 h 4335439"/>
              <a:gd name="connsiteX5" fmla="*/ 9253183 w 10119816"/>
              <a:gd name="connsiteY5" fmla="*/ 152400 h 4335439"/>
              <a:gd name="connsiteX6" fmla="*/ 9990162 w 10119816"/>
              <a:gd name="connsiteY6" fmla="*/ 1039505 h 4335439"/>
              <a:gd name="connsiteX7" fmla="*/ 10031105 w 10119816"/>
              <a:gd name="connsiteY7" fmla="*/ 3168556 h 4335439"/>
              <a:gd name="connsiteX8" fmla="*/ 9676263 w 10119816"/>
              <a:gd name="connsiteY8" fmla="*/ 4192138 h 4335439"/>
              <a:gd name="connsiteX9" fmla="*/ 8229600 w 10119816"/>
              <a:gd name="connsiteY9" fmla="*/ 4028365 h 4335439"/>
              <a:gd name="connsiteX10" fmla="*/ 6823881 w 10119816"/>
              <a:gd name="connsiteY10" fmla="*/ 3973774 h 4335439"/>
              <a:gd name="connsiteX11" fmla="*/ 5936777 w 10119816"/>
              <a:gd name="connsiteY11" fmla="*/ 3277738 h 4335439"/>
              <a:gd name="connsiteX12" fmla="*/ 2033517 w 10119816"/>
              <a:gd name="connsiteY12" fmla="*/ 3154908 h 4335439"/>
              <a:gd name="connsiteX13" fmla="*/ 1228299 w 10119816"/>
              <a:gd name="connsiteY13" fmla="*/ 3168556 h 4335439"/>
              <a:gd name="connsiteX14" fmla="*/ 777923 w 10119816"/>
              <a:gd name="connsiteY14" fmla="*/ 3182203 h 4335439"/>
              <a:gd name="connsiteX15" fmla="*/ 491320 w 10119816"/>
              <a:gd name="connsiteY15" fmla="*/ 2813714 h 4335439"/>
              <a:gd name="connsiteX16" fmla="*/ 450377 w 10119816"/>
              <a:gd name="connsiteY16" fmla="*/ 1407994 h 4335439"/>
              <a:gd name="connsiteX17" fmla="*/ 586854 w 10119816"/>
              <a:gd name="connsiteY17" fmla="*/ 998562 h 433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19816" h="4335439">
                <a:moveTo>
                  <a:pt x="586854" y="998562"/>
                </a:moveTo>
                <a:cubicBezTo>
                  <a:pt x="1173708" y="934873"/>
                  <a:pt x="3170830" y="1034956"/>
                  <a:pt x="3971499" y="1025857"/>
                </a:cubicBezTo>
                <a:cubicBezTo>
                  <a:pt x="4772168" y="1016759"/>
                  <a:pt x="5042848" y="1071350"/>
                  <a:pt x="5390866" y="943971"/>
                </a:cubicBezTo>
                <a:cubicBezTo>
                  <a:pt x="5738884" y="816592"/>
                  <a:pt x="5845791" y="398061"/>
                  <a:pt x="6059606" y="261583"/>
                </a:cubicBezTo>
                <a:cubicBezTo>
                  <a:pt x="6273421" y="125105"/>
                  <a:pt x="6141493" y="143302"/>
                  <a:pt x="6673756" y="125105"/>
                </a:cubicBezTo>
                <a:cubicBezTo>
                  <a:pt x="7206019" y="106908"/>
                  <a:pt x="8700449" y="0"/>
                  <a:pt x="9253183" y="152400"/>
                </a:cubicBezTo>
                <a:cubicBezTo>
                  <a:pt x="9805917" y="304800"/>
                  <a:pt x="9860508" y="536812"/>
                  <a:pt x="9990162" y="1039505"/>
                </a:cubicBezTo>
                <a:cubicBezTo>
                  <a:pt x="10119816" y="1542198"/>
                  <a:pt x="10083421" y="2643117"/>
                  <a:pt x="10031105" y="3168556"/>
                </a:cubicBezTo>
                <a:cubicBezTo>
                  <a:pt x="9978789" y="3693995"/>
                  <a:pt x="9976514" y="4048837"/>
                  <a:pt x="9676263" y="4192138"/>
                </a:cubicBezTo>
                <a:cubicBezTo>
                  <a:pt x="9376012" y="4335439"/>
                  <a:pt x="8704997" y="4064759"/>
                  <a:pt x="8229600" y="4028365"/>
                </a:cubicBezTo>
                <a:cubicBezTo>
                  <a:pt x="7754203" y="3991971"/>
                  <a:pt x="7206018" y="4098878"/>
                  <a:pt x="6823881" y="3973774"/>
                </a:cubicBezTo>
                <a:cubicBezTo>
                  <a:pt x="6441744" y="3848670"/>
                  <a:pt x="6735171" y="3414216"/>
                  <a:pt x="5936777" y="3277738"/>
                </a:cubicBezTo>
                <a:cubicBezTo>
                  <a:pt x="5138383" y="3141260"/>
                  <a:pt x="2818263" y="3173105"/>
                  <a:pt x="2033517" y="3154908"/>
                </a:cubicBezTo>
                <a:lnTo>
                  <a:pt x="1228299" y="3168556"/>
                </a:lnTo>
                <a:cubicBezTo>
                  <a:pt x="1019033" y="3173105"/>
                  <a:pt x="900753" y="3241343"/>
                  <a:pt x="777923" y="3182203"/>
                </a:cubicBezTo>
                <a:cubicBezTo>
                  <a:pt x="655093" y="3123063"/>
                  <a:pt x="545911" y="3109415"/>
                  <a:pt x="491320" y="2813714"/>
                </a:cubicBezTo>
                <a:cubicBezTo>
                  <a:pt x="436729" y="2518013"/>
                  <a:pt x="429905" y="1710519"/>
                  <a:pt x="450377" y="1407994"/>
                </a:cubicBezTo>
                <a:cubicBezTo>
                  <a:pt x="470849" y="1105469"/>
                  <a:pt x="0" y="1062251"/>
                  <a:pt x="586854" y="998562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7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컴포넌트</a:t>
            </a:r>
          </a:p>
          <a:p>
            <a:r>
              <a:rPr lang="en-US" altLang="ko-KR" sz="1400" dirty="0" smtClean="0"/>
              <a:t>reschy ROS</a:t>
            </a:r>
            <a:r>
              <a:rPr lang="ko-KR" altLang="en-US" sz="1400" dirty="0" smtClean="0"/>
              <a:t>패키지 아래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컴포넌트가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개발되어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각 컴포넌트 이름은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소스 파일 이름임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3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클래스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r>
              <a:rPr lang="ko-KR" altLang="en-US" sz="1400" dirty="0" smtClean="0"/>
              <a:t>각 클래스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모듈 이름은 혼란스럽지 않도록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컴포넌트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이름과 동일하게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참고로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클래스를 사용하지 않은 경우는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전역 함수 및 변수만 사용되므로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이름이 크게 관계는 없음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57232"/>
            <a:ext cx="992827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73"/>
          <p:cNvSpPr/>
          <p:nvPr/>
        </p:nvSpPr>
        <p:spPr>
          <a:xfrm>
            <a:off x="6024570" y="2357430"/>
            <a:ext cx="1571636" cy="4286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Battery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53198" y="1142984"/>
            <a:ext cx="1428760" cy="4286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Battery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881562" y="1142984"/>
            <a:ext cx="1571636" cy="4286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Battery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381364" y="1142984"/>
            <a:ext cx="1500197" cy="16430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81562" y="2071678"/>
            <a:ext cx="1107071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RPi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90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하드웨</a:t>
            </a:r>
            <a:r>
              <a:rPr lang="ko-KR" altLang="en-US" b="1" dirty="0" smtClean="0"/>
              <a:t>어</a:t>
            </a:r>
            <a:r>
              <a:rPr lang="ko-KR" altLang="en-US" b="1" dirty="0" smtClean="0"/>
              <a:t> 연결 디자인 </a:t>
            </a:r>
            <a:endParaRPr lang="en-US" altLang="ko-KR" b="1" dirty="0" smtClean="0"/>
          </a:p>
          <a:p>
            <a:r>
              <a:rPr lang="ko-KR" altLang="en-US" sz="1200" dirty="0" smtClean="0"/>
              <a:t>최종 하드웨어 연결 디자인은 다음과 같음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309925" y="4660501"/>
            <a:ext cx="4625065" cy="8035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53991" y="5106938"/>
            <a:ext cx="535726" cy="535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696945" y="5106938"/>
            <a:ext cx="535726" cy="535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46867" y="5821239"/>
            <a:ext cx="535726" cy="535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75468" y="5821239"/>
            <a:ext cx="535726" cy="535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04070" y="5821239"/>
            <a:ext cx="535726" cy="535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5" idx="0"/>
            <a:endCxn id="6" idx="0"/>
          </p:cNvCxnSpPr>
          <p:nvPr/>
        </p:nvCxnSpPr>
        <p:spPr>
          <a:xfrm rot="5400000" flipH="1" flipV="1">
            <a:off x="5643331" y="2785461"/>
            <a:ext cx="1985" cy="464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10" idx="5"/>
          </p:cNvCxnSpPr>
          <p:nvPr/>
        </p:nvCxnSpPr>
        <p:spPr>
          <a:xfrm rot="5400000">
            <a:off x="7350628" y="5474921"/>
            <a:ext cx="714301" cy="89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  <a:endCxn id="7" idx="4"/>
          </p:cNvCxnSpPr>
          <p:nvPr/>
        </p:nvCxnSpPr>
        <p:spPr>
          <a:xfrm rot="5400000">
            <a:off x="5643331" y="4928363"/>
            <a:ext cx="1985" cy="285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5" idx="3"/>
          </p:cNvCxnSpPr>
          <p:nvPr/>
        </p:nvCxnSpPr>
        <p:spPr>
          <a:xfrm rot="5400000" flipH="1">
            <a:off x="3221734" y="5474921"/>
            <a:ext cx="714301" cy="89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720638" y="4571213"/>
            <a:ext cx="1964327" cy="892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31152" y="4214023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02524" y="4214023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73896" y="4214023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73896" y="3856833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02524" y="3856833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31152" y="3856833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59780" y="3856833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88408" y="3785395"/>
            <a:ext cx="214314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202722" y="3785395"/>
            <a:ext cx="642942" cy="21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202722" y="4071147"/>
            <a:ext cx="642942" cy="21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120182" y="5786454"/>
            <a:ext cx="785818" cy="5707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255145" y="5889546"/>
            <a:ext cx="439097" cy="31889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96934" y="5142717"/>
            <a:ext cx="1500197" cy="3036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83016" y="5142717"/>
            <a:ext cx="1071570" cy="303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Battery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68569" y="5142717"/>
            <a:ext cx="1107071" cy="3036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RPi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81298" y="4714884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09926" y="1000108"/>
            <a:ext cx="4625065" cy="1946596"/>
          </a:xfrm>
          <a:prstGeom prst="roundRect">
            <a:avLst>
              <a:gd name="adj" fmla="val 90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67314" y="1785926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5942" y="1785926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024570" y="1785926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453198" y="1785926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81826" y="1714488"/>
            <a:ext cx="214314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96140" y="1714488"/>
            <a:ext cx="642942" cy="21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096140" y="2000240"/>
            <a:ext cx="642942" cy="214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703185" y="1142984"/>
            <a:ext cx="1964327" cy="1643074"/>
          </a:xfrm>
          <a:prstGeom prst="roundRect">
            <a:avLst>
              <a:gd name="adj" fmla="val 81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81298" y="1000108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81298" y="2571744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 rot="5400000">
            <a:off x="2122273" y="1812722"/>
            <a:ext cx="1928827" cy="303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778" y="5000636"/>
            <a:ext cx="2000264" cy="8035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3778" y="5072074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95414" y="5072074"/>
            <a:ext cx="428628" cy="35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99" y="4611764"/>
            <a:ext cx="1928827" cy="3036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3778" y="4929198"/>
            <a:ext cx="428628" cy="1333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95414" y="4929198"/>
            <a:ext cx="428628" cy="1333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8158" y="5072074"/>
            <a:ext cx="571504" cy="357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RPi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CAM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881826" y="3429000"/>
            <a:ext cx="571504" cy="357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CAM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205438" y="5916527"/>
            <a:ext cx="566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man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95282" y="1500174"/>
            <a:ext cx="1143008" cy="7858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RF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자유형 60"/>
          <p:cNvSpPr/>
          <p:nvPr/>
        </p:nvSpPr>
        <p:spPr>
          <a:xfrm>
            <a:off x="2000248" y="4790661"/>
            <a:ext cx="1719470" cy="440635"/>
          </a:xfrm>
          <a:custGeom>
            <a:avLst/>
            <a:gdLst>
              <a:gd name="connsiteX0" fmla="*/ 1719470 w 1719470"/>
              <a:gd name="connsiteY0" fmla="*/ 437322 h 440635"/>
              <a:gd name="connsiteX1" fmla="*/ 934278 w 1719470"/>
              <a:gd name="connsiteY1" fmla="*/ 367748 h 440635"/>
              <a:gd name="connsiteX2" fmla="*/ 0 w 1719470"/>
              <a:gd name="connsiteY2" fmla="*/ 0 h 44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470" h="440635">
                <a:moveTo>
                  <a:pt x="1719470" y="437322"/>
                </a:moveTo>
                <a:cubicBezTo>
                  <a:pt x="1470163" y="438978"/>
                  <a:pt x="1220856" y="440635"/>
                  <a:pt x="934278" y="367748"/>
                </a:cubicBezTo>
                <a:cubicBezTo>
                  <a:pt x="647700" y="294861"/>
                  <a:pt x="323850" y="147430"/>
                  <a:pt x="0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4986957" y="3568148"/>
            <a:ext cx="1903343" cy="1560443"/>
          </a:xfrm>
          <a:custGeom>
            <a:avLst/>
            <a:gdLst>
              <a:gd name="connsiteX0" fmla="*/ 74543 w 1903343"/>
              <a:gd name="connsiteY0" fmla="*/ 1560443 h 1560443"/>
              <a:gd name="connsiteX1" fmla="*/ 54665 w 1903343"/>
              <a:gd name="connsiteY1" fmla="*/ 983974 h 1560443"/>
              <a:gd name="connsiteX2" fmla="*/ 402534 w 1903343"/>
              <a:gd name="connsiteY2" fmla="*/ 198782 h 1560443"/>
              <a:gd name="connsiteX3" fmla="*/ 1903343 w 1903343"/>
              <a:gd name="connsiteY3" fmla="*/ 0 h 156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3343" h="1560443">
                <a:moveTo>
                  <a:pt x="74543" y="1560443"/>
                </a:moveTo>
                <a:cubicBezTo>
                  <a:pt x="37271" y="1385680"/>
                  <a:pt x="0" y="1210918"/>
                  <a:pt x="54665" y="983974"/>
                </a:cubicBezTo>
                <a:cubicBezTo>
                  <a:pt x="109330" y="757030"/>
                  <a:pt x="94421" y="362778"/>
                  <a:pt x="402534" y="198782"/>
                </a:cubicBezTo>
                <a:cubicBezTo>
                  <a:pt x="710647" y="34786"/>
                  <a:pt x="1306995" y="17393"/>
                  <a:pt x="1903343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81694" y="5214950"/>
            <a:ext cx="500066" cy="2143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IMU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1364144" y="5337313"/>
            <a:ext cx="4124739" cy="399222"/>
          </a:xfrm>
          <a:custGeom>
            <a:avLst/>
            <a:gdLst>
              <a:gd name="connsiteX0" fmla="*/ 0 w 4124739"/>
              <a:gd name="connsiteY0" fmla="*/ 0 h 399222"/>
              <a:gd name="connsiteX1" fmla="*/ 1649895 w 4124739"/>
              <a:gd name="connsiteY1" fmla="*/ 377687 h 399222"/>
              <a:gd name="connsiteX2" fmla="*/ 4124739 w 4124739"/>
              <a:gd name="connsiteY2" fmla="*/ 129209 h 39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4739" h="399222">
                <a:moveTo>
                  <a:pt x="0" y="0"/>
                </a:moveTo>
                <a:cubicBezTo>
                  <a:pt x="481219" y="178076"/>
                  <a:pt x="962438" y="356152"/>
                  <a:pt x="1649895" y="377687"/>
                </a:cubicBezTo>
                <a:cubicBezTo>
                  <a:pt x="2337352" y="399222"/>
                  <a:pt x="3231045" y="264215"/>
                  <a:pt x="4124739" y="129209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310058" y="5214950"/>
            <a:ext cx="500066" cy="2143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RF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81826" y="1785926"/>
            <a:ext cx="571504" cy="357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CAM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16200000" flipH="1">
            <a:off x="7683485" y="4873601"/>
            <a:ext cx="1682830" cy="1285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/>
              <a:t>ROS node</a:t>
            </a:r>
            <a:r>
              <a:rPr lang="ko-KR" altLang="en-US" sz="2000" b="1" i="1" dirty="0" smtClean="0"/>
              <a:t> 간 메시지 프로토콜 정의</a:t>
            </a:r>
            <a:endParaRPr lang="en-US" altLang="ko-KR" sz="2000" b="1" i="1" dirty="0" smtClean="0"/>
          </a:p>
          <a:p>
            <a:r>
              <a:rPr lang="ko-KR" altLang="en-US" sz="1400" dirty="0" smtClean="0"/>
              <a:t>다음과 같이 메시지 포맷이 정의되어 있다고 가정하고 개발할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괄호 안은 데이터 타입임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메시지 유형 재정의가 귀찮아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가능한</a:t>
            </a:r>
            <a:r>
              <a:rPr lang="en-US" altLang="ko-KR" sz="1400" dirty="0" smtClean="0"/>
              <a:t>, ROS</a:t>
            </a:r>
            <a:r>
              <a:rPr lang="ko-KR" altLang="en-US" sz="1400" dirty="0" smtClean="0"/>
              <a:t>에서 잘 정의된 메시지 유형을 최대한 재활용하기로 함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RGB-D, Camera </a:t>
            </a:r>
            <a:r>
              <a:rPr lang="ko-KR" altLang="en-US" sz="1400" dirty="0" smtClean="0"/>
              <a:t>센서를 제외한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나머지 </a:t>
            </a:r>
            <a:r>
              <a:rPr lang="en-US" altLang="ko-KR" sz="1400" dirty="0" smtClean="0"/>
              <a:t>IMU, </a:t>
            </a:r>
            <a:r>
              <a:rPr lang="ko-KR" altLang="en-US" sz="1400" dirty="0" err="1" smtClean="0"/>
              <a:t>액추에이터</a:t>
            </a:r>
            <a:r>
              <a:rPr lang="ko-KR" altLang="en-US" sz="1400" dirty="0" smtClean="0"/>
              <a:t> 센서 등은 </a:t>
            </a:r>
            <a:r>
              <a:rPr lang="en-US" altLang="ko-KR" sz="1400" dirty="0" err="1" smtClean="0"/>
              <a:t>std_msgs</a:t>
            </a:r>
            <a:r>
              <a:rPr lang="en-US" altLang="ko-KR" sz="1400" dirty="0" smtClean="0"/>
              <a:t>::String </a:t>
            </a:r>
            <a:r>
              <a:rPr lang="ko-KR" altLang="en-US" sz="1400" dirty="0" smtClean="0"/>
              <a:t>메시지 유형이며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데이터는 </a:t>
            </a:r>
            <a:r>
              <a:rPr lang="en-US" altLang="ko-KR" sz="1400" dirty="0" smtClean="0"/>
              <a:t>‘,’</a:t>
            </a:r>
            <a:r>
              <a:rPr lang="ko-KR" altLang="en-US" sz="1400" dirty="0" smtClean="0"/>
              <a:t>로 구분됨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reschy/</a:t>
            </a:r>
            <a:r>
              <a:rPr lang="ko-KR" altLang="en-US" sz="1400" dirty="0" err="1" smtClean="0"/>
              <a:t>네이스페이스는</a:t>
            </a:r>
            <a:r>
              <a:rPr lang="ko-KR" altLang="en-US" sz="1400" dirty="0" smtClean="0"/>
              <a:t> 직접 </a:t>
            </a:r>
            <a:r>
              <a:rPr lang="ko-KR" altLang="en-US" sz="1400" dirty="0" err="1" smtClean="0"/>
              <a:t>개발해야할</a:t>
            </a:r>
            <a:r>
              <a:rPr lang="ko-KR" altLang="en-US" sz="1400" dirty="0" smtClean="0"/>
              <a:t> 메시지 유형임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r>
              <a:rPr lang="en-US" altLang="ko-KR" sz="1400" dirty="0" smtClean="0"/>
              <a:t>ros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네임스페이스는 </a:t>
            </a:r>
            <a:r>
              <a:rPr lang="en-US" altLang="ko-KR" sz="1400" dirty="0" smtClean="0"/>
              <a:t>ros</a:t>
            </a:r>
            <a:r>
              <a:rPr lang="ko-KR" altLang="en-US" sz="1400" dirty="0" smtClean="0"/>
              <a:t>에서 기본으로 제공해 주는 메시지 유형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reschy/control/active</a:t>
            </a:r>
            <a:r>
              <a:rPr lang="en-US" altLang="ko-KR" sz="1400" dirty="0" smtClean="0"/>
              <a:t>/[ladder | door | stair]=[on | off] : on </a:t>
            </a:r>
            <a:r>
              <a:rPr lang="ko-KR" altLang="en-US" sz="1400" dirty="0" smtClean="0"/>
              <a:t>이면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해당 미션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자동 실행</a:t>
            </a:r>
            <a:r>
              <a:rPr lang="en-US" altLang="ko-KR" sz="1400" dirty="0" smtClean="0"/>
              <a:t>, off </a:t>
            </a:r>
            <a:r>
              <a:rPr lang="ko-KR" altLang="en-US" sz="1400" dirty="0" smtClean="0"/>
              <a:t>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해당 미션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종료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reschy/control/run/[ladder | door | stair] : robot_master_controller</a:t>
            </a:r>
            <a:r>
              <a:rPr lang="ko-KR" altLang="en-US" sz="1400" dirty="0" smtClean="0"/>
              <a:t>에 의해 타이머로 메시지가 발생되며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미션의 한 단계씩 </a:t>
            </a:r>
            <a:r>
              <a:rPr lang="en-US" altLang="ko-KR" sz="1400" dirty="0" smtClean="0"/>
              <a:t>run</a:t>
            </a:r>
            <a:r>
              <a:rPr lang="ko-KR" altLang="en-US" sz="1400" dirty="0" smtClean="0"/>
              <a:t> 시키는 역할</a:t>
            </a:r>
            <a:r>
              <a:rPr lang="en-US" altLang="ko-KR" sz="14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reschy/status/run/[ladder | door | stair]=[run | finish | fail] : run</a:t>
            </a:r>
            <a:r>
              <a:rPr lang="ko-KR" altLang="en-US" sz="1400" dirty="0" smtClean="0"/>
              <a:t>이면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, finish</a:t>
            </a:r>
            <a:r>
              <a:rPr lang="ko-KR" altLang="en-US" sz="1400" dirty="0" smtClean="0"/>
              <a:t>면 미션 성공</a:t>
            </a:r>
            <a:r>
              <a:rPr lang="en-US" altLang="ko-KR" sz="1400" dirty="0" smtClean="0"/>
              <a:t>, fail</a:t>
            </a:r>
            <a:r>
              <a:rPr lang="ko-KR" altLang="en-US" sz="1400" dirty="0" smtClean="0"/>
              <a:t>이면 미션 실패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reschy/sensor/active/imu = [on | off] : on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imu </a:t>
            </a:r>
            <a:r>
              <a:rPr lang="ko-KR" altLang="en-US" sz="1400" dirty="0" smtClean="0"/>
              <a:t>동작</a:t>
            </a:r>
            <a:r>
              <a:rPr lang="en-US" altLang="ko-KR" sz="1400" dirty="0" smtClean="0"/>
              <a:t>, off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imu </a:t>
            </a:r>
            <a:r>
              <a:rPr lang="ko-KR" altLang="en-US" sz="1400" dirty="0" smtClean="0"/>
              <a:t>비활성화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reschy/sensor/imu = </a:t>
            </a:r>
            <a:r>
              <a:rPr lang="en-US" altLang="ko-KR" sz="1400" dirty="0" err="1" smtClean="0"/>
              <a:t>roll,pitch,yaw</a:t>
            </a:r>
            <a:r>
              <a:rPr lang="en-US" altLang="ko-KR" sz="1400" dirty="0" smtClean="0"/>
              <a:t> : std::string </a:t>
            </a:r>
            <a:r>
              <a:rPr lang="ko-KR" altLang="en-US" sz="1400" dirty="0" smtClean="0"/>
              <a:t>타입으로</a:t>
            </a:r>
            <a:r>
              <a:rPr lang="en-US" altLang="ko-KR" sz="1400" dirty="0" smtClean="0"/>
              <a:t>, ‘,’</a:t>
            </a:r>
            <a:r>
              <a:rPr lang="ko-KR" altLang="en-US" sz="1400" dirty="0" smtClean="0"/>
              <a:t>로 구분됨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각각 </a:t>
            </a:r>
            <a:r>
              <a:rPr lang="en-US" altLang="ko-KR" sz="1400" dirty="0" smtClean="0"/>
              <a:t>roll, pitch, yaw</a:t>
            </a:r>
            <a:r>
              <a:rPr lang="ko-KR" altLang="en-US" sz="1400" dirty="0" smtClean="0"/>
              <a:t>임</a:t>
            </a:r>
            <a:r>
              <a:rPr lang="en-US" altLang="ko-KR" sz="14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reschy/control/active/motor = [on | off] : on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motor </a:t>
            </a:r>
            <a:r>
              <a:rPr lang="ko-KR" altLang="en-US" sz="1400" dirty="0" smtClean="0"/>
              <a:t>동작</a:t>
            </a:r>
            <a:r>
              <a:rPr lang="en-US" altLang="ko-KR" sz="1400" dirty="0" smtClean="0"/>
              <a:t>, off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motor </a:t>
            </a:r>
            <a:r>
              <a:rPr lang="ko-KR" altLang="en-US" sz="1400" dirty="0" smtClean="0"/>
              <a:t>멈춤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reschy/control/motor/data = [#</a:t>
            </a:r>
            <a:r>
              <a:rPr lang="en-US" altLang="ko-KR" sz="1400" dirty="0" err="1" smtClean="0"/>
              <a:t>Id_list</a:t>
            </a:r>
            <a:r>
              <a:rPr lang="en-US" altLang="ko-KR" sz="1400" dirty="0" smtClean="0"/>
              <a:t> Position Speed Time]</a:t>
            </a:r>
            <a:r>
              <a:rPr lang="en-US" altLang="ko-KR" sz="1400" dirty="0" smtClean="0"/>
              <a:t> [</a:t>
            </a:r>
            <a:r>
              <a:rPr lang="en-US" altLang="ko-KR" sz="1400" dirty="0" err="1" smtClean="0"/>
              <a:t>Id_list</a:t>
            </a:r>
            <a:r>
              <a:rPr lang="en-US" altLang="ko-KR" sz="1400" dirty="0" smtClean="0"/>
              <a:t> Position Speed Time</a:t>
            </a:r>
            <a:r>
              <a:rPr lang="en-US" altLang="ko-KR" sz="1400" dirty="0" smtClean="0"/>
              <a:t>]… : </a:t>
            </a:r>
            <a:r>
              <a:rPr lang="ko-KR" altLang="en-US" sz="1400" dirty="0" smtClean="0"/>
              <a:t>모터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들을 정의하고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이후에 모터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가 서보모터 </a:t>
            </a:r>
            <a:r>
              <a:rPr lang="ko-KR" altLang="en-US" sz="1400" dirty="0" err="1" smtClean="0"/>
              <a:t>터입으로</a:t>
            </a:r>
            <a:r>
              <a:rPr lang="ko-KR" altLang="en-US" sz="1400" dirty="0" smtClean="0"/>
              <a:t> 정해져 있다면</a:t>
            </a:r>
            <a:r>
              <a:rPr lang="en-US" altLang="ko-KR" sz="1400" dirty="0" smtClean="0"/>
              <a:t>, Position, Speed</a:t>
            </a:r>
            <a:r>
              <a:rPr lang="ko-KR" altLang="en-US" sz="1400" dirty="0" smtClean="0"/>
              <a:t>를 설정하면 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스태핑</a:t>
            </a:r>
            <a:r>
              <a:rPr lang="ko-KR" altLang="en-US" sz="1400" dirty="0" smtClean="0"/>
              <a:t> 모터 타입은 </a:t>
            </a:r>
            <a:r>
              <a:rPr lang="en-US" altLang="ko-KR" sz="1400" dirty="0" smtClean="0"/>
              <a:t>Speed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Time</a:t>
            </a:r>
            <a:r>
              <a:rPr lang="ko-KR" altLang="en-US" sz="1400" dirty="0" smtClean="0"/>
              <a:t>을 설정하면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대로 해당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에 데이터가 전달되어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모터가 구동됨</a:t>
            </a:r>
            <a:r>
              <a:rPr lang="en-US" altLang="ko-KR" sz="1400" dirty="0" smtClean="0"/>
              <a:t>. Position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도에서 </a:t>
            </a:r>
            <a:r>
              <a:rPr lang="en-US" altLang="ko-KR" sz="1400" dirty="0" smtClean="0"/>
              <a:t>360</a:t>
            </a:r>
            <a:r>
              <a:rPr lang="ko-KR" altLang="en-US" sz="1400" dirty="0" smtClean="0"/>
              <a:t>도까지</a:t>
            </a:r>
            <a:r>
              <a:rPr lang="en-US" altLang="ko-KR" sz="1400" dirty="0" smtClean="0"/>
              <a:t>, Speed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1023</a:t>
            </a:r>
            <a:r>
              <a:rPr lang="ko-KR" altLang="en-US" sz="1400" dirty="0" smtClean="0"/>
              <a:t>값 사이</a:t>
            </a:r>
            <a:r>
              <a:rPr lang="en-US" altLang="ko-KR" sz="1400" dirty="0" smtClean="0"/>
              <a:t>, Time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millisecond</a:t>
            </a:r>
            <a:r>
              <a:rPr lang="ko-KR" altLang="en-US" sz="1400" dirty="0" smtClean="0"/>
              <a:t>로 설정하도록 함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      예</a:t>
            </a:r>
            <a:r>
              <a:rPr lang="en-US" altLang="ko-KR" sz="1400" dirty="0" smtClean="0"/>
              <a:t>) </a:t>
            </a:r>
            <a:r>
              <a:rPr lang="en-US" altLang="ko-KR" sz="1400" dirty="0" smtClean="0"/>
              <a:t>reschy/control/motor/data = </a:t>
            </a:r>
            <a:r>
              <a:rPr lang="en-US" altLang="ko-KR" sz="1400" dirty="0" smtClean="0"/>
              <a:t>#1,2,3,4,5 S300 T10 #6,7,8 P20 S100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* </a:t>
            </a:r>
            <a:r>
              <a:rPr lang="ko-KR" altLang="en-US" sz="1400" dirty="0" smtClean="0"/>
              <a:t>각 </a:t>
            </a:r>
            <a:r>
              <a:rPr lang="en-US" altLang="ko-KR" sz="1400" dirty="0" smtClean="0"/>
              <a:t>ros node </a:t>
            </a:r>
            <a:r>
              <a:rPr lang="ko-KR" altLang="en-US" sz="1400" dirty="0" smtClean="0"/>
              <a:t>개발 시 앞의 메시지 토픽 이름과 데이터 유형을 고려해서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개발해야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만약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미확정된</a:t>
            </a:r>
            <a:r>
              <a:rPr lang="ko-KR" altLang="en-US" sz="1400" dirty="0" smtClean="0"/>
              <a:t> 것이 있을 때는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정의한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문서에 반영해야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아울러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카톡</a:t>
            </a:r>
            <a:r>
              <a:rPr lang="ko-KR" altLang="en-US" sz="1400" dirty="0" smtClean="0"/>
              <a:t> 등에 관련 내용을 공지해야 함</a:t>
            </a:r>
            <a:r>
              <a:rPr lang="en-US" altLang="ko-KR" sz="1400" dirty="0" smtClean="0"/>
              <a:t>. </a:t>
            </a:r>
          </a:p>
          <a:p>
            <a:endParaRPr lang="en-US" altLang="ko-KR" sz="1400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프로토콜 정의</a:t>
            </a:r>
            <a:endParaRPr lang="en-US" altLang="ko-KR" b="1" dirty="0" smtClean="0"/>
          </a:p>
          <a:p>
            <a:r>
              <a:rPr lang="ko-KR" altLang="en-US" sz="1200" dirty="0" smtClean="0"/>
              <a:t>다음과 같이 메시지 포맷이 정의되어 있다고 가정하고 개발할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괄호 안은 데이터 타입임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메시지 유형 재정의가 귀찮아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가능한</a:t>
            </a:r>
            <a:r>
              <a:rPr lang="en-US" altLang="ko-KR" sz="1200" dirty="0" smtClean="0"/>
              <a:t>, ROS</a:t>
            </a:r>
            <a:r>
              <a:rPr lang="ko-KR" altLang="en-US" sz="1200" dirty="0" smtClean="0"/>
              <a:t>에서 잘 정의된 메시지 유형을 최대한 재활용하기로 함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RGB-D, Camera </a:t>
            </a:r>
            <a:r>
              <a:rPr lang="ko-KR" altLang="en-US" sz="1200" dirty="0" smtClean="0"/>
              <a:t>센서를 제외한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나머지 </a:t>
            </a:r>
            <a:r>
              <a:rPr lang="en-US" altLang="ko-KR" sz="1200" dirty="0" smtClean="0"/>
              <a:t>IMU, </a:t>
            </a:r>
            <a:r>
              <a:rPr lang="ko-KR" altLang="en-US" sz="1200" dirty="0" err="1" smtClean="0"/>
              <a:t>액추에이터</a:t>
            </a:r>
            <a:r>
              <a:rPr lang="ko-KR" altLang="en-US" sz="1200" dirty="0" smtClean="0"/>
              <a:t> 센서 등은 </a:t>
            </a:r>
            <a:r>
              <a:rPr lang="en-US" altLang="ko-KR" sz="1200" dirty="0" err="1" smtClean="0"/>
              <a:t>std_msgs</a:t>
            </a:r>
            <a:r>
              <a:rPr lang="en-US" altLang="ko-KR" sz="1200" dirty="0" smtClean="0"/>
              <a:t>::String </a:t>
            </a:r>
            <a:r>
              <a:rPr lang="ko-KR" altLang="en-US" sz="1200" dirty="0" smtClean="0"/>
              <a:t>메시지 유형이며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‘,’</a:t>
            </a:r>
            <a:r>
              <a:rPr lang="ko-KR" altLang="en-US" sz="1200" dirty="0" smtClean="0"/>
              <a:t>로 구분됨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66720" y="2356350"/>
            <a:ext cx="17528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26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robot_sensor_RGBD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5248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robot_sensor_IMU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47626" y="2356350"/>
            <a:ext cx="333342" cy="410267"/>
            <a:chOff x="642910" y="571480"/>
            <a:chExt cx="571504" cy="857256"/>
          </a:xfrm>
        </p:grpSpPr>
        <p:sp>
          <p:nvSpPr>
            <p:cNvPr id="8" name="타원 7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218283" y="2845017"/>
            <a:ext cx="0" cy="358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5"/>
          <p:cNvGrpSpPr/>
          <p:nvPr/>
        </p:nvGrpSpPr>
        <p:grpSpPr>
          <a:xfrm>
            <a:off x="2792760" y="2355556"/>
            <a:ext cx="333342" cy="410267"/>
            <a:chOff x="642910" y="571480"/>
            <a:chExt cx="571504" cy="857256"/>
          </a:xfrm>
        </p:grpSpPr>
        <p:sp>
          <p:nvSpPr>
            <p:cNvPr id="17" name="타원 16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961158" y="2845017"/>
            <a:ext cx="0" cy="379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22"/>
          <p:cNvGrpSpPr/>
          <p:nvPr/>
        </p:nvGrpSpPr>
        <p:grpSpPr>
          <a:xfrm>
            <a:off x="6381760" y="2355556"/>
            <a:ext cx="333342" cy="410267"/>
            <a:chOff x="642910" y="571480"/>
            <a:chExt cx="571504" cy="857256"/>
          </a:xfrm>
        </p:grpSpPr>
        <p:sp>
          <p:nvSpPr>
            <p:cNvPr id="24" name="타원 2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6552417" y="2845017"/>
            <a:ext cx="0" cy="35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1358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2734070" y="4677210"/>
            <a:ext cx="3929092" cy="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6375493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19077" y="34993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514" y="3070730"/>
            <a:ext cx="2019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camera/on(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076" y="4285177"/>
            <a:ext cx="2162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camera/off(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077" y="471380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219077" y="40451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0515" y="3785111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83226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4664" y="3070731"/>
            <a:ext cx="1826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rgbd/on(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3226" y="5997430"/>
            <a:ext cx="189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/sensor/active/rgbd/off(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983226" y="64260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2983226" y="518814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11788" y="4782984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53211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4648" y="3070731"/>
            <a:ext cx="1900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imu/on(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3210" y="4785243"/>
            <a:ext cx="1828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imu/off(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553211" y="521387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6553211" y="411657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65751" y="363826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reschy</a:t>
            </a:r>
            <a:r>
              <a:rPr lang="en-US" altLang="ko-KR" sz="1050" dirty="0" smtClean="0"/>
              <a:t>/sensor/imu</a:t>
            </a:r>
          </a:p>
          <a:p>
            <a:r>
              <a:rPr lang="en-US" altLang="ko-KR" sz="1050" dirty="0" smtClean="0"/>
              <a:t>(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std_msgs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::String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911788" y="5354488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2983227" y="578378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>
            <a:off x="2983226" y="404739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1788" y="3642235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/camera/depth/points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2983226" y="447376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4664" y="4213739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804994" y="3702723"/>
            <a:ext cx="1571636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. I</a:t>
            </a:r>
            <a:r>
              <a:rPr lang="ko-KR" altLang="en-US" sz="1100" dirty="0" smtClean="0"/>
              <a:t>는 세그먼트 인덱스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0.12, 0.53, 5.23, 0</a:t>
            </a:r>
          </a:p>
          <a:p>
            <a:r>
              <a:rPr lang="en-US" altLang="ko-KR" sz="1100" dirty="0" smtClean="0"/>
              <a:t>0.32, 0.63, 6.23, 0</a:t>
            </a:r>
          </a:p>
          <a:p>
            <a:r>
              <a:rPr lang="en-US" altLang="ko-KR" sz="1100" dirty="0" smtClean="0"/>
              <a:t>…</a:t>
            </a:r>
          </a:p>
          <a:p>
            <a:r>
              <a:rPr lang="en-US" altLang="ko-KR" sz="1100" dirty="0" smtClean="0"/>
              <a:t>0.52, 0.53, 5.23, 1</a:t>
            </a:r>
          </a:p>
          <a:p>
            <a:r>
              <a:rPr lang="en-US" altLang="ko-KR" sz="1100" dirty="0" smtClean="0"/>
              <a:t>0.72, 0.63, 6.23, 1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994" y="5509313"/>
            <a:ext cx="1571636" cy="127727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순서대로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#1. Center position</a:t>
            </a:r>
          </a:p>
          <a:p>
            <a:r>
              <a:rPr lang="en-US" altLang="ko-KR" sz="1100" dirty="0" smtClean="0"/>
              <a:t>#2. Maximum boundary position</a:t>
            </a:r>
          </a:p>
          <a:p>
            <a:r>
              <a:rPr lang="en-US" altLang="ko-KR" sz="1100" dirty="0" smtClean="0"/>
              <a:t>#3. Minimum boundary position</a:t>
            </a:r>
          </a:p>
          <a:p>
            <a:r>
              <a:rPr lang="en-US" altLang="ko-KR" sz="1100" dirty="0" smtClean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23" y="3642235"/>
            <a:ext cx="1638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X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Y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Z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높이</a:t>
            </a:r>
            <a:endParaRPr lang="en-US" altLang="ko-KR" sz="1100" dirty="0" smtClean="0"/>
          </a:p>
          <a:p>
            <a:r>
              <a:rPr lang="en-US" altLang="ko-KR" sz="1100" dirty="0" smtClean="0"/>
              <a:t>0.12, 0.53, 5.23, 3.5</a:t>
            </a:r>
          </a:p>
        </p:txBody>
      </p:sp>
      <p:sp>
        <p:nvSpPr>
          <p:cNvPr id="60" name="자유형 59"/>
          <p:cNvSpPr/>
          <p:nvPr/>
        </p:nvSpPr>
        <p:spPr>
          <a:xfrm>
            <a:off x="4554538" y="4271832"/>
            <a:ext cx="246062" cy="733425"/>
          </a:xfrm>
          <a:custGeom>
            <a:avLst/>
            <a:gdLst>
              <a:gd name="connsiteX0" fmla="*/ 26987 w 246062"/>
              <a:gd name="connsiteY0" fmla="*/ 733425 h 733425"/>
              <a:gd name="connsiteX1" fmla="*/ 36512 w 246062"/>
              <a:gd name="connsiteY1" fmla="*/ 180975 h 733425"/>
              <a:gd name="connsiteX2" fmla="*/ 246062 w 246062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62" h="733425">
                <a:moveTo>
                  <a:pt x="26987" y="733425"/>
                </a:moveTo>
                <a:cubicBezTo>
                  <a:pt x="13493" y="518318"/>
                  <a:pt x="0" y="303212"/>
                  <a:pt x="36512" y="180975"/>
                </a:cubicBezTo>
                <a:cubicBezTo>
                  <a:pt x="73024" y="58738"/>
                  <a:pt x="159543" y="29369"/>
                  <a:pt x="246062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552950" y="5344040"/>
            <a:ext cx="504825" cy="198437"/>
          </a:xfrm>
          <a:custGeom>
            <a:avLst/>
            <a:gdLst>
              <a:gd name="connsiteX0" fmla="*/ 0 w 504825"/>
              <a:gd name="connsiteY0" fmla="*/ 198437 h 198437"/>
              <a:gd name="connsiteX1" fmla="*/ 85725 w 504825"/>
              <a:gd name="connsiteY1" fmla="*/ 74612 h 198437"/>
              <a:gd name="connsiteX2" fmla="*/ 266700 w 504825"/>
              <a:gd name="connsiteY2" fmla="*/ 17462 h 198437"/>
              <a:gd name="connsiteX3" fmla="*/ 504825 w 504825"/>
              <a:gd name="connsiteY3" fmla="*/ 179387 h 19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98437">
                <a:moveTo>
                  <a:pt x="0" y="198437"/>
                </a:moveTo>
                <a:cubicBezTo>
                  <a:pt x="20637" y="151605"/>
                  <a:pt x="41275" y="104774"/>
                  <a:pt x="85725" y="74612"/>
                </a:cubicBezTo>
                <a:cubicBezTo>
                  <a:pt x="130175" y="44450"/>
                  <a:pt x="196850" y="0"/>
                  <a:pt x="266700" y="17462"/>
                </a:cubicBezTo>
                <a:cubicBezTo>
                  <a:pt x="336550" y="34924"/>
                  <a:pt x="420687" y="107155"/>
                  <a:pt x="504825" y="179387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호출 순서 예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사다리 미션</a:t>
            </a:r>
            <a:endParaRPr lang="en-US" altLang="ko-KR" b="1" dirty="0" smtClean="0"/>
          </a:p>
          <a:p>
            <a:r>
              <a:rPr lang="en-US" altLang="ko-KR" sz="1400" dirty="0" smtClean="0"/>
              <a:t>ROS</a:t>
            </a:r>
            <a:r>
              <a:rPr lang="ko-KR" altLang="en-US" sz="1400" dirty="0" smtClean="0"/>
              <a:t>는 이벤트 방식으로 모든 노드가 처리됨을 명심해야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노드들을 관리함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자동 미션 수행 노드에 센서 메시지를 동기화시켜 전달하게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아울러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자동 미션 수행 노드도 타이밍에 맞게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메시지를 전달해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미션의 한 단계씩 실행하게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에서 호출되는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메시지는 </a:t>
            </a:r>
            <a:r>
              <a:rPr lang="en-US" altLang="ko-KR" sz="1400" dirty="0" smtClean="0"/>
              <a:t>5 Hz </a:t>
            </a:r>
            <a:r>
              <a:rPr lang="ko-KR" altLang="en-US" sz="1400" dirty="0" smtClean="0"/>
              <a:t>빈도로 호출됨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센서 데이터 취득도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호출 빈도를 고려해야 함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2" name="타원 61"/>
          <p:cNvSpPr/>
          <p:nvPr/>
        </p:nvSpPr>
        <p:spPr>
          <a:xfrm>
            <a:off x="230979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robot_master_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2450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000496" y="3742292"/>
            <a:ext cx="1704814" cy="231183"/>
          </a:xfrm>
          <a:custGeom>
            <a:avLst/>
            <a:gdLst>
              <a:gd name="connsiteX0" fmla="*/ 0 w 1704814"/>
              <a:gd name="connsiteY0" fmla="*/ 223434 h 231183"/>
              <a:gd name="connsiteX1" fmla="*/ 681925 w 1704814"/>
              <a:gd name="connsiteY1" fmla="*/ 29705 h 231183"/>
              <a:gd name="connsiteX2" fmla="*/ 1201119 w 1704814"/>
              <a:gd name="connsiteY2" fmla="*/ 45204 h 231183"/>
              <a:gd name="connsiteX3" fmla="*/ 1704814 w 1704814"/>
              <a:gd name="connsiteY3" fmla="*/ 231183 h 2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14" h="231183">
                <a:moveTo>
                  <a:pt x="0" y="223434"/>
                </a:moveTo>
                <a:cubicBezTo>
                  <a:pt x="240869" y="141422"/>
                  <a:pt x="481739" y="59410"/>
                  <a:pt x="681925" y="29705"/>
                </a:cubicBezTo>
                <a:cubicBezTo>
                  <a:pt x="882111" y="0"/>
                  <a:pt x="1030637" y="11624"/>
                  <a:pt x="1201119" y="45204"/>
                </a:cubicBezTo>
                <a:cubicBezTo>
                  <a:pt x="1371601" y="78784"/>
                  <a:pt x="1538207" y="154983"/>
                  <a:pt x="1704814" y="2311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41490" y="3472197"/>
            <a:ext cx="2454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1. reschy/control/active/ladder=on </a:t>
            </a:r>
            <a:endParaRPr lang="ko-KR" altLang="en-US" sz="1100" dirty="0"/>
          </a:p>
        </p:txBody>
      </p:sp>
      <p:sp>
        <p:nvSpPr>
          <p:cNvPr id="68" name="자유형 67"/>
          <p:cNvSpPr/>
          <p:nvPr/>
        </p:nvSpPr>
        <p:spPr>
          <a:xfrm>
            <a:off x="3946252" y="4267943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19123" y="4400891"/>
            <a:ext cx="19832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6. </a:t>
            </a:r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/control/run/ladder</a:t>
            </a:r>
            <a:endParaRPr lang="ko-KR" altLang="en-US" sz="1100" dirty="0"/>
          </a:p>
        </p:txBody>
      </p:sp>
      <p:sp>
        <p:nvSpPr>
          <p:cNvPr id="71" name="타원 70"/>
          <p:cNvSpPr/>
          <p:nvPr/>
        </p:nvSpPr>
        <p:spPr>
          <a:xfrm>
            <a:off x="551855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0384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openni2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971878" y="5554722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9992" y="5687670"/>
            <a:ext cx="1939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ros/camera/depth/points</a:t>
            </a:r>
            <a:endParaRPr lang="ko-KR" altLang="en-US" sz="1100" dirty="0"/>
          </a:p>
        </p:txBody>
      </p:sp>
      <p:sp>
        <p:nvSpPr>
          <p:cNvPr id="77" name="자유형 76"/>
          <p:cNvSpPr/>
          <p:nvPr/>
        </p:nvSpPr>
        <p:spPr>
          <a:xfrm>
            <a:off x="2991814" y="4353184"/>
            <a:ext cx="125279" cy="844657"/>
          </a:xfrm>
          <a:custGeom>
            <a:avLst/>
            <a:gdLst>
              <a:gd name="connsiteX0" fmla="*/ 117529 w 125279"/>
              <a:gd name="connsiteY0" fmla="*/ 0 h 844657"/>
              <a:gd name="connsiteX1" fmla="*/ 1292 w 125279"/>
              <a:gd name="connsiteY1" fmla="*/ 364210 h 844657"/>
              <a:gd name="connsiteX2" fmla="*/ 125279 w 125279"/>
              <a:gd name="connsiteY2" fmla="*/ 844657 h 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79" h="844657">
                <a:moveTo>
                  <a:pt x="117529" y="0"/>
                </a:moveTo>
                <a:cubicBezTo>
                  <a:pt x="58764" y="111717"/>
                  <a:pt x="0" y="223434"/>
                  <a:pt x="1292" y="364210"/>
                </a:cubicBezTo>
                <a:cubicBezTo>
                  <a:pt x="2584" y="504986"/>
                  <a:pt x="63931" y="674821"/>
                  <a:pt x="125279" y="844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844" y="4615205"/>
            <a:ext cx="2820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2. rosrun openni2 opennni2.launch (TBD)</a:t>
            </a:r>
            <a:endParaRPr lang="ko-KR" altLang="en-US" sz="1100" dirty="0"/>
          </a:p>
        </p:txBody>
      </p:sp>
      <p:sp>
        <p:nvSpPr>
          <p:cNvPr id="79" name="자유형 78"/>
          <p:cNvSpPr/>
          <p:nvPr/>
        </p:nvSpPr>
        <p:spPr>
          <a:xfrm>
            <a:off x="6116015" y="4360933"/>
            <a:ext cx="147234" cy="821410"/>
          </a:xfrm>
          <a:custGeom>
            <a:avLst/>
            <a:gdLst>
              <a:gd name="connsiteX0" fmla="*/ 147234 w 147234"/>
              <a:gd name="connsiteY0" fmla="*/ 821410 h 821410"/>
              <a:gd name="connsiteX1" fmla="*/ 0 w 147234"/>
              <a:gd name="connsiteY1" fmla="*/ 511444 h 821410"/>
              <a:gd name="connsiteX2" fmla="*/ 147234 w 147234"/>
              <a:gd name="connsiteY2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34" h="821410">
                <a:moveTo>
                  <a:pt x="147234" y="821410"/>
                </a:moveTo>
                <a:cubicBezTo>
                  <a:pt x="73617" y="734878"/>
                  <a:pt x="0" y="648346"/>
                  <a:pt x="0" y="511444"/>
                </a:cubicBezTo>
                <a:cubicBezTo>
                  <a:pt x="0" y="374542"/>
                  <a:pt x="73617" y="187271"/>
                  <a:pt x="14723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774693" y="4376431"/>
            <a:ext cx="117528" cy="813661"/>
          </a:xfrm>
          <a:custGeom>
            <a:avLst/>
            <a:gdLst>
              <a:gd name="connsiteX0" fmla="*/ 7749 w 117528"/>
              <a:gd name="connsiteY0" fmla="*/ 813661 h 813661"/>
              <a:gd name="connsiteX1" fmla="*/ 116237 w 117528"/>
              <a:gd name="connsiteY1" fmla="*/ 488197 h 813661"/>
              <a:gd name="connsiteX2" fmla="*/ 0 w 117528"/>
              <a:gd name="connsiteY2" fmla="*/ 0 h 81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28" h="813661">
                <a:moveTo>
                  <a:pt x="7749" y="813661"/>
                </a:moveTo>
                <a:cubicBezTo>
                  <a:pt x="62638" y="718734"/>
                  <a:pt x="117528" y="623807"/>
                  <a:pt x="116237" y="488197"/>
                </a:cubicBezTo>
                <a:cubicBezTo>
                  <a:pt x="114946" y="352587"/>
                  <a:pt x="57473" y="17629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67248" y="4758081"/>
            <a:ext cx="18822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4.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pPr algn="ctr"/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6881826" y="4758081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5.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</p:txBody>
      </p:sp>
      <p:sp>
        <p:nvSpPr>
          <p:cNvPr id="84" name="타원 83"/>
          <p:cNvSpPr/>
          <p:nvPr/>
        </p:nvSpPr>
        <p:spPr>
          <a:xfrm>
            <a:off x="6524636" y="287744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robot_body_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643686" y="3285734"/>
            <a:ext cx="395207" cy="604434"/>
          </a:xfrm>
          <a:custGeom>
            <a:avLst/>
            <a:gdLst>
              <a:gd name="connsiteX0" fmla="*/ 0 w 395207"/>
              <a:gd name="connsiteY0" fmla="*/ 604434 h 604434"/>
              <a:gd name="connsiteX1" fmla="*/ 77492 w 395207"/>
              <a:gd name="connsiteY1" fmla="*/ 325465 h 604434"/>
              <a:gd name="connsiteX2" fmla="*/ 395207 w 395207"/>
              <a:gd name="connsiteY2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07" h="604434">
                <a:moveTo>
                  <a:pt x="0" y="604434"/>
                </a:moveTo>
                <a:cubicBezTo>
                  <a:pt x="5812" y="515319"/>
                  <a:pt x="11624" y="426204"/>
                  <a:pt x="77492" y="325465"/>
                </a:cubicBezTo>
                <a:cubicBezTo>
                  <a:pt x="143360" y="224726"/>
                  <a:pt x="269283" y="112363"/>
                  <a:pt x="39520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7512" y="3448950"/>
            <a:ext cx="2667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7. reschy/control/run/body=left(0.2), right(0.2)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1957057" y="3383410"/>
            <a:ext cx="781616" cy="677501"/>
          </a:xfrm>
          <a:custGeom>
            <a:avLst/>
            <a:gdLst>
              <a:gd name="connsiteX0" fmla="*/ 333470 w 781616"/>
              <a:gd name="connsiteY0" fmla="*/ 677501 h 677501"/>
              <a:gd name="connsiteX1" fmla="*/ 16598 w 781616"/>
              <a:gd name="connsiteY1" fmla="*/ 442111 h 677501"/>
              <a:gd name="connsiteX2" fmla="*/ 233882 w 781616"/>
              <a:gd name="connsiteY2" fmla="*/ 43758 h 677501"/>
              <a:gd name="connsiteX3" fmla="*/ 704662 w 781616"/>
              <a:gd name="connsiteY3" fmla="*/ 179560 h 677501"/>
              <a:gd name="connsiteX4" fmla="*/ 695608 w 781616"/>
              <a:gd name="connsiteY4" fmla="*/ 523592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616" h="677501">
                <a:moveTo>
                  <a:pt x="333470" y="677501"/>
                </a:moveTo>
                <a:cubicBezTo>
                  <a:pt x="183333" y="612618"/>
                  <a:pt x="33196" y="547735"/>
                  <a:pt x="16598" y="442111"/>
                </a:cubicBezTo>
                <a:cubicBezTo>
                  <a:pt x="0" y="336487"/>
                  <a:pt x="119205" y="87516"/>
                  <a:pt x="233882" y="43758"/>
                </a:cubicBezTo>
                <a:cubicBezTo>
                  <a:pt x="348559" y="0"/>
                  <a:pt x="627708" y="99588"/>
                  <a:pt x="704662" y="179560"/>
                </a:cubicBezTo>
                <a:cubicBezTo>
                  <a:pt x="781616" y="259532"/>
                  <a:pt x="738612" y="391562"/>
                  <a:pt x="695608" y="5235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0512" y="4093602"/>
            <a:ext cx="1534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&lt;&lt;thread&gt;&gt;keyLoop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2020432" y="4178606"/>
            <a:ext cx="586966" cy="413441"/>
          </a:xfrm>
          <a:custGeom>
            <a:avLst/>
            <a:gdLst>
              <a:gd name="connsiteX0" fmla="*/ 288202 w 586966"/>
              <a:gd name="connsiteY0" fmla="*/ 0 h 413441"/>
              <a:gd name="connsiteX1" fmla="*/ 25651 w 586966"/>
              <a:gd name="connsiteY1" fmla="*/ 144855 h 413441"/>
              <a:gd name="connsiteX2" fmla="*/ 134293 w 586966"/>
              <a:gd name="connsiteY2" fmla="*/ 380245 h 413441"/>
              <a:gd name="connsiteX3" fmla="*/ 496431 w 586966"/>
              <a:gd name="connsiteY3" fmla="*/ 344031 h 413441"/>
              <a:gd name="connsiteX4" fmla="*/ 586966 w 586966"/>
              <a:gd name="connsiteY4" fmla="*/ 153909 h 4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66" h="413441">
                <a:moveTo>
                  <a:pt x="288202" y="0"/>
                </a:moveTo>
                <a:cubicBezTo>
                  <a:pt x="169752" y="40740"/>
                  <a:pt x="51303" y="81481"/>
                  <a:pt x="25651" y="144855"/>
                </a:cubicBezTo>
                <a:cubicBezTo>
                  <a:pt x="0" y="208229"/>
                  <a:pt x="55830" y="347049"/>
                  <a:pt x="134293" y="380245"/>
                </a:cubicBezTo>
                <a:cubicBezTo>
                  <a:pt x="212756" y="413441"/>
                  <a:pt x="420986" y="381754"/>
                  <a:pt x="496431" y="344031"/>
                </a:cubicBezTo>
                <a:cubicBezTo>
                  <a:pt x="571877" y="306308"/>
                  <a:pt x="579421" y="230108"/>
                  <a:pt x="586966" y="15390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4568" y="3157498"/>
            <a:ext cx="2082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&lt;&lt;timer&gt;&gt; callbackTimerRun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1551</Words>
  <Application>Microsoft Office PowerPoint</Application>
  <PresentationFormat>A4 용지(210x297mm)</PresentationFormat>
  <Paragraphs>597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OROCA DRC</dc:title>
  <dc:subject>DRC</dc:subject>
  <dc:creator>강태욱</dc:creator>
  <cp:keywords>DRC</cp:keywords>
  <dc:description>아키텍처. 유스케이스 정리.</dc:description>
  <cp:lastModifiedBy>ICT LAB</cp:lastModifiedBy>
  <cp:revision>315</cp:revision>
  <dcterms:created xsi:type="dcterms:W3CDTF">2015-09-30T04:42:57Z</dcterms:created>
  <dcterms:modified xsi:type="dcterms:W3CDTF">2015-10-18T05:18:59Z</dcterms:modified>
</cp:coreProperties>
</file>