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9"/>
  </p:notesMasterIdLst>
  <p:sldIdLst>
    <p:sldId id="256" r:id="rId2"/>
    <p:sldId id="259" r:id="rId3"/>
    <p:sldId id="260" r:id="rId4"/>
    <p:sldId id="257" r:id="rId5"/>
    <p:sldId id="261" r:id="rId6"/>
    <p:sldId id="262" r:id="rId7"/>
    <p:sldId id="263" r:id="rId8"/>
    <p:sldId id="267" r:id="rId9"/>
    <p:sldId id="268" r:id="rId10"/>
    <p:sldId id="269" r:id="rId11"/>
    <p:sldId id="270" r:id="rId12"/>
    <p:sldId id="271" r:id="rId13"/>
    <p:sldId id="273" r:id="rId14"/>
    <p:sldId id="272" r:id="rId15"/>
    <p:sldId id="274" r:id="rId16"/>
    <p:sldId id="275" r:id="rId17"/>
    <p:sldId id="276" r:id="rId18"/>
    <p:sldId id="277" r:id="rId19"/>
    <p:sldId id="278" r:id="rId20"/>
    <p:sldId id="290" r:id="rId21"/>
    <p:sldId id="282" r:id="rId22"/>
    <p:sldId id="283" r:id="rId23"/>
    <p:sldId id="285" r:id="rId24"/>
    <p:sldId id="287" r:id="rId25"/>
    <p:sldId id="288" r:id="rId26"/>
    <p:sldId id="289"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4" autoAdjust="0"/>
    <p:restoredTop sz="85556" autoAdjust="0"/>
  </p:normalViewPr>
  <p:slideViewPr>
    <p:cSldViewPr snapToGrid="0">
      <p:cViewPr varScale="1">
        <p:scale>
          <a:sx n="75" d="100"/>
          <a:sy n="75" d="100"/>
        </p:scale>
        <p:origin x="66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6C4A2-A67D-40EA-9168-03FF3AABD6E8}" type="datetimeFigureOut">
              <a:rPr lang="en-US" smtClean="0"/>
              <a:t>25-Aug-16</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2244A-A660-4590-9561-E7CFF047642E}" type="slidenum">
              <a:rPr lang="en-US" smtClean="0"/>
              <a:t>‹#›</a:t>
            </a:fld>
            <a:endParaRPr lang="en-US"/>
          </a:p>
        </p:txBody>
      </p:sp>
    </p:spTree>
    <p:extLst>
      <p:ext uri="{BB962C8B-B14F-4D97-AF65-F5344CB8AC3E}">
        <p14:creationId xmlns:p14="http://schemas.microsoft.com/office/powerpoint/2010/main" val="237275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כפי שהוסבר קודם,</a:t>
            </a:r>
            <a:r>
              <a:rPr lang="he-IL" baseline="0" dirty="0" smtClean="0"/>
              <a:t> בבקשת </a:t>
            </a:r>
            <a:r>
              <a:rPr lang="en-US" baseline="0" dirty="0" smtClean="0"/>
              <a:t>TKEY</a:t>
            </a:r>
            <a:r>
              <a:rPr lang="he-IL" baseline="0" dirty="0" smtClean="0"/>
              <a:t> צריכה להיות רשומת </a:t>
            </a:r>
            <a:r>
              <a:rPr lang="en-US" baseline="0" dirty="0" smtClean="0"/>
              <a:t>TKEY</a:t>
            </a:r>
            <a:r>
              <a:rPr lang="he-IL" baseline="0" dirty="0" smtClean="0"/>
              <a:t> בחלק של ה</a:t>
            </a:r>
            <a:r>
              <a:rPr lang="en-US" baseline="0" dirty="0" smtClean="0"/>
              <a:t>Additional Info</a:t>
            </a:r>
            <a:r>
              <a:rPr lang="he-IL" baseline="0" dirty="0" smtClean="0"/>
              <a:t>. לכן </a:t>
            </a:r>
            <a:r>
              <a:rPr lang="en-US" baseline="0" dirty="0" smtClean="0"/>
              <a:t>BIND</a:t>
            </a:r>
            <a:r>
              <a:rPr lang="he-IL" baseline="0" dirty="0" smtClean="0"/>
              <a:t> מחפש את הרשומה הזאת בחלק זה. אם הוא לא מוצא, הוא מחפש אותה גם בחלק של התשובות, כי יש מימושים שממקמים אותה שם. לכן בסך הכל הוא קורא פעמיים לפונקציה בשם </a:t>
            </a:r>
            <a:r>
              <a:rPr lang="en-US" baseline="0" dirty="0" smtClean="0"/>
              <a:t>dns_message_findname</a:t>
            </a:r>
            <a:r>
              <a:rPr lang="he-IL" baseline="0" dirty="0" smtClean="0"/>
              <a:t>, שמחפשת רשומות. הוא מעביר לה כפרמטר את הכתובת של המשתנה </a:t>
            </a:r>
            <a:r>
              <a:rPr lang="en-US" baseline="0" dirty="0" smtClean="0"/>
              <a:t>name</a:t>
            </a:r>
            <a:r>
              <a:rPr lang="he-IL" baseline="0" dirty="0" smtClean="0"/>
              <a:t>, והפונקציה אמורה לשנות את ערכו של המשתנה.</a:t>
            </a:r>
            <a:endParaRPr lang="en-US" baseline="0" dirty="0" smtClean="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11</a:t>
            </a:fld>
            <a:endParaRPr lang="en-US"/>
          </a:p>
        </p:txBody>
      </p:sp>
    </p:spTree>
    <p:extLst>
      <p:ext uri="{BB962C8B-B14F-4D97-AF65-F5344CB8AC3E}">
        <p14:creationId xmlns:p14="http://schemas.microsoft.com/office/powerpoint/2010/main" val="350067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הקריאה השנייה</a:t>
            </a:r>
            <a:r>
              <a:rPr lang="he-IL" baseline="0" dirty="0" smtClean="0"/>
              <a:t> היא זו שגורמת לכישלון ה-</a:t>
            </a:r>
            <a:r>
              <a:rPr lang="en-US" baseline="0" dirty="0" smtClean="0"/>
              <a:t>assertion</a:t>
            </a:r>
            <a:r>
              <a:rPr lang="he-IL" baseline="0" dirty="0" smtClean="0"/>
              <a:t>. ננסה להבין למה </a:t>
            </a:r>
            <a:r>
              <a:rPr lang="en-US" baseline="0" dirty="0" smtClean="0"/>
              <a:t>name != NULL</a:t>
            </a:r>
            <a:r>
              <a:rPr lang="he-IL" baseline="0" dirty="0" smtClean="0"/>
              <a:t> בקריאה השנייה:</a:t>
            </a:r>
          </a:p>
          <a:p>
            <a:pPr marL="171450" indent="-171450" algn="r" rtl="1">
              <a:buFontTx/>
              <a:buChar char="-"/>
            </a:pPr>
            <a:r>
              <a:rPr lang="he-IL" baseline="0" dirty="0" smtClean="0"/>
              <a:t>לפני הקריאה הראשונה יש אתחול של </a:t>
            </a:r>
            <a:r>
              <a:rPr lang="en-US" baseline="0" dirty="0" smtClean="0"/>
              <a:t>name</a:t>
            </a:r>
            <a:r>
              <a:rPr lang="he-IL" baseline="0" dirty="0" smtClean="0"/>
              <a:t> ל</a:t>
            </a:r>
            <a:r>
              <a:rPr lang="en-US" baseline="0" dirty="0" smtClean="0"/>
              <a:t>NULL</a:t>
            </a:r>
            <a:r>
              <a:rPr lang="he-IL" baseline="0" dirty="0" smtClean="0"/>
              <a:t>, לכן בהכרח הפונקציה </a:t>
            </a:r>
            <a:r>
              <a:rPr lang="en-US" baseline="0" dirty="0" smtClean="0"/>
              <a:t>dns_message_findname</a:t>
            </a:r>
            <a:r>
              <a:rPr lang="he-IL" baseline="0" dirty="0" smtClean="0"/>
              <a:t> היא זו ששינתה את ערכו.</a:t>
            </a:r>
          </a:p>
          <a:p>
            <a:pPr marL="171450" indent="-171450" algn="r" rtl="1">
              <a:buFontTx/>
              <a:buChar char="-"/>
            </a:pPr>
            <a:r>
              <a:rPr lang="he-IL" baseline="0" dirty="0" smtClean="0"/>
              <a:t>כמו כן, אנחנו מגיעים לקריאה השנייה רק אם הקריאה הראשונה מחזירה ערך שגיאה כלשהו.</a:t>
            </a:r>
          </a:p>
          <a:p>
            <a:pPr marL="0" indent="0" algn="r" rtl="1">
              <a:buFontTx/>
              <a:buNone/>
            </a:pPr>
            <a:r>
              <a:rPr lang="he-IL" baseline="0" dirty="0" smtClean="0"/>
              <a:t>נחזור לפונקציה </a:t>
            </a:r>
            <a:r>
              <a:rPr lang="en-US" baseline="0" dirty="0" smtClean="0"/>
              <a:t>dns_message_findname</a:t>
            </a:r>
            <a:r>
              <a:rPr lang="he-IL" baseline="0" dirty="0" smtClean="0"/>
              <a:t> ונבין באיזה תרחיש היא יכולה להחזיר ערך שגיאה וגם לשנות את ערך </a:t>
            </a:r>
            <a:r>
              <a:rPr lang="en-US" baseline="0" dirty="0" smtClean="0"/>
              <a:t>name</a:t>
            </a:r>
            <a:r>
              <a:rPr lang="he-IL" baseline="0" dirty="0" smtClean="0"/>
              <a:t>.</a:t>
            </a:r>
            <a:endParaRPr lang="en-US" dirty="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13</a:t>
            </a:fld>
            <a:endParaRPr lang="en-US"/>
          </a:p>
        </p:txBody>
      </p:sp>
    </p:spTree>
    <p:extLst>
      <p:ext uri="{BB962C8B-B14F-4D97-AF65-F5344CB8AC3E}">
        <p14:creationId xmlns:p14="http://schemas.microsoft.com/office/powerpoint/2010/main" val="11790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gn="r" rtl="1">
              <a:buFontTx/>
              <a:buChar char="-"/>
            </a:pPr>
            <a:r>
              <a:rPr lang="he-IL" baseline="0" dirty="0" smtClean="0"/>
              <a:t>הפונקציה תחילה מחפשת רשומה עם השם המבוקש. אם היא מוצאת, היא משנה את </a:t>
            </a:r>
            <a:r>
              <a:rPr lang="en-US" baseline="0" dirty="0" smtClean="0"/>
              <a:t>name</a:t>
            </a:r>
            <a:r>
              <a:rPr lang="he-IL" baseline="0" dirty="0" smtClean="0"/>
              <a:t>. רק לאחר מכן היא בודקת שהסוג של הרשומה מתאים לסוג המבוקש.</a:t>
            </a:r>
          </a:p>
          <a:p>
            <a:pPr marL="171450" indent="-171450" algn="r" rtl="1">
              <a:buFontTx/>
              <a:buChar char="-"/>
            </a:pPr>
            <a:r>
              <a:rPr lang="he-IL" baseline="0" dirty="0" smtClean="0"/>
              <a:t>לכן, אם קיימת רשומה עם שם מתאים אבל עם סוג לא מתאים, היא תשנה את </a:t>
            </a:r>
            <a:r>
              <a:rPr lang="en-US" baseline="0" dirty="0" smtClean="0"/>
              <a:t>name</a:t>
            </a:r>
            <a:r>
              <a:rPr lang="he-IL" baseline="0" dirty="0" smtClean="0"/>
              <a:t> וגם תחזיר ערך שגיאה. בינגו!</a:t>
            </a:r>
            <a:endParaRPr lang="en-US" dirty="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14</a:t>
            </a:fld>
            <a:endParaRPr lang="en-US"/>
          </a:p>
        </p:txBody>
      </p:sp>
    </p:spTree>
    <p:extLst>
      <p:ext uri="{BB962C8B-B14F-4D97-AF65-F5344CB8AC3E}">
        <p14:creationId xmlns:p14="http://schemas.microsoft.com/office/powerpoint/2010/main" val="467638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FontTx/>
              <a:buNone/>
            </a:pPr>
            <a:endParaRPr lang="en-US" dirty="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15</a:t>
            </a:fld>
            <a:endParaRPr lang="en-US"/>
          </a:p>
        </p:txBody>
      </p:sp>
    </p:spTree>
    <p:extLst>
      <p:ext uri="{BB962C8B-B14F-4D97-AF65-F5344CB8AC3E}">
        <p14:creationId xmlns:p14="http://schemas.microsoft.com/office/powerpoint/2010/main" val="2896685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FontTx/>
              <a:buNone/>
            </a:pPr>
            <a:endParaRPr lang="en-US" dirty="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16</a:t>
            </a:fld>
            <a:endParaRPr lang="en-US"/>
          </a:p>
        </p:txBody>
      </p:sp>
    </p:spTree>
    <p:extLst>
      <p:ext uri="{BB962C8B-B14F-4D97-AF65-F5344CB8AC3E}">
        <p14:creationId xmlns:p14="http://schemas.microsoft.com/office/powerpoint/2010/main" val="256153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FontTx/>
              <a:buNone/>
            </a:pPr>
            <a:endParaRPr lang="he-IL" dirty="0" smtClean="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17</a:t>
            </a:fld>
            <a:endParaRPr lang="en-US"/>
          </a:p>
        </p:txBody>
      </p:sp>
    </p:spTree>
    <p:extLst>
      <p:ext uri="{BB962C8B-B14F-4D97-AF65-F5344CB8AC3E}">
        <p14:creationId xmlns:p14="http://schemas.microsoft.com/office/powerpoint/2010/main" val="218407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עבור כל פקטת</a:t>
            </a:r>
            <a:r>
              <a:rPr lang="he-IL" baseline="0" dirty="0" smtClean="0"/>
              <a:t> </a:t>
            </a:r>
            <a:r>
              <a:rPr lang="en-US" baseline="0" dirty="0" smtClean="0"/>
              <a:t>HTTP</a:t>
            </a:r>
            <a:r>
              <a:rPr lang="he-IL" baseline="0" dirty="0" smtClean="0"/>
              <a:t> או </a:t>
            </a:r>
            <a:r>
              <a:rPr lang="en-US" baseline="0" dirty="0" smtClean="0"/>
              <a:t>SMTP</a:t>
            </a:r>
            <a:r>
              <a:rPr lang="he-IL" baseline="0" dirty="0" smtClean="0"/>
              <a:t>, בדקתי אם היא מכילה קוד </a:t>
            </a:r>
            <a:r>
              <a:rPr lang="en-US" baseline="0" dirty="0" smtClean="0"/>
              <a:t>C</a:t>
            </a:r>
            <a:r>
              <a:rPr lang="he-IL" baseline="0" dirty="0" smtClean="0"/>
              <a:t>. בדקתי זאת עבור כל פקטה בנפרד ולא צברתי פקטות עד לקבלת הודעה שלמה, מכיוון שההודעות היו יכולות להיות ארוכות ולא רציתי להשתמש ביותר מדי זיכרון. כמו כן, מכיוון שמטרת ה</a:t>
            </a:r>
            <a:r>
              <a:rPr lang="en-US" baseline="0" dirty="0" smtClean="0"/>
              <a:t>DLP</a:t>
            </a:r>
            <a:r>
              <a:rPr lang="he-IL" baseline="0" dirty="0" smtClean="0"/>
              <a:t> היא להגן על המשתמשים מטעויות ולא למנוע תקיפות זדוניות, הנחתי שיהיה ניתן לזהות את הקוד גם כשהוא מחולק לקטעים (כלומר, ניתן להניח שלא חילקו את הקוד בכוונה בצורה כזאת שלא ייראה כמו קוד </a:t>
            </a:r>
            <a:r>
              <a:rPr lang="en-US" baseline="0" dirty="0" smtClean="0"/>
              <a:t>C</a:t>
            </a:r>
            <a:r>
              <a:rPr lang="he-IL" baseline="0" dirty="0" smtClean="0"/>
              <a:t>).</a:t>
            </a:r>
          </a:p>
          <a:p>
            <a:pPr algn="r" rtl="1"/>
            <a:r>
              <a:rPr lang="he-IL" dirty="0" smtClean="0"/>
              <a:t>החשבתי</a:t>
            </a:r>
            <a:r>
              <a:rPr lang="he-IL" baseline="0" dirty="0" smtClean="0"/>
              <a:t> טקסט מסוים כקוד </a:t>
            </a:r>
            <a:r>
              <a:rPr lang="en-US" baseline="0" dirty="0" smtClean="0"/>
              <a:t>C</a:t>
            </a:r>
            <a:r>
              <a:rPr lang="he-IL" baseline="0" dirty="0" smtClean="0"/>
              <a:t> אם הוא ענה על אחד המאפיינים של קוד </a:t>
            </a:r>
            <a:r>
              <a:rPr lang="en-US" baseline="0" dirty="0" smtClean="0"/>
              <a:t>C</a:t>
            </a:r>
            <a:r>
              <a:rPr lang="he-IL" baseline="0" dirty="0" smtClean="0"/>
              <a:t>. הגדרתי מספר מאפיינים שלדעתי רוב קטעי הקוד עונים על אחד מהם. לא הגדרתי יותר מדי מאפיינים כדי לשמור על ביצועים טובים. בשקפים הבאים אציג כמה מהמאפיינים הללו.</a:t>
            </a:r>
            <a:endParaRPr lang="en-US" dirty="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23</a:t>
            </a:fld>
            <a:endParaRPr lang="en-US"/>
          </a:p>
        </p:txBody>
      </p:sp>
    </p:spTree>
    <p:extLst>
      <p:ext uri="{BB962C8B-B14F-4D97-AF65-F5344CB8AC3E}">
        <p14:creationId xmlns:p14="http://schemas.microsoft.com/office/powerpoint/2010/main" val="2044229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מכיוון שיש מילים שמורות ב-</a:t>
            </a:r>
            <a:r>
              <a:rPr lang="en-US" dirty="0" smtClean="0"/>
              <a:t>C</a:t>
            </a:r>
            <a:r>
              <a:rPr lang="he-IL" baseline="0" dirty="0" smtClean="0"/>
              <a:t> שיכולות להיות מילים תקניות באנגלית, ריבוי מילים כאלה אינו מספיק כדי לזהות קוד </a:t>
            </a:r>
            <a:r>
              <a:rPr lang="en-US" baseline="0" dirty="0" smtClean="0"/>
              <a:t>C</a:t>
            </a:r>
            <a:r>
              <a:rPr lang="he-IL" baseline="0" dirty="0" smtClean="0"/>
              <a:t>. אם ישנו טקסט העוסק במילה </a:t>
            </a:r>
            <a:r>
              <a:rPr lang="en-US" baseline="0" dirty="0" smtClean="0"/>
              <a:t>void</a:t>
            </a:r>
            <a:r>
              <a:rPr lang="he-IL" baseline="0" dirty="0" smtClean="0"/>
              <a:t> למשל, סך המילים השמורות יהיה גבוה. אך למעשה המילה השמורה היחידה שתופיע שם תהיה </a:t>
            </a:r>
            <a:r>
              <a:rPr lang="en-US" baseline="0" dirty="0" smtClean="0"/>
              <a:t>void</a:t>
            </a:r>
            <a:r>
              <a:rPr lang="he-IL" baseline="0" dirty="0" smtClean="0"/>
              <a:t>. לכן הוספתי תנאי של לפחות שתי מילים שמורות שונות. בחרתי מראש קבוצת מילים שמורות שאינן שכיחות בהקשרים אחרים, ולכן ההנחה היא שאם יש טקסט שעוסק באחת מהן – שאר המילים בקבוצה לא יופיעו בו.</a:t>
            </a:r>
            <a:endParaRPr lang="en-US" dirty="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26</a:t>
            </a:fld>
            <a:endParaRPr lang="en-US"/>
          </a:p>
        </p:txBody>
      </p:sp>
    </p:spTree>
    <p:extLst>
      <p:ext uri="{BB962C8B-B14F-4D97-AF65-F5344CB8AC3E}">
        <p14:creationId xmlns:p14="http://schemas.microsoft.com/office/powerpoint/2010/main" val="58999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en-US" dirty="0"/>
          </a:p>
        </p:txBody>
      </p:sp>
      <p:sp>
        <p:nvSpPr>
          <p:cNvPr id="4" name="מציין מיקום של מספר שקופית 3"/>
          <p:cNvSpPr>
            <a:spLocks noGrp="1"/>
          </p:cNvSpPr>
          <p:nvPr>
            <p:ph type="sldNum" sz="quarter" idx="10"/>
          </p:nvPr>
        </p:nvSpPr>
        <p:spPr/>
        <p:txBody>
          <a:bodyPr/>
          <a:lstStyle/>
          <a:p>
            <a:fld id="{E332244A-A660-4590-9561-E7CFF047642E}" type="slidenum">
              <a:rPr lang="en-US" smtClean="0"/>
              <a:t>27</a:t>
            </a:fld>
            <a:endParaRPr lang="en-US"/>
          </a:p>
        </p:txBody>
      </p:sp>
    </p:spTree>
    <p:extLst>
      <p:ext uri="{BB962C8B-B14F-4D97-AF65-F5344CB8AC3E}">
        <p14:creationId xmlns:p14="http://schemas.microsoft.com/office/powerpoint/2010/main" val="76204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en-US"/>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FB165183-9AE6-45DB-9D26-900AC8D53EC8}" type="datetimeFigureOut">
              <a:rPr lang="en-US" smtClean="0"/>
              <a:t>25-Aug-16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351968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FB165183-9AE6-45DB-9D26-900AC8D53EC8}" type="datetimeFigureOut">
              <a:rPr lang="en-US" smtClean="0"/>
              <a:t>25-Aug-16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109396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FB165183-9AE6-45DB-9D26-900AC8D53EC8}" type="datetimeFigureOut">
              <a:rPr lang="en-US" smtClean="0"/>
              <a:t>25-Aug-16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383408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FB165183-9AE6-45DB-9D26-900AC8D53EC8}" type="datetimeFigureOut">
              <a:rPr lang="en-US" smtClean="0"/>
              <a:t>25-Aug-16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227588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B165183-9AE6-45DB-9D26-900AC8D53EC8}" type="datetimeFigureOut">
              <a:rPr lang="en-US" smtClean="0"/>
              <a:t>25-Aug-16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59881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של תאריך 4"/>
          <p:cNvSpPr>
            <a:spLocks noGrp="1"/>
          </p:cNvSpPr>
          <p:nvPr>
            <p:ph type="dt" sz="half" idx="10"/>
          </p:nvPr>
        </p:nvSpPr>
        <p:spPr/>
        <p:txBody>
          <a:bodyPr/>
          <a:lstStyle/>
          <a:p>
            <a:fld id="{FB165183-9AE6-45DB-9D26-900AC8D53EC8}" type="datetimeFigureOut">
              <a:rPr lang="en-US" smtClean="0"/>
              <a:t>25-Aug-16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204564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מציין מיקום של תאריך 6"/>
          <p:cNvSpPr>
            <a:spLocks noGrp="1"/>
          </p:cNvSpPr>
          <p:nvPr>
            <p:ph type="dt" sz="half" idx="10"/>
          </p:nvPr>
        </p:nvSpPr>
        <p:spPr/>
        <p:txBody>
          <a:bodyPr/>
          <a:lstStyle/>
          <a:p>
            <a:fld id="{FB165183-9AE6-45DB-9D26-900AC8D53EC8}" type="datetimeFigureOut">
              <a:rPr lang="en-US" smtClean="0"/>
              <a:t>25-Aug-16</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151394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FB165183-9AE6-45DB-9D26-900AC8D53EC8}" type="datetimeFigureOut">
              <a:rPr lang="en-US" smtClean="0"/>
              <a:t>25-Aug-16</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24865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B165183-9AE6-45DB-9D26-900AC8D53EC8}" type="datetimeFigureOut">
              <a:rPr lang="en-US" smtClean="0"/>
              <a:t>25-Aug-16</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252376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B165183-9AE6-45DB-9D26-900AC8D53EC8}" type="datetimeFigureOut">
              <a:rPr lang="en-US" smtClean="0"/>
              <a:t>25-Aug-16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145324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B165183-9AE6-45DB-9D26-900AC8D53EC8}" type="datetimeFigureOut">
              <a:rPr lang="en-US" smtClean="0"/>
              <a:t>25-Aug-16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DF267694-8AE7-439B-92AD-1121099831CC}" type="slidenum">
              <a:rPr lang="en-US" smtClean="0"/>
              <a:t>‹#›</a:t>
            </a:fld>
            <a:endParaRPr lang="en-US"/>
          </a:p>
        </p:txBody>
      </p:sp>
    </p:spTree>
    <p:extLst>
      <p:ext uri="{BB962C8B-B14F-4D97-AF65-F5344CB8AC3E}">
        <p14:creationId xmlns:p14="http://schemas.microsoft.com/office/powerpoint/2010/main" val="50764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65183-9AE6-45DB-9D26-900AC8D53EC8}" type="datetimeFigureOut">
              <a:rPr lang="en-US" smtClean="0"/>
              <a:t>25-Aug-16</a:t>
            </a:fld>
            <a:endParaRPr lang="en-US"/>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מציין מיקום של מספר שקופית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67694-8AE7-439B-92AD-1121099831CC}" type="slidenum">
              <a:rPr lang="en-US" smtClean="0"/>
              <a:t>‹#›</a:t>
            </a:fld>
            <a:endParaRPr lang="en-US"/>
          </a:p>
        </p:txBody>
      </p:sp>
    </p:spTree>
    <p:extLst>
      <p:ext uri="{BB962C8B-B14F-4D97-AF65-F5344CB8AC3E}">
        <p14:creationId xmlns:p14="http://schemas.microsoft.com/office/powerpoint/2010/main" val="25521444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329883"/>
            <a:ext cx="9144000" cy="2387600"/>
          </a:xfrm>
        </p:spPr>
        <p:txBody>
          <a:bodyPr/>
          <a:lstStyle/>
          <a:p>
            <a:r>
              <a:rPr lang="he-IL" dirty="0" smtClean="0">
                <a:latin typeface="Alef" panose="00000500000000000000" pitchFamily="2" charset="-79"/>
                <a:cs typeface="Alef" panose="00000500000000000000" pitchFamily="2" charset="-79"/>
              </a:rPr>
              <a:t>סדנה באבטחת מידע</a:t>
            </a:r>
            <a:endParaRPr lang="en-US" dirty="0">
              <a:latin typeface="Alef" panose="00000500000000000000" pitchFamily="2" charset="-79"/>
              <a:cs typeface="Alef" panose="00000500000000000000" pitchFamily="2" charset="-79"/>
            </a:endParaRPr>
          </a:p>
        </p:txBody>
      </p:sp>
      <p:sp>
        <p:nvSpPr>
          <p:cNvPr id="3" name="כותרת משנה 2"/>
          <p:cNvSpPr>
            <a:spLocks noGrp="1"/>
          </p:cNvSpPr>
          <p:nvPr>
            <p:ph type="subTitle" idx="1"/>
          </p:nvPr>
        </p:nvSpPr>
        <p:spPr>
          <a:xfrm>
            <a:off x="1524000" y="2809558"/>
            <a:ext cx="9144000" cy="1655762"/>
          </a:xfrm>
        </p:spPr>
        <p:txBody>
          <a:bodyPr/>
          <a:lstStyle/>
          <a:p>
            <a:pPr rtl="1"/>
            <a:r>
              <a:rPr lang="he-IL" dirty="0" smtClean="0">
                <a:latin typeface="Alef" panose="00000500000000000000" pitchFamily="2" charset="-79"/>
                <a:cs typeface="Alef" panose="00000500000000000000" pitchFamily="2" charset="-79"/>
              </a:rPr>
              <a:t>הגנה מפני חולשות ו-</a:t>
            </a:r>
            <a:r>
              <a:rPr lang="en-US" dirty="0" smtClean="0">
                <a:latin typeface="Alef" panose="00000500000000000000" pitchFamily="2" charset="-79"/>
                <a:cs typeface="Alef" panose="00000500000000000000" pitchFamily="2" charset="-79"/>
              </a:rPr>
              <a:t>DLP</a:t>
            </a:r>
            <a:endParaRPr lang="en-US" dirty="0">
              <a:latin typeface="Alef" panose="00000500000000000000" pitchFamily="2" charset="-79"/>
              <a:cs typeface="Alef" panose="00000500000000000000" pitchFamily="2" charset="-79"/>
            </a:endParaRPr>
          </a:p>
        </p:txBody>
      </p:sp>
      <p:sp>
        <p:nvSpPr>
          <p:cNvPr id="5" name="TextBox 4"/>
          <p:cNvSpPr txBox="1"/>
          <p:nvPr/>
        </p:nvSpPr>
        <p:spPr>
          <a:xfrm>
            <a:off x="9737834" y="5885794"/>
            <a:ext cx="1860331" cy="369332"/>
          </a:xfrm>
          <a:prstGeom prst="rect">
            <a:avLst/>
          </a:prstGeom>
          <a:noFill/>
        </p:spPr>
        <p:txBody>
          <a:bodyPr wrap="square" rtlCol="0">
            <a:spAutoFit/>
          </a:bodyPr>
          <a:lstStyle/>
          <a:p>
            <a:pPr algn="r" rtl="1"/>
            <a:r>
              <a:rPr lang="he-IL" dirty="0" smtClean="0">
                <a:latin typeface="Alef" panose="00000500000000000000" pitchFamily="2" charset="-79"/>
                <a:cs typeface="Alef" panose="00000500000000000000" pitchFamily="2" charset="-79"/>
              </a:rPr>
              <a:t>מציגה: תמר שבח</a:t>
            </a:r>
            <a:endParaRPr lang="en-US" dirty="0">
              <a:latin typeface="Alef" panose="00000500000000000000" pitchFamily="2" charset="-79"/>
              <a:cs typeface="Alef" panose="00000500000000000000" pitchFamily="2" charset="-79"/>
            </a:endParaRPr>
          </a:p>
        </p:txBody>
      </p:sp>
      <p:pic>
        <p:nvPicPr>
          <p:cNvPr id="2050" name="Picture 2" descr="Wild Flowers, Flowers, Plant, Macro,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013" y="3824580"/>
            <a:ext cx="4605973" cy="203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88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דוגמה לבקשת </a:t>
            </a:r>
            <a:r>
              <a:rPr lang="en-US" dirty="0" smtClean="0">
                <a:latin typeface="+mn-lt"/>
                <a:cs typeface="Alef" panose="00000500000000000000" pitchFamily="2" charset="-79"/>
              </a:rPr>
              <a:t>TKEY</a:t>
            </a:r>
            <a:endParaRPr lang="en-US" dirty="0">
              <a:latin typeface="+mn-lt"/>
              <a:cs typeface="Alef" panose="00000500000000000000" pitchFamily="2" charset="-79"/>
            </a:endParaRPr>
          </a:p>
        </p:txBody>
      </p:sp>
      <p:sp>
        <p:nvSpPr>
          <p:cNvPr id="12" name="מלבן 11"/>
          <p:cNvSpPr/>
          <p:nvPr/>
        </p:nvSpPr>
        <p:spPr>
          <a:xfrm>
            <a:off x="1198486" y="3142695"/>
            <a:ext cx="5424256" cy="168676"/>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מלבן 12"/>
          <p:cNvSpPr/>
          <p:nvPr/>
        </p:nvSpPr>
        <p:spPr>
          <a:xfrm>
            <a:off x="1199965" y="4271641"/>
            <a:ext cx="5424256" cy="168676"/>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תמונה 14"/>
          <p:cNvPicPr>
            <a:picLocks noChangeAspect="1"/>
          </p:cNvPicPr>
          <p:nvPr/>
        </p:nvPicPr>
        <p:blipFill>
          <a:blip r:embed="rId2"/>
          <a:stretch>
            <a:fillRect/>
          </a:stretch>
        </p:blipFill>
        <p:spPr>
          <a:xfrm>
            <a:off x="371192" y="1489090"/>
            <a:ext cx="4120904" cy="2621536"/>
          </a:xfrm>
          <a:prstGeom prst="rect">
            <a:avLst/>
          </a:prstGeom>
        </p:spPr>
      </p:pic>
      <p:pic>
        <p:nvPicPr>
          <p:cNvPr id="16" name="תמונה 15"/>
          <p:cNvPicPr>
            <a:picLocks noChangeAspect="1"/>
          </p:cNvPicPr>
          <p:nvPr/>
        </p:nvPicPr>
        <p:blipFill rotWithShape="1">
          <a:blip r:embed="rId3"/>
          <a:srcRect r="856"/>
          <a:stretch/>
        </p:blipFill>
        <p:spPr>
          <a:xfrm>
            <a:off x="383857" y="1497968"/>
            <a:ext cx="7197673" cy="3343275"/>
          </a:xfrm>
          <a:prstGeom prst="rect">
            <a:avLst/>
          </a:prstGeom>
        </p:spPr>
      </p:pic>
      <p:pic>
        <p:nvPicPr>
          <p:cNvPr id="3" name="תמונה 2"/>
          <p:cNvPicPr>
            <a:picLocks noChangeAspect="1"/>
          </p:cNvPicPr>
          <p:nvPr/>
        </p:nvPicPr>
        <p:blipFill rotWithShape="1">
          <a:blip r:embed="rId4"/>
          <a:srcRect t="654"/>
          <a:stretch/>
        </p:blipFill>
        <p:spPr>
          <a:xfrm>
            <a:off x="377897" y="1509203"/>
            <a:ext cx="7210425" cy="5223397"/>
          </a:xfrm>
          <a:prstGeom prst="rect">
            <a:avLst/>
          </a:prstGeom>
        </p:spPr>
      </p:pic>
      <p:sp>
        <p:nvSpPr>
          <p:cNvPr id="9" name="מלבן 8"/>
          <p:cNvSpPr/>
          <p:nvPr/>
        </p:nvSpPr>
        <p:spPr>
          <a:xfrm>
            <a:off x="1217721" y="3126416"/>
            <a:ext cx="5424256" cy="168676"/>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מלבן 9"/>
          <p:cNvSpPr/>
          <p:nvPr/>
        </p:nvSpPr>
        <p:spPr>
          <a:xfrm>
            <a:off x="1219201" y="4255354"/>
            <a:ext cx="5424256" cy="168676"/>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626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החולשה: באג ב-</a:t>
            </a:r>
            <a:r>
              <a:rPr lang="en-US" dirty="0" smtClean="0">
                <a:latin typeface="+mn-lt"/>
                <a:cs typeface="Alef" panose="00000500000000000000" pitchFamily="2" charset="-79"/>
              </a:rPr>
              <a:t>BIND</a:t>
            </a:r>
            <a:endParaRPr lang="en-US" dirty="0">
              <a:latin typeface="+mn-lt"/>
              <a:cs typeface="Alef" panose="00000500000000000000" pitchFamily="2" charset="-79"/>
            </a:endParaRPr>
          </a:p>
        </p:txBody>
      </p:sp>
      <p:sp>
        <p:nvSpPr>
          <p:cNvPr id="3" name="מציין מיקום תוכן 2"/>
          <p:cNvSpPr>
            <a:spLocks noGrp="1"/>
          </p:cNvSpPr>
          <p:nvPr>
            <p:ph idx="1"/>
          </p:nvPr>
        </p:nvSpPr>
        <p:spPr>
          <a:xfrm>
            <a:off x="7794594" y="1825625"/>
            <a:ext cx="3559205" cy="4351338"/>
          </a:xfrm>
        </p:spPr>
        <p:txBody>
          <a:bodyPr>
            <a:normAutofit/>
          </a:bodyPr>
          <a:lstStyle/>
          <a:p>
            <a:pPr algn="r" rtl="1"/>
            <a:r>
              <a:rPr lang="he-IL" sz="2400" dirty="0" smtClean="0">
                <a:latin typeface="Alef" panose="00000500000000000000" pitchFamily="2" charset="-79"/>
                <a:cs typeface="Alef" panose="00000500000000000000" pitchFamily="2" charset="-79"/>
              </a:rPr>
              <a:t>כאמור, </a:t>
            </a:r>
            <a:r>
              <a:rPr lang="en-US" sz="2400" dirty="0" smtClean="0">
                <a:latin typeface="Alef" panose="00000500000000000000" pitchFamily="2" charset="-79"/>
                <a:cs typeface="Alef" panose="00000500000000000000" pitchFamily="2" charset="-79"/>
              </a:rPr>
              <a:t>BIND</a:t>
            </a:r>
            <a:r>
              <a:rPr lang="he-IL" sz="2400" dirty="0" smtClean="0">
                <a:latin typeface="Alef" panose="00000500000000000000" pitchFamily="2" charset="-79"/>
                <a:cs typeface="Alef" panose="00000500000000000000" pitchFamily="2" charset="-79"/>
              </a:rPr>
              <a:t> הוא מימוש לשרת</a:t>
            </a:r>
            <a:r>
              <a:rPr lang="he-IL" sz="2400" dirty="0">
                <a:latin typeface="Alef" panose="00000500000000000000" pitchFamily="2" charset="-79"/>
                <a:cs typeface="Alef" panose="00000500000000000000" pitchFamily="2" charset="-79"/>
              </a:rPr>
              <a:t> </a:t>
            </a:r>
            <a:r>
              <a:rPr lang="en-US" sz="2400" dirty="0" smtClean="0">
                <a:latin typeface="Alef" panose="00000500000000000000" pitchFamily="2" charset="-79"/>
                <a:cs typeface="Alef" panose="00000500000000000000" pitchFamily="2" charset="-79"/>
              </a:rPr>
              <a:t>DNS</a:t>
            </a:r>
            <a:r>
              <a:rPr lang="he-IL" sz="2400" dirty="0" smtClean="0">
                <a:latin typeface="Alef" panose="00000500000000000000" pitchFamily="2" charset="-79"/>
                <a:cs typeface="Alef" panose="00000500000000000000" pitchFamily="2" charset="-79"/>
              </a:rPr>
              <a:t>. </a:t>
            </a:r>
          </a:p>
          <a:p>
            <a:pPr algn="r" rtl="1"/>
            <a:r>
              <a:rPr lang="he-IL" sz="2400" dirty="0" smtClean="0">
                <a:latin typeface="Alef" panose="00000500000000000000" pitchFamily="2" charset="-79"/>
                <a:cs typeface="Alef" panose="00000500000000000000" pitchFamily="2" charset="-79"/>
              </a:rPr>
              <a:t>יש בו באג שבגללו בקשת </a:t>
            </a:r>
            <a:r>
              <a:rPr lang="en-US" sz="2400" dirty="0" smtClean="0">
                <a:latin typeface="Alef" panose="00000500000000000000" pitchFamily="2" charset="-79"/>
                <a:cs typeface="Alef" panose="00000500000000000000" pitchFamily="2" charset="-79"/>
              </a:rPr>
              <a:t>TKEY</a:t>
            </a:r>
            <a:r>
              <a:rPr lang="he-IL" sz="2400" dirty="0" smtClean="0">
                <a:latin typeface="Alef" panose="00000500000000000000" pitchFamily="2" charset="-79"/>
                <a:cs typeface="Alef" panose="00000500000000000000" pitchFamily="2" charset="-79"/>
              </a:rPr>
              <a:t> בודדת יכולה להפיל אותו.</a:t>
            </a:r>
          </a:p>
          <a:p>
            <a:pPr algn="r" rtl="1"/>
            <a:r>
              <a:rPr lang="he-IL" sz="2400" dirty="0" smtClean="0">
                <a:latin typeface="Alef" panose="00000500000000000000" pitchFamily="2" charset="-79"/>
                <a:cs typeface="Alef" panose="00000500000000000000" pitchFamily="2" charset="-79"/>
              </a:rPr>
              <a:t>להלן חלק מהפונקציה האחראית על עיבוד בקשות </a:t>
            </a:r>
            <a:r>
              <a:rPr lang="en-US" sz="2400" dirty="0" smtClean="0">
                <a:latin typeface="Alef" panose="00000500000000000000" pitchFamily="2" charset="-79"/>
                <a:cs typeface="Alef" panose="00000500000000000000" pitchFamily="2" charset="-79"/>
              </a:rPr>
              <a:t>TKEY</a:t>
            </a:r>
            <a:r>
              <a:rPr lang="he-IL" sz="2400" dirty="0" smtClean="0">
                <a:latin typeface="Alef" panose="00000500000000000000" pitchFamily="2" charset="-79"/>
                <a:cs typeface="Alef" panose="00000500000000000000" pitchFamily="2" charset="-79"/>
              </a:rPr>
              <a:t>.</a:t>
            </a:r>
            <a:endParaRPr lang="en-US" sz="2400" dirty="0" smtClean="0">
              <a:latin typeface="Alef" panose="00000500000000000000" pitchFamily="2" charset="-79"/>
              <a:cs typeface="Alef" panose="00000500000000000000" pitchFamily="2" charset="-79"/>
            </a:endParaRPr>
          </a:p>
        </p:txBody>
      </p:sp>
      <p:grpSp>
        <p:nvGrpSpPr>
          <p:cNvPr id="22" name="קבוצה 21"/>
          <p:cNvGrpSpPr/>
          <p:nvPr/>
        </p:nvGrpSpPr>
        <p:grpSpPr>
          <a:xfrm>
            <a:off x="399633" y="1556248"/>
            <a:ext cx="6809035" cy="4973143"/>
            <a:chOff x="399633" y="1556248"/>
            <a:chExt cx="6809035" cy="4973143"/>
          </a:xfrm>
        </p:grpSpPr>
        <p:grpSp>
          <p:nvGrpSpPr>
            <p:cNvPr id="21" name="קבוצה 20"/>
            <p:cNvGrpSpPr/>
            <p:nvPr/>
          </p:nvGrpSpPr>
          <p:grpSpPr>
            <a:xfrm>
              <a:off x="399633" y="1556248"/>
              <a:ext cx="6809035" cy="4973143"/>
              <a:chOff x="399633" y="1556248"/>
              <a:chExt cx="6809035" cy="4973143"/>
            </a:xfrm>
          </p:grpSpPr>
          <p:pic>
            <p:nvPicPr>
              <p:cNvPr id="5" name="תמונה 4"/>
              <p:cNvPicPr>
                <a:picLocks noChangeAspect="1"/>
              </p:cNvPicPr>
              <p:nvPr/>
            </p:nvPicPr>
            <p:blipFill>
              <a:blip r:embed="rId3"/>
              <a:stretch>
                <a:fillRect/>
              </a:stretch>
            </p:blipFill>
            <p:spPr>
              <a:xfrm>
                <a:off x="399633" y="1556248"/>
                <a:ext cx="6809035" cy="4973143"/>
              </a:xfrm>
              <a:prstGeom prst="rect">
                <a:avLst/>
              </a:prstGeom>
            </p:spPr>
          </p:pic>
          <p:pic>
            <p:nvPicPr>
              <p:cNvPr id="6" name="תמונה 5"/>
              <p:cNvPicPr>
                <a:picLocks noChangeAspect="1"/>
              </p:cNvPicPr>
              <p:nvPr/>
            </p:nvPicPr>
            <p:blipFill rotWithShape="1">
              <a:blip r:embed="rId3"/>
              <a:srcRect l="15646" t="58112" r="55384" b="36890"/>
              <a:stretch/>
            </p:blipFill>
            <p:spPr>
              <a:xfrm>
                <a:off x="1546214" y="2819669"/>
                <a:ext cx="1972555" cy="248575"/>
              </a:xfrm>
              <a:prstGeom prst="rect">
                <a:avLst/>
              </a:prstGeom>
            </p:spPr>
          </p:pic>
        </p:grpSp>
        <p:pic>
          <p:nvPicPr>
            <p:cNvPr id="8" name="תמונה 7"/>
            <p:cNvPicPr>
              <a:picLocks noChangeAspect="1"/>
            </p:cNvPicPr>
            <p:nvPr/>
          </p:nvPicPr>
          <p:blipFill rotWithShape="1">
            <a:blip r:embed="rId4"/>
            <a:srcRect t="17604" b="36463"/>
            <a:stretch/>
          </p:blipFill>
          <p:spPr>
            <a:xfrm>
              <a:off x="591128" y="2608322"/>
              <a:ext cx="2456872" cy="179429"/>
            </a:xfrm>
            <a:prstGeom prst="rect">
              <a:avLst/>
            </a:prstGeom>
          </p:spPr>
        </p:pic>
      </p:grpSp>
      <p:sp>
        <p:nvSpPr>
          <p:cNvPr id="18" name="אליפסה 17"/>
          <p:cNvSpPr/>
          <p:nvPr/>
        </p:nvSpPr>
        <p:spPr>
          <a:xfrm>
            <a:off x="4546595" y="3030833"/>
            <a:ext cx="754979" cy="2376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אליפסה 18"/>
          <p:cNvSpPr/>
          <p:nvPr/>
        </p:nvSpPr>
        <p:spPr>
          <a:xfrm>
            <a:off x="4475259" y="4652110"/>
            <a:ext cx="754979" cy="2376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56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הפונקציה </a:t>
            </a:r>
            <a:r>
              <a:rPr lang="en-US" dirty="0" smtClean="0">
                <a:latin typeface="+mn-lt"/>
                <a:cs typeface="Alef" panose="00000500000000000000" pitchFamily="2" charset="-79"/>
              </a:rPr>
              <a:t>dns_message_findname</a:t>
            </a:r>
            <a:endParaRPr lang="en-US" dirty="0">
              <a:latin typeface="+mn-lt"/>
              <a:cs typeface="Alef" panose="00000500000000000000" pitchFamily="2" charset="-79"/>
            </a:endParaRPr>
          </a:p>
        </p:txBody>
      </p:sp>
      <p:sp>
        <p:nvSpPr>
          <p:cNvPr id="16" name="מציין מיקום תוכן 2"/>
          <p:cNvSpPr>
            <a:spLocks noGrp="1"/>
          </p:cNvSpPr>
          <p:nvPr>
            <p:ph idx="1"/>
          </p:nvPr>
        </p:nvSpPr>
        <p:spPr>
          <a:xfrm>
            <a:off x="7821038" y="1825625"/>
            <a:ext cx="3532761" cy="4351338"/>
          </a:xfrm>
        </p:spPr>
        <p:txBody>
          <a:bodyPr>
            <a:normAutofit/>
          </a:bodyPr>
          <a:lstStyle/>
          <a:p>
            <a:pPr algn="r" rtl="1"/>
            <a:r>
              <a:rPr lang="he-IL" sz="2400" dirty="0" smtClean="0">
                <a:latin typeface="Alef" panose="00000500000000000000" pitchFamily="2" charset="-79"/>
                <a:cs typeface="Alef" panose="00000500000000000000" pitchFamily="2" charset="-79"/>
              </a:rPr>
              <a:t>ה-</a:t>
            </a:r>
            <a:r>
              <a:rPr lang="en-US" sz="2400" dirty="0" smtClean="0">
                <a:latin typeface="Alef" panose="00000500000000000000" pitchFamily="2" charset="-79"/>
                <a:cs typeface="Alef" panose="00000500000000000000" pitchFamily="2" charset="-79"/>
              </a:rPr>
              <a:t>assertion</a:t>
            </a:r>
            <a:r>
              <a:rPr lang="he-IL" sz="2400" dirty="0" smtClean="0">
                <a:latin typeface="Alef" panose="00000500000000000000" pitchFamily="2" charset="-79"/>
                <a:cs typeface="Alef" panose="00000500000000000000" pitchFamily="2" charset="-79"/>
              </a:rPr>
              <a:t> המודגש הוא זה שנכשל בגלל בקשת ה-</a:t>
            </a:r>
            <a:r>
              <a:rPr lang="en-US" sz="2400" dirty="0" smtClean="0">
                <a:latin typeface="Alef" panose="00000500000000000000" pitchFamily="2" charset="-79"/>
                <a:cs typeface="Alef" panose="00000500000000000000" pitchFamily="2" charset="-79"/>
              </a:rPr>
              <a:t>TKEY</a:t>
            </a:r>
            <a:r>
              <a:rPr lang="he-IL" sz="2400" dirty="0" smtClean="0">
                <a:latin typeface="Alef" panose="00000500000000000000" pitchFamily="2" charset="-79"/>
                <a:cs typeface="Alef" panose="00000500000000000000" pitchFamily="2" charset="-79"/>
              </a:rPr>
              <a:t> הבעייתית, והוא זה שגורם לשרת לצאת.</a:t>
            </a:r>
            <a:endParaRPr lang="en-US" sz="2400" dirty="0" smtClean="0">
              <a:latin typeface="Alef" panose="00000500000000000000" pitchFamily="2" charset="-79"/>
              <a:cs typeface="Alef" panose="00000500000000000000" pitchFamily="2" charset="-79"/>
            </a:endParaRPr>
          </a:p>
        </p:txBody>
      </p:sp>
      <p:grpSp>
        <p:nvGrpSpPr>
          <p:cNvPr id="17" name="קבוצה 16"/>
          <p:cNvGrpSpPr/>
          <p:nvPr/>
        </p:nvGrpSpPr>
        <p:grpSpPr>
          <a:xfrm>
            <a:off x="621436" y="1601911"/>
            <a:ext cx="6312024" cy="5147333"/>
            <a:chOff x="621436" y="1601911"/>
            <a:chExt cx="6312024" cy="5147333"/>
          </a:xfrm>
        </p:grpSpPr>
        <p:pic>
          <p:nvPicPr>
            <p:cNvPr id="11" name="תמונה 10"/>
            <p:cNvPicPr>
              <a:picLocks noChangeAspect="1"/>
            </p:cNvPicPr>
            <p:nvPr/>
          </p:nvPicPr>
          <p:blipFill rotWithShape="1">
            <a:blip r:embed="rId2"/>
            <a:srcRect l="849"/>
            <a:stretch/>
          </p:blipFill>
          <p:spPr>
            <a:xfrm>
              <a:off x="639192" y="1601911"/>
              <a:ext cx="6294268" cy="4844344"/>
            </a:xfrm>
            <a:prstGeom prst="rect">
              <a:avLst/>
            </a:prstGeom>
          </p:spPr>
        </p:pic>
        <p:pic>
          <p:nvPicPr>
            <p:cNvPr id="12" name="תמונה 11"/>
            <p:cNvPicPr>
              <a:picLocks noChangeAspect="1"/>
            </p:cNvPicPr>
            <p:nvPr/>
          </p:nvPicPr>
          <p:blipFill rotWithShape="1">
            <a:blip r:embed="rId3"/>
            <a:srcRect l="15646" t="58112" r="55384" b="36890"/>
            <a:stretch/>
          </p:blipFill>
          <p:spPr>
            <a:xfrm>
              <a:off x="621436" y="1896390"/>
              <a:ext cx="1972555" cy="248575"/>
            </a:xfrm>
            <a:prstGeom prst="rect">
              <a:avLst/>
            </a:prstGeom>
          </p:spPr>
        </p:pic>
        <p:sp>
          <p:nvSpPr>
            <p:cNvPr id="13" name="TextBox 12"/>
            <p:cNvSpPr txBox="1"/>
            <p:nvPr/>
          </p:nvSpPr>
          <p:spPr>
            <a:xfrm>
              <a:off x="639192" y="6379912"/>
              <a:ext cx="1126836" cy="369332"/>
            </a:xfrm>
            <a:prstGeom prst="rect">
              <a:avLst/>
            </a:prstGeom>
            <a:noFill/>
          </p:spPr>
          <p:txBody>
            <a:bodyPr wrap="square" rtlCol="0">
              <a:spAutoFit/>
            </a:bodyPr>
            <a:lstStyle/>
            <a:p>
              <a:r>
                <a:rPr lang="en-US" dirty="0" smtClean="0"/>
                <a:t>…</a:t>
              </a:r>
              <a:endParaRPr lang="en-US" dirty="0"/>
            </a:p>
          </p:txBody>
        </p:sp>
      </p:grpSp>
      <p:sp>
        <p:nvSpPr>
          <p:cNvPr id="14" name="אליפסה 13"/>
          <p:cNvSpPr/>
          <p:nvPr/>
        </p:nvSpPr>
        <p:spPr>
          <a:xfrm>
            <a:off x="4108850" y="2330442"/>
            <a:ext cx="1883388" cy="29602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אליפסה 14"/>
          <p:cNvSpPr/>
          <p:nvPr/>
        </p:nvSpPr>
        <p:spPr>
          <a:xfrm>
            <a:off x="1263190" y="4610911"/>
            <a:ext cx="2661601" cy="3015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2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נחזור אחורה</a:t>
            </a:r>
            <a:endParaRPr lang="en-US" dirty="0">
              <a:latin typeface="+mn-lt"/>
              <a:cs typeface="Alef" panose="00000500000000000000" pitchFamily="2" charset="-79"/>
            </a:endParaRPr>
          </a:p>
        </p:txBody>
      </p:sp>
      <p:sp>
        <p:nvSpPr>
          <p:cNvPr id="11" name="מציין מיקום תוכן 2"/>
          <p:cNvSpPr>
            <a:spLocks noGrp="1"/>
          </p:cNvSpPr>
          <p:nvPr>
            <p:ph idx="1"/>
          </p:nvPr>
        </p:nvSpPr>
        <p:spPr>
          <a:xfrm>
            <a:off x="7400163" y="1825625"/>
            <a:ext cx="3953637" cy="4351338"/>
          </a:xfrm>
        </p:spPr>
        <p:txBody>
          <a:bodyPr>
            <a:normAutofit/>
          </a:bodyPr>
          <a:lstStyle/>
          <a:p>
            <a:pPr algn="r" rtl="1"/>
            <a:r>
              <a:rPr lang="he-IL" sz="2000" dirty="0" smtClean="0">
                <a:latin typeface="Alef" panose="00000500000000000000" pitchFamily="2" charset="-79"/>
                <a:cs typeface="Alef" panose="00000500000000000000" pitchFamily="2" charset="-79"/>
              </a:rPr>
              <a:t>יש כאן שתי קריאות לפונקציה </a:t>
            </a:r>
            <a:r>
              <a:rPr lang="en-US" sz="2000" dirty="0" smtClean="0">
                <a:latin typeface="Alef" panose="00000500000000000000" pitchFamily="2" charset="-79"/>
                <a:cs typeface="Alef" panose="00000500000000000000" pitchFamily="2" charset="-79"/>
              </a:rPr>
              <a:t>dns_message_findname</a:t>
            </a:r>
            <a:r>
              <a:rPr lang="he-IL" sz="2000" dirty="0" smtClean="0">
                <a:latin typeface="Alef" panose="00000500000000000000" pitchFamily="2" charset="-79"/>
                <a:cs typeface="Alef" panose="00000500000000000000" pitchFamily="2" charset="-79"/>
              </a:rPr>
              <a:t>.                 ה-</a:t>
            </a:r>
            <a:r>
              <a:rPr lang="en-US" sz="2000" dirty="0" smtClean="0">
                <a:latin typeface="Alef" panose="00000500000000000000" pitchFamily="2" charset="-79"/>
                <a:cs typeface="Alef" panose="00000500000000000000" pitchFamily="2" charset="-79"/>
              </a:rPr>
              <a:t>assertion</a:t>
            </a:r>
            <a:r>
              <a:rPr lang="he-IL" sz="2000" dirty="0" smtClean="0">
                <a:latin typeface="Alef" panose="00000500000000000000" pitchFamily="2" charset="-79"/>
                <a:cs typeface="Alef" panose="00000500000000000000" pitchFamily="2" charset="-79"/>
              </a:rPr>
              <a:t> נכשל רק בקריאה השנייה.</a:t>
            </a:r>
          </a:p>
          <a:p>
            <a:pPr algn="r" rtl="1"/>
            <a:r>
              <a:rPr lang="he-IL" sz="2000" dirty="0" smtClean="0">
                <a:latin typeface="Alef" panose="00000500000000000000" pitchFamily="2" charset="-79"/>
                <a:cs typeface="Alef" panose="00000500000000000000" pitchFamily="2" charset="-79"/>
              </a:rPr>
              <a:t>ננסה להבין למה </a:t>
            </a:r>
            <a:r>
              <a:rPr lang="en-US" sz="2000" dirty="0" smtClean="0">
                <a:latin typeface="Alef" panose="00000500000000000000" pitchFamily="2" charset="-79"/>
                <a:cs typeface="Alef" panose="00000500000000000000" pitchFamily="2" charset="-79"/>
              </a:rPr>
              <a:t>name != NULL</a:t>
            </a:r>
            <a:r>
              <a:rPr lang="he-IL" sz="2000" dirty="0" smtClean="0">
                <a:latin typeface="Alef" panose="00000500000000000000" pitchFamily="2" charset="-79"/>
                <a:cs typeface="Alef" panose="00000500000000000000" pitchFamily="2" charset="-79"/>
              </a:rPr>
              <a:t> בקריאה השנייה.</a:t>
            </a:r>
            <a:endParaRPr lang="en-US" sz="2000" dirty="0" smtClean="0">
              <a:latin typeface="Alef" panose="00000500000000000000" pitchFamily="2" charset="-79"/>
              <a:cs typeface="Alef" panose="00000500000000000000" pitchFamily="2" charset="-79"/>
            </a:endParaRPr>
          </a:p>
        </p:txBody>
      </p:sp>
      <p:pic>
        <p:nvPicPr>
          <p:cNvPr id="5" name="תמונה 4"/>
          <p:cNvPicPr>
            <a:picLocks noChangeAspect="1"/>
          </p:cNvPicPr>
          <p:nvPr/>
        </p:nvPicPr>
        <p:blipFill>
          <a:blip r:embed="rId3"/>
          <a:stretch>
            <a:fillRect/>
          </a:stretch>
        </p:blipFill>
        <p:spPr>
          <a:xfrm>
            <a:off x="399633" y="1556248"/>
            <a:ext cx="6809035" cy="4973143"/>
          </a:xfrm>
          <a:prstGeom prst="rect">
            <a:avLst/>
          </a:prstGeom>
        </p:spPr>
      </p:pic>
      <p:pic>
        <p:nvPicPr>
          <p:cNvPr id="6" name="תמונה 5"/>
          <p:cNvPicPr>
            <a:picLocks noChangeAspect="1"/>
          </p:cNvPicPr>
          <p:nvPr/>
        </p:nvPicPr>
        <p:blipFill rotWithShape="1">
          <a:blip r:embed="rId3"/>
          <a:srcRect l="15646" t="58112" r="55384" b="36890"/>
          <a:stretch/>
        </p:blipFill>
        <p:spPr>
          <a:xfrm>
            <a:off x="1546214" y="2819669"/>
            <a:ext cx="1972555" cy="248575"/>
          </a:xfrm>
          <a:prstGeom prst="rect">
            <a:avLst/>
          </a:prstGeom>
        </p:spPr>
      </p:pic>
      <p:pic>
        <p:nvPicPr>
          <p:cNvPr id="8" name="תמונה 7"/>
          <p:cNvPicPr>
            <a:picLocks noChangeAspect="1"/>
          </p:cNvPicPr>
          <p:nvPr/>
        </p:nvPicPr>
        <p:blipFill rotWithShape="1">
          <a:blip r:embed="rId4"/>
          <a:srcRect t="17604" b="36463"/>
          <a:stretch/>
        </p:blipFill>
        <p:spPr>
          <a:xfrm>
            <a:off x="591128" y="2608322"/>
            <a:ext cx="2456872" cy="179429"/>
          </a:xfrm>
          <a:prstGeom prst="rect">
            <a:avLst/>
          </a:prstGeom>
        </p:spPr>
      </p:pic>
      <p:sp>
        <p:nvSpPr>
          <p:cNvPr id="9" name="אליפסה 8"/>
          <p:cNvSpPr/>
          <p:nvPr/>
        </p:nvSpPr>
        <p:spPr>
          <a:xfrm>
            <a:off x="386399" y="2547258"/>
            <a:ext cx="2843184" cy="2724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אליפסה 9"/>
          <p:cNvSpPr/>
          <p:nvPr/>
        </p:nvSpPr>
        <p:spPr>
          <a:xfrm>
            <a:off x="505837" y="3239311"/>
            <a:ext cx="3180945" cy="30155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6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הפונקציה </a:t>
            </a:r>
            <a:r>
              <a:rPr lang="en-US" dirty="0" smtClean="0">
                <a:latin typeface="+mn-lt"/>
                <a:cs typeface="Alef" panose="00000500000000000000" pitchFamily="2" charset="-79"/>
              </a:rPr>
              <a:t>dns_message_findname</a:t>
            </a:r>
            <a:r>
              <a:rPr lang="he-IL" dirty="0" smtClean="0">
                <a:latin typeface="+mn-lt"/>
                <a:cs typeface="Alef" panose="00000500000000000000" pitchFamily="2" charset="-79"/>
              </a:rPr>
              <a:t> - המשך</a:t>
            </a:r>
            <a:endParaRPr lang="en-US" dirty="0">
              <a:latin typeface="+mn-lt"/>
              <a:cs typeface="Alef" panose="00000500000000000000" pitchFamily="2" charset="-79"/>
            </a:endParaRPr>
          </a:p>
        </p:txBody>
      </p:sp>
      <p:sp>
        <p:nvSpPr>
          <p:cNvPr id="12" name="מציין מיקום תוכן 2"/>
          <p:cNvSpPr>
            <a:spLocks noGrp="1"/>
          </p:cNvSpPr>
          <p:nvPr>
            <p:ph idx="1"/>
          </p:nvPr>
        </p:nvSpPr>
        <p:spPr>
          <a:xfrm>
            <a:off x="7821038" y="1825625"/>
            <a:ext cx="3532761" cy="4351338"/>
          </a:xfrm>
        </p:spPr>
        <p:txBody>
          <a:bodyPr>
            <a:normAutofit/>
          </a:bodyPr>
          <a:lstStyle/>
          <a:p>
            <a:pPr algn="r" rtl="1"/>
            <a:r>
              <a:rPr lang="he-IL" sz="2400" dirty="0" smtClean="0">
                <a:latin typeface="Alef" panose="00000500000000000000" pitchFamily="2" charset="-79"/>
                <a:cs typeface="Alef" panose="00000500000000000000" pitchFamily="2" charset="-79"/>
              </a:rPr>
              <a:t>באיזה תרחיש הפונקציה תשנה את </a:t>
            </a:r>
            <a:r>
              <a:rPr lang="en-US" sz="2400" dirty="0" smtClean="0">
                <a:latin typeface="Alef" panose="00000500000000000000" pitchFamily="2" charset="-79"/>
                <a:cs typeface="Alef" panose="00000500000000000000" pitchFamily="2" charset="-79"/>
              </a:rPr>
              <a:t>name</a:t>
            </a:r>
            <a:r>
              <a:rPr lang="he-IL" sz="2400" dirty="0" smtClean="0">
                <a:latin typeface="Alef" panose="00000500000000000000" pitchFamily="2" charset="-79"/>
                <a:cs typeface="Alef" panose="00000500000000000000" pitchFamily="2" charset="-79"/>
              </a:rPr>
              <a:t> וגם תחזיר ערך שגיאה?</a:t>
            </a:r>
          </a:p>
          <a:p>
            <a:pPr algn="r" rtl="1"/>
            <a:r>
              <a:rPr lang="he-IL" sz="2400" dirty="0" smtClean="0">
                <a:latin typeface="Alef" panose="00000500000000000000" pitchFamily="2" charset="-79"/>
                <a:cs typeface="Alef" panose="00000500000000000000" pitchFamily="2" charset="-79"/>
              </a:rPr>
              <a:t>כאשר בקשת ה-</a:t>
            </a:r>
            <a:r>
              <a:rPr lang="en-US" sz="2400" dirty="0" smtClean="0">
                <a:latin typeface="Alef" panose="00000500000000000000" pitchFamily="2" charset="-79"/>
                <a:cs typeface="Alef" panose="00000500000000000000" pitchFamily="2" charset="-79"/>
              </a:rPr>
              <a:t>TKEY</a:t>
            </a:r>
            <a:r>
              <a:rPr lang="he-IL" sz="2400" dirty="0" smtClean="0">
                <a:latin typeface="Alef" panose="00000500000000000000" pitchFamily="2" charset="-79"/>
                <a:cs typeface="Alef" panose="00000500000000000000" pitchFamily="2" charset="-79"/>
              </a:rPr>
              <a:t> מכילה רשומה שאינה </a:t>
            </a:r>
            <a:r>
              <a:rPr lang="en-US" sz="2400" dirty="0" smtClean="0">
                <a:latin typeface="Alef" panose="00000500000000000000" pitchFamily="2" charset="-79"/>
                <a:cs typeface="Alef" panose="00000500000000000000" pitchFamily="2" charset="-79"/>
              </a:rPr>
              <a:t>TKEY</a:t>
            </a:r>
            <a:r>
              <a:rPr lang="he-IL" sz="2400" dirty="0" smtClean="0">
                <a:latin typeface="Alef" panose="00000500000000000000" pitchFamily="2" charset="-79"/>
                <a:cs typeface="Alef" panose="00000500000000000000" pitchFamily="2" charset="-79"/>
              </a:rPr>
              <a:t> אבל שמה תואם לשאלה.</a:t>
            </a:r>
            <a:endParaRPr lang="en-US" sz="2400" dirty="0" smtClean="0">
              <a:latin typeface="Alef" panose="00000500000000000000" pitchFamily="2" charset="-79"/>
              <a:cs typeface="Alef" panose="00000500000000000000" pitchFamily="2" charset="-79"/>
            </a:endParaRPr>
          </a:p>
        </p:txBody>
      </p:sp>
      <p:grpSp>
        <p:nvGrpSpPr>
          <p:cNvPr id="8" name="קבוצה 7"/>
          <p:cNvGrpSpPr/>
          <p:nvPr/>
        </p:nvGrpSpPr>
        <p:grpSpPr>
          <a:xfrm>
            <a:off x="467187" y="1426167"/>
            <a:ext cx="6670459" cy="5235044"/>
            <a:chOff x="467187" y="1426167"/>
            <a:chExt cx="6670459" cy="5235044"/>
          </a:xfrm>
        </p:grpSpPr>
        <p:pic>
          <p:nvPicPr>
            <p:cNvPr id="10" name="תמונה 9"/>
            <p:cNvPicPr>
              <a:picLocks noChangeAspect="1"/>
            </p:cNvPicPr>
            <p:nvPr/>
          </p:nvPicPr>
          <p:blipFill>
            <a:blip r:embed="rId3"/>
            <a:stretch>
              <a:fillRect/>
            </a:stretch>
          </p:blipFill>
          <p:spPr>
            <a:xfrm>
              <a:off x="467187" y="1426167"/>
              <a:ext cx="6670459" cy="5235044"/>
            </a:xfrm>
            <a:prstGeom prst="rect">
              <a:avLst/>
            </a:prstGeom>
          </p:spPr>
        </p:pic>
        <p:pic>
          <p:nvPicPr>
            <p:cNvPr id="6" name="תמונה 5"/>
            <p:cNvPicPr>
              <a:picLocks noChangeAspect="1"/>
            </p:cNvPicPr>
            <p:nvPr/>
          </p:nvPicPr>
          <p:blipFill rotWithShape="1">
            <a:blip r:embed="rId4"/>
            <a:srcRect l="32949" t="58112" r="55384" b="37813"/>
            <a:stretch/>
          </p:blipFill>
          <p:spPr>
            <a:xfrm>
              <a:off x="1703468" y="1509582"/>
              <a:ext cx="794368" cy="202678"/>
            </a:xfrm>
            <a:prstGeom prst="rect">
              <a:avLst/>
            </a:prstGeom>
          </p:spPr>
        </p:pic>
        <p:pic>
          <p:nvPicPr>
            <p:cNvPr id="3" name="תמונה 2"/>
            <p:cNvPicPr>
              <a:picLocks noChangeAspect="1"/>
            </p:cNvPicPr>
            <p:nvPr/>
          </p:nvPicPr>
          <p:blipFill rotWithShape="1">
            <a:blip r:embed="rId5"/>
            <a:srcRect l="3463" b="22254"/>
            <a:stretch/>
          </p:blipFill>
          <p:spPr>
            <a:xfrm>
              <a:off x="1690256" y="5308568"/>
              <a:ext cx="1948869" cy="214777"/>
            </a:xfrm>
            <a:prstGeom prst="rect">
              <a:avLst/>
            </a:prstGeom>
          </p:spPr>
        </p:pic>
      </p:grpSp>
      <p:sp>
        <p:nvSpPr>
          <p:cNvPr id="11" name="TextBox 10"/>
          <p:cNvSpPr txBox="1"/>
          <p:nvPr/>
        </p:nvSpPr>
        <p:spPr>
          <a:xfrm>
            <a:off x="629741" y="1176367"/>
            <a:ext cx="1126836"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80537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התיקון של </a:t>
            </a:r>
            <a:r>
              <a:rPr lang="en-US" dirty="0" smtClean="0">
                <a:latin typeface="+mn-lt"/>
                <a:cs typeface="Alef" panose="00000500000000000000" pitchFamily="2" charset="-79"/>
              </a:rPr>
              <a:t>BIND</a:t>
            </a:r>
            <a:endParaRPr lang="en-US" dirty="0">
              <a:latin typeface="+mn-lt"/>
              <a:cs typeface="Alef" panose="00000500000000000000" pitchFamily="2" charset="-79"/>
            </a:endParaRPr>
          </a:p>
        </p:txBody>
      </p:sp>
      <p:pic>
        <p:nvPicPr>
          <p:cNvPr id="9" name="תמונה 8"/>
          <p:cNvPicPr>
            <a:picLocks noChangeAspect="1"/>
          </p:cNvPicPr>
          <p:nvPr/>
        </p:nvPicPr>
        <p:blipFill>
          <a:blip r:embed="rId3"/>
          <a:stretch>
            <a:fillRect/>
          </a:stretch>
        </p:blipFill>
        <p:spPr>
          <a:xfrm>
            <a:off x="392676" y="1274432"/>
            <a:ext cx="6809035" cy="4973143"/>
          </a:xfrm>
          <a:prstGeom prst="rect">
            <a:avLst/>
          </a:prstGeom>
        </p:spPr>
      </p:pic>
      <p:pic>
        <p:nvPicPr>
          <p:cNvPr id="4" name="תמונה 3"/>
          <p:cNvPicPr>
            <a:picLocks noChangeAspect="1"/>
          </p:cNvPicPr>
          <p:nvPr/>
        </p:nvPicPr>
        <p:blipFill rotWithShape="1">
          <a:blip r:embed="rId3"/>
          <a:srcRect l="15646" t="58112" r="55384" b="36890"/>
          <a:stretch/>
        </p:blipFill>
        <p:spPr>
          <a:xfrm>
            <a:off x="1555006" y="2547110"/>
            <a:ext cx="1972555" cy="248575"/>
          </a:xfrm>
          <a:prstGeom prst="rect">
            <a:avLst/>
          </a:prstGeom>
        </p:spPr>
      </p:pic>
      <p:pic>
        <p:nvPicPr>
          <p:cNvPr id="5" name="תמונה 4"/>
          <p:cNvPicPr>
            <a:picLocks noChangeAspect="1"/>
          </p:cNvPicPr>
          <p:nvPr/>
        </p:nvPicPr>
        <p:blipFill rotWithShape="1">
          <a:blip r:embed="rId4"/>
          <a:srcRect t="17604" b="36463"/>
          <a:stretch/>
        </p:blipFill>
        <p:spPr>
          <a:xfrm>
            <a:off x="591128" y="2344553"/>
            <a:ext cx="2456872" cy="179429"/>
          </a:xfrm>
          <a:prstGeom prst="rect">
            <a:avLst/>
          </a:prstGeom>
        </p:spPr>
      </p:pic>
    </p:spTree>
    <p:extLst>
      <p:ext uri="{BB962C8B-B14F-4D97-AF65-F5344CB8AC3E}">
        <p14:creationId xmlns:p14="http://schemas.microsoft.com/office/powerpoint/2010/main" val="130045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התיקון של </a:t>
            </a:r>
            <a:r>
              <a:rPr lang="en-US" dirty="0" smtClean="0">
                <a:latin typeface="+mn-lt"/>
                <a:cs typeface="Alef" panose="00000500000000000000" pitchFamily="2" charset="-79"/>
              </a:rPr>
              <a:t>BIND</a:t>
            </a:r>
            <a:endParaRPr lang="en-US" dirty="0">
              <a:latin typeface="+mn-lt"/>
              <a:cs typeface="Alef" panose="00000500000000000000" pitchFamily="2" charset="-79"/>
            </a:endParaRPr>
          </a:p>
        </p:txBody>
      </p:sp>
      <p:pic>
        <p:nvPicPr>
          <p:cNvPr id="9" name="תמונה 8"/>
          <p:cNvPicPr>
            <a:picLocks noChangeAspect="1"/>
          </p:cNvPicPr>
          <p:nvPr/>
        </p:nvPicPr>
        <p:blipFill rotWithShape="1">
          <a:blip r:embed="rId3"/>
          <a:srcRect b="42334"/>
          <a:stretch/>
        </p:blipFill>
        <p:spPr>
          <a:xfrm>
            <a:off x="392676" y="1274433"/>
            <a:ext cx="6809035" cy="2867800"/>
          </a:xfrm>
          <a:prstGeom prst="rect">
            <a:avLst/>
          </a:prstGeom>
        </p:spPr>
      </p:pic>
      <p:sp>
        <p:nvSpPr>
          <p:cNvPr id="3" name="TextBox 2"/>
          <p:cNvSpPr txBox="1"/>
          <p:nvPr/>
        </p:nvSpPr>
        <p:spPr>
          <a:xfrm>
            <a:off x="1019175" y="4067175"/>
            <a:ext cx="1828800" cy="307777"/>
          </a:xfrm>
          <a:prstGeom prst="rect">
            <a:avLst/>
          </a:prstGeom>
          <a:noFill/>
        </p:spPr>
        <p:txBody>
          <a:bodyPr wrap="square" rtlCol="0">
            <a:spAutoFit/>
          </a:bodyPr>
          <a:lstStyle/>
          <a:p>
            <a:r>
              <a:rPr lang="en-US" sz="1375" b="1" dirty="0" smtClean="0">
                <a:latin typeface="Consolas" panose="020B0609020204030204" pitchFamily="49" charset="0"/>
              </a:rPr>
              <a:t>name = </a:t>
            </a:r>
            <a:r>
              <a:rPr lang="en-US" sz="1360" b="1" dirty="0" smtClean="0">
                <a:latin typeface="Consolas" panose="020B0609020204030204" pitchFamily="49" charset="0"/>
              </a:rPr>
              <a:t>NULL</a:t>
            </a:r>
            <a:r>
              <a:rPr lang="en-US" sz="1375" b="1" dirty="0" smtClean="0">
                <a:latin typeface="Consolas" panose="020B0609020204030204" pitchFamily="49" charset="0"/>
              </a:rPr>
              <a:t>;</a:t>
            </a:r>
            <a:endParaRPr lang="en-US" sz="1375" b="1" dirty="0">
              <a:latin typeface="Consolas" panose="020B0609020204030204" pitchFamily="49" charset="0"/>
            </a:endParaRPr>
          </a:p>
        </p:txBody>
      </p:sp>
      <p:pic>
        <p:nvPicPr>
          <p:cNvPr id="5" name="תמונה 4"/>
          <p:cNvPicPr>
            <a:picLocks noChangeAspect="1"/>
          </p:cNvPicPr>
          <p:nvPr/>
        </p:nvPicPr>
        <p:blipFill rotWithShape="1">
          <a:blip r:embed="rId3"/>
          <a:srcRect t="57179"/>
          <a:stretch/>
        </p:blipFill>
        <p:spPr>
          <a:xfrm>
            <a:off x="392675" y="4309354"/>
            <a:ext cx="6809035" cy="2129532"/>
          </a:xfrm>
          <a:prstGeom prst="rect">
            <a:avLst/>
          </a:prstGeom>
        </p:spPr>
      </p:pic>
      <p:pic>
        <p:nvPicPr>
          <p:cNvPr id="6" name="תמונה 5"/>
          <p:cNvPicPr>
            <a:picLocks noChangeAspect="1"/>
          </p:cNvPicPr>
          <p:nvPr/>
        </p:nvPicPr>
        <p:blipFill rotWithShape="1">
          <a:blip r:embed="rId3"/>
          <a:srcRect l="15646" t="58112" r="55384" b="36890"/>
          <a:stretch/>
        </p:blipFill>
        <p:spPr>
          <a:xfrm>
            <a:off x="1555006" y="2547110"/>
            <a:ext cx="1972555" cy="248575"/>
          </a:xfrm>
          <a:prstGeom prst="rect">
            <a:avLst/>
          </a:prstGeom>
        </p:spPr>
      </p:pic>
      <p:pic>
        <p:nvPicPr>
          <p:cNvPr id="7" name="תמונה 6"/>
          <p:cNvPicPr>
            <a:picLocks noChangeAspect="1"/>
          </p:cNvPicPr>
          <p:nvPr/>
        </p:nvPicPr>
        <p:blipFill rotWithShape="1">
          <a:blip r:embed="rId4"/>
          <a:srcRect t="17604" b="36463"/>
          <a:stretch/>
        </p:blipFill>
        <p:spPr>
          <a:xfrm>
            <a:off x="591128" y="2344553"/>
            <a:ext cx="2456872" cy="179429"/>
          </a:xfrm>
          <a:prstGeom prst="rect">
            <a:avLst/>
          </a:prstGeom>
        </p:spPr>
      </p:pic>
    </p:spTree>
    <p:extLst>
      <p:ext uri="{BB962C8B-B14F-4D97-AF65-F5344CB8AC3E}">
        <p14:creationId xmlns:p14="http://schemas.microsoft.com/office/powerpoint/2010/main" val="354586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42" presetClass="path" presetSubtype="0" accel="50000" decel="50000" fill="hold" nodeType="withEffect">
                                  <p:stCondLst>
                                    <p:cond delay="0"/>
                                  </p:stCondLst>
                                  <p:childTnLst>
                                    <p:animMotion origin="layout" path="M 1.66667E-6 -0.02777 L 1.66667E-6 0.00278 " pathEditMode="relative" rAng="0" ptsTypes="AA">
                                      <p:cBhvr>
                                        <p:cTn id="22" dur="2000" fill="hold"/>
                                        <p:tgtEl>
                                          <p:spTgt spid="5"/>
                                        </p:tgtEl>
                                        <p:attrNameLst>
                                          <p:attrName>ppt_x</p:attrName>
                                          <p:attrName>ppt_y</p:attrName>
                                        </p:attrNameLst>
                                      </p:cBhvr>
                                      <p:rCtr x="0" y="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מניעת החולשה ב-</a:t>
            </a:r>
            <a:r>
              <a:rPr lang="en-US" dirty="0" smtClean="0">
                <a:latin typeface="+mn-lt"/>
                <a:cs typeface="Alef" panose="00000500000000000000" pitchFamily="2" charset="-79"/>
              </a:rPr>
              <a:t>firewall</a:t>
            </a:r>
            <a:endParaRPr lang="en-US" dirty="0">
              <a:latin typeface="+mn-lt"/>
              <a:cs typeface="Alef" panose="00000500000000000000" pitchFamily="2" charset="-79"/>
            </a:endParaRPr>
          </a:p>
        </p:txBody>
      </p:sp>
      <p:sp>
        <p:nvSpPr>
          <p:cNvPr id="6" name="מציין מיקום תוכן 2"/>
          <p:cNvSpPr>
            <a:spLocks noGrp="1"/>
          </p:cNvSpPr>
          <p:nvPr>
            <p:ph idx="1"/>
          </p:nvPr>
        </p:nvSpPr>
        <p:spPr>
          <a:xfrm>
            <a:off x="535021" y="1825625"/>
            <a:ext cx="10818779" cy="4351338"/>
          </a:xfrm>
        </p:spPr>
        <p:txBody>
          <a:bodyPr/>
          <a:lstStyle/>
          <a:p>
            <a:pPr algn="r" rtl="1"/>
            <a:r>
              <a:rPr lang="he-IL" dirty="0" smtClean="0">
                <a:latin typeface="Alef" panose="00000500000000000000" pitchFamily="2" charset="-79"/>
                <a:cs typeface="Alef" panose="00000500000000000000" pitchFamily="2" charset="-79"/>
              </a:rPr>
              <a:t>מכיוון שאנחנו יודעים בדיוק מה מאפיין את הפקטה שיכולה להפיל את השרת, ומכיוון שהיא לא פקטה תקינה, מניעת החולשה ב-</a:t>
            </a:r>
            <a:r>
              <a:rPr lang="en-US" dirty="0" smtClean="0">
                <a:latin typeface="Alef" panose="00000500000000000000" pitchFamily="2" charset="-79"/>
                <a:cs typeface="Alef" panose="00000500000000000000" pitchFamily="2" charset="-79"/>
              </a:rPr>
              <a:t>firewall</a:t>
            </a:r>
            <a:r>
              <a:rPr lang="he-IL" dirty="0" smtClean="0">
                <a:latin typeface="Alef" panose="00000500000000000000" pitchFamily="2" charset="-79"/>
                <a:cs typeface="Alef" panose="00000500000000000000" pitchFamily="2" charset="-79"/>
              </a:rPr>
              <a:t> היא פשוט חסימת הפקטה הזאת.</a:t>
            </a:r>
            <a:endParaRPr lang="en-US" dirty="0" smtClean="0">
              <a:latin typeface="Alef" panose="00000500000000000000" pitchFamily="2" charset="-79"/>
              <a:cs typeface="Alef" panose="00000500000000000000" pitchFamily="2" charset="-79"/>
            </a:endParaRPr>
          </a:p>
        </p:txBody>
      </p:sp>
      <p:pic>
        <p:nvPicPr>
          <p:cNvPr id="2050" name="Picture 2" descr="http://images.nana10.co.il/upload/mediastock/img/76/0/266/2660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46" y="2814553"/>
            <a:ext cx="3686378" cy="36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22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10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latin typeface="Alef" panose="00000500000000000000" pitchFamily="2" charset="-79"/>
                <a:cs typeface="Alef" panose="00000500000000000000" pitchFamily="2" charset="-79"/>
              </a:rPr>
              <a:t>חולשה שניה</a:t>
            </a:r>
            <a:endParaRPr lang="en-US" dirty="0">
              <a:latin typeface="Alef" panose="00000500000000000000" pitchFamily="2" charset="-79"/>
              <a:cs typeface="Alef" panose="00000500000000000000" pitchFamily="2" charset="-79"/>
            </a:endParaRPr>
          </a:p>
        </p:txBody>
      </p:sp>
      <p:sp>
        <p:nvSpPr>
          <p:cNvPr id="3" name="כותרת משנה 2"/>
          <p:cNvSpPr>
            <a:spLocks noGrp="1"/>
          </p:cNvSpPr>
          <p:nvPr>
            <p:ph type="subTitle" idx="1"/>
          </p:nvPr>
        </p:nvSpPr>
        <p:spPr/>
        <p:txBody>
          <a:bodyPr/>
          <a:lstStyle/>
          <a:p>
            <a:pPr rtl="1"/>
            <a:r>
              <a:rPr lang="he-IL" dirty="0" smtClean="0">
                <a:latin typeface="Alef" panose="00000500000000000000" pitchFamily="2" charset="-79"/>
                <a:cs typeface="Alef" panose="00000500000000000000" pitchFamily="2" charset="-79"/>
              </a:rPr>
              <a:t>העלאת קובץ בלתי מוגבלת ב-</a:t>
            </a:r>
            <a:r>
              <a:rPr lang="en-US" dirty="0" smtClean="0">
                <a:latin typeface="+mj-lt"/>
              </a:rPr>
              <a:t>WordPress Photo-Gallery</a:t>
            </a:r>
            <a:endParaRPr lang="en-US" dirty="0">
              <a:latin typeface="+mj-lt"/>
            </a:endParaRPr>
          </a:p>
        </p:txBody>
      </p:sp>
    </p:spTree>
    <p:extLst>
      <p:ext uri="{BB962C8B-B14F-4D97-AF65-F5344CB8AC3E}">
        <p14:creationId xmlns:p14="http://schemas.microsoft.com/office/powerpoint/2010/main" val="3749351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en-US" dirty="0" smtClean="0">
                <a:latin typeface="+mn-lt"/>
                <a:cs typeface="Alef" panose="00000500000000000000" pitchFamily="2" charset="-79"/>
              </a:rPr>
              <a:t>WordPress</a:t>
            </a:r>
            <a:endParaRPr lang="en-US" dirty="0">
              <a:latin typeface="+mn-lt"/>
              <a:cs typeface="Alef" panose="00000500000000000000" pitchFamily="2" charset="-79"/>
            </a:endParaRPr>
          </a:p>
        </p:txBody>
      </p:sp>
      <p:sp>
        <p:nvSpPr>
          <p:cNvPr id="3" name="מציין מיקום תוכן 2"/>
          <p:cNvSpPr>
            <a:spLocks noGrp="1"/>
          </p:cNvSpPr>
          <p:nvPr>
            <p:ph idx="1"/>
          </p:nvPr>
        </p:nvSpPr>
        <p:spPr/>
        <p:txBody>
          <a:bodyPr/>
          <a:lstStyle/>
          <a:p>
            <a:pPr algn="r" rtl="1"/>
            <a:r>
              <a:rPr lang="en-US" dirty="0" smtClean="0">
                <a:latin typeface="Alef" panose="00000500000000000000" pitchFamily="2" charset="-79"/>
                <a:cs typeface="Alef" panose="00000500000000000000" pitchFamily="2" charset="-79"/>
              </a:rPr>
              <a:t>WordPress</a:t>
            </a:r>
            <a:r>
              <a:rPr lang="he-IL" dirty="0" smtClean="0">
                <a:latin typeface="Alef" panose="00000500000000000000" pitchFamily="2" charset="-79"/>
                <a:cs typeface="Alef" panose="00000500000000000000" pitchFamily="2" charset="-79"/>
              </a:rPr>
              <a:t> היא פלטפורמה לניהול תוכן. היא מאפשרת ליצור אתרים/בלוגים בצורה נוחה</a:t>
            </a:r>
            <a:r>
              <a:rPr lang="he-IL" dirty="0" smtClean="0">
                <a:latin typeface="Alef" panose="00000500000000000000" pitchFamily="2" charset="-79"/>
                <a:cs typeface="Alef" panose="00000500000000000000" pitchFamily="2" charset="-79"/>
              </a:rPr>
              <a:t>.</a:t>
            </a:r>
          </a:p>
          <a:p>
            <a:pPr algn="r" rtl="1"/>
            <a:r>
              <a:rPr lang="he-IL" dirty="0">
                <a:latin typeface="Alef" panose="00000500000000000000" pitchFamily="2" charset="-79"/>
                <a:cs typeface="Alef" panose="00000500000000000000" pitchFamily="2" charset="-79"/>
              </a:rPr>
              <a:t>למשתמשים שונים יש יכולות שונות. למשל, </a:t>
            </a:r>
            <a:r>
              <a:rPr lang="en-US" dirty="0">
                <a:latin typeface="Alef" panose="00000500000000000000" pitchFamily="2" charset="-79"/>
                <a:cs typeface="Alef" panose="00000500000000000000" pitchFamily="2" charset="-79"/>
              </a:rPr>
              <a:t>admin</a:t>
            </a:r>
            <a:r>
              <a:rPr lang="he-IL" dirty="0">
                <a:latin typeface="Alef" panose="00000500000000000000" pitchFamily="2" charset="-79"/>
                <a:cs typeface="Alef" panose="00000500000000000000" pitchFamily="2" charset="-79"/>
              </a:rPr>
              <a:t> מורשה לבצע הכל בעוד ש-</a:t>
            </a:r>
            <a:r>
              <a:rPr lang="en-US" dirty="0">
                <a:latin typeface="Alef" panose="00000500000000000000" pitchFamily="2" charset="-79"/>
                <a:cs typeface="Alef" panose="00000500000000000000" pitchFamily="2" charset="-79"/>
              </a:rPr>
              <a:t>subscriber</a:t>
            </a:r>
            <a:r>
              <a:rPr lang="he-IL" dirty="0">
                <a:latin typeface="Alef" panose="00000500000000000000" pitchFamily="2" charset="-79"/>
                <a:cs typeface="Alef" panose="00000500000000000000" pitchFamily="2" charset="-79"/>
              </a:rPr>
              <a:t> מורשה רק לקרוא. </a:t>
            </a:r>
          </a:p>
          <a:p>
            <a:pPr algn="r" rtl="1"/>
            <a:r>
              <a:rPr lang="he-IL" dirty="0">
                <a:latin typeface="Alef" panose="00000500000000000000" pitchFamily="2" charset="-79"/>
                <a:cs typeface="Alef" panose="00000500000000000000" pitchFamily="2" charset="-79"/>
              </a:rPr>
              <a:t>החולשה שנעסוק בה מאפשרת ל-</a:t>
            </a:r>
            <a:r>
              <a:rPr lang="en-US" dirty="0">
                <a:latin typeface="Alef" panose="00000500000000000000" pitchFamily="2" charset="-79"/>
                <a:cs typeface="Alef" panose="00000500000000000000" pitchFamily="2" charset="-79"/>
              </a:rPr>
              <a:t>subscriber</a:t>
            </a:r>
            <a:r>
              <a:rPr lang="he-IL" dirty="0">
                <a:latin typeface="Alef" panose="00000500000000000000" pitchFamily="2" charset="-79"/>
                <a:cs typeface="Alef" panose="00000500000000000000" pitchFamily="2" charset="-79"/>
              </a:rPr>
              <a:t> להעלות קובץ לאתר, שזו כמובן יכולת ברמה גבוהה יותר מקריאה</a:t>
            </a:r>
            <a:r>
              <a:rPr lang="he-IL" dirty="0" smtClean="0">
                <a:latin typeface="Alef" panose="00000500000000000000" pitchFamily="2" charset="-79"/>
                <a:cs typeface="Alef" panose="00000500000000000000" pitchFamily="2" charset="-79"/>
              </a:rPr>
              <a:t>.</a:t>
            </a:r>
            <a:endParaRPr lang="he-IL"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386908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Alef" panose="00000500000000000000" pitchFamily="2" charset="-79"/>
                <a:cs typeface="Alef" panose="00000500000000000000" pitchFamily="2" charset="-79"/>
              </a:rPr>
              <a:t>על מה נדבר?</a:t>
            </a:r>
            <a:endParaRPr lang="en-US" dirty="0">
              <a:latin typeface="Alef" panose="00000500000000000000" pitchFamily="2" charset="-79"/>
              <a:cs typeface="Alef" panose="00000500000000000000" pitchFamily="2" charset="-79"/>
            </a:endParaRPr>
          </a:p>
        </p:txBody>
      </p:sp>
      <p:sp>
        <p:nvSpPr>
          <p:cNvPr id="3" name="מציין מיקום תוכן 2"/>
          <p:cNvSpPr>
            <a:spLocks noGrp="1"/>
          </p:cNvSpPr>
          <p:nvPr>
            <p:ph idx="1"/>
          </p:nvPr>
        </p:nvSpPr>
        <p:spPr>
          <a:xfrm>
            <a:off x="557048" y="1825625"/>
            <a:ext cx="10796752" cy="4351338"/>
          </a:xfrm>
        </p:spPr>
        <p:txBody>
          <a:bodyPr/>
          <a:lstStyle/>
          <a:p>
            <a:pPr algn="r" rtl="1"/>
            <a:r>
              <a:rPr lang="he-IL" dirty="0" smtClean="0">
                <a:latin typeface="Alef" panose="00000500000000000000" pitchFamily="2" charset="-79"/>
                <a:cs typeface="Alef" panose="00000500000000000000" pitchFamily="2" charset="-79"/>
              </a:rPr>
              <a:t>חולשה ראשונה</a:t>
            </a:r>
            <a:r>
              <a:rPr lang="he-IL" dirty="0" smtClean="0">
                <a:latin typeface="Alef" panose="00000500000000000000" pitchFamily="2" charset="-79"/>
                <a:cs typeface="Alef" panose="00000500000000000000" pitchFamily="2" charset="-79"/>
              </a:rPr>
              <a:t>: </a:t>
            </a:r>
            <a:r>
              <a:rPr lang="en-US" sz="3200" dirty="0" smtClean="0">
                <a:latin typeface="+mj-lt"/>
                <a:cs typeface="Alef" panose="00000500000000000000" pitchFamily="2" charset="-79"/>
              </a:rPr>
              <a:t>BIND </a:t>
            </a:r>
            <a:r>
              <a:rPr lang="en-US" sz="3200" dirty="0" smtClean="0">
                <a:latin typeface="+mj-lt"/>
                <a:cs typeface="Alef" panose="00000500000000000000" pitchFamily="2" charset="-79"/>
              </a:rPr>
              <a:t>TKEY Query DOS</a:t>
            </a:r>
          </a:p>
          <a:p>
            <a:pPr algn="r" rtl="1"/>
            <a:r>
              <a:rPr lang="he-IL" dirty="0" smtClean="0">
                <a:latin typeface="Alef" panose="00000500000000000000" pitchFamily="2" charset="-79"/>
                <a:cs typeface="Alef" panose="00000500000000000000" pitchFamily="2" charset="-79"/>
              </a:rPr>
              <a:t>חולשה שניה: העלאת קובץ בלתי מוגבלת ב-</a:t>
            </a:r>
            <a:r>
              <a:rPr lang="en-US" sz="3200" dirty="0" smtClean="0">
                <a:latin typeface="+mj-lt"/>
                <a:cs typeface="Alef" panose="00000500000000000000" pitchFamily="2" charset="-79"/>
              </a:rPr>
              <a:t>WordPress Photo-Gallery</a:t>
            </a:r>
          </a:p>
          <a:p>
            <a:pPr algn="r" rtl="1"/>
            <a:r>
              <a:rPr lang="he-IL" dirty="0" smtClean="0">
                <a:latin typeface="Alef" panose="00000500000000000000" pitchFamily="2" charset="-79"/>
                <a:cs typeface="Alef" panose="00000500000000000000" pitchFamily="2" charset="-79"/>
              </a:rPr>
              <a:t>מניעת דליפת קוד </a:t>
            </a:r>
            <a:r>
              <a:rPr lang="en-US" dirty="0" smtClean="0">
                <a:latin typeface="+mj-lt"/>
                <a:cs typeface="Alef" panose="00000500000000000000" pitchFamily="2" charset="-79"/>
              </a:rPr>
              <a:t>C</a:t>
            </a:r>
            <a:endParaRPr lang="en-US" dirty="0">
              <a:latin typeface="+mj-lt"/>
              <a:cs typeface="Alef" panose="00000500000000000000" pitchFamily="2" charset="-79"/>
            </a:endParaRPr>
          </a:p>
        </p:txBody>
      </p:sp>
    </p:spTree>
    <p:extLst>
      <p:ext uri="{BB962C8B-B14F-4D97-AF65-F5344CB8AC3E}">
        <p14:creationId xmlns:p14="http://schemas.microsoft.com/office/powerpoint/2010/main" val="46462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en-US" dirty="0" smtClean="0">
                <a:latin typeface="+mn-lt"/>
                <a:cs typeface="Alef" panose="00000500000000000000" pitchFamily="2" charset="-79"/>
              </a:rPr>
              <a:t>Photo Gallery</a:t>
            </a:r>
            <a:endParaRPr lang="en-US" dirty="0">
              <a:latin typeface="+mn-lt"/>
              <a:cs typeface="Alef" panose="00000500000000000000" pitchFamily="2" charset="-79"/>
            </a:endParaRPr>
          </a:p>
        </p:txBody>
      </p:sp>
      <p:sp>
        <p:nvSpPr>
          <p:cNvPr id="3" name="מציין מיקום תוכן 2"/>
          <p:cNvSpPr>
            <a:spLocks noGrp="1"/>
          </p:cNvSpPr>
          <p:nvPr>
            <p:ph idx="1"/>
          </p:nvPr>
        </p:nvSpPr>
        <p:spPr>
          <a:xfrm>
            <a:off x="838200" y="1825625"/>
            <a:ext cx="10515600" cy="945501"/>
          </a:xfrm>
        </p:spPr>
        <p:txBody>
          <a:bodyPr>
            <a:normAutofit/>
          </a:bodyPr>
          <a:lstStyle/>
          <a:p>
            <a:pPr algn="r" rtl="1"/>
            <a:r>
              <a:rPr lang="en-US" sz="2200" dirty="0" smtClean="0">
                <a:latin typeface="Alef" panose="00000500000000000000" pitchFamily="2" charset="-79"/>
                <a:cs typeface="Alef" panose="00000500000000000000" pitchFamily="2" charset="-79"/>
              </a:rPr>
              <a:t>WordPress</a:t>
            </a:r>
            <a:r>
              <a:rPr lang="he-IL" sz="2200" dirty="0" smtClean="0">
                <a:latin typeface="Alef" panose="00000500000000000000" pitchFamily="2" charset="-79"/>
                <a:cs typeface="Alef" panose="00000500000000000000" pitchFamily="2" charset="-79"/>
              </a:rPr>
              <a:t> מאפשרת כתיבת </a:t>
            </a:r>
            <a:r>
              <a:rPr lang="en-US" sz="2200" dirty="0" smtClean="0">
                <a:latin typeface="Alef" panose="00000500000000000000" pitchFamily="2" charset="-79"/>
                <a:cs typeface="Alef" panose="00000500000000000000" pitchFamily="2" charset="-79"/>
              </a:rPr>
              <a:t>Plugin</a:t>
            </a:r>
            <a:r>
              <a:rPr lang="he-IL" sz="2200" dirty="0" smtClean="0">
                <a:latin typeface="Alef" panose="00000500000000000000" pitchFamily="2" charset="-79"/>
                <a:cs typeface="Alef" panose="00000500000000000000" pitchFamily="2" charset="-79"/>
              </a:rPr>
              <a:t>ים שמוסיפים לה </a:t>
            </a:r>
            <a:r>
              <a:rPr lang="he-IL" sz="2200" dirty="0" smtClean="0">
                <a:latin typeface="Alef" panose="00000500000000000000" pitchFamily="2" charset="-79"/>
                <a:cs typeface="Alef" panose="00000500000000000000" pitchFamily="2" charset="-79"/>
              </a:rPr>
              <a:t>פונקציונליות. </a:t>
            </a:r>
            <a:r>
              <a:rPr lang="en-US" sz="2200" dirty="0" smtClean="0">
                <a:latin typeface="Alef" panose="00000500000000000000" pitchFamily="2" charset="-79"/>
                <a:cs typeface="Alef" panose="00000500000000000000" pitchFamily="2" charset="-79"/>
              </a:rPr>
              <a:t>Photo Gallery</a:t>
            </a:r>
            <a:r>
              <a:rPr lang="he-IL" sz="2200" dirty="0" smtClean="0">
                <a:latin typeface="Alef" panose="00000500000000000000" pitchFamily="2" charset="-79"/>
                <a:cs typeface="Alef" panose="00000500000000000000" pitchFamily="2" charset="-79"/>
              </a:rPr>
              <a:t> </a:t>
            </a:r>
            <a:r>
              <a:rPr lang="he-IL" sz="2200" dirty="0" smtClean="0">
                <a:latin typeface="Alef" panose="00000500000000000000" pitchFamily="2" charset="-79"/>
                <a:cs typeface="Alef" panose="00000500000000000000" pitchFamily="2" charset="-79"/>
              </a:rPr>
              <a:t>היא </a:t>
            </a:r>
            <a:r>
              <a:rPr lang="en-US" sz="2200" dirty="0" smtClean="0">
                <a:latin typeface="Alef" panose="00000500000000000000" pitchFamily="2" charset="-79"/>
                <a:cs typeface="Alef" panose="00000500000000000000" pitchFamily="2" charset="-79"/>
              </a:rPr>
              <a:t>Plugin</a:t>
            </a:r>
            <a:r>
              <a:rPr lang="he-IL" sz="2200" dirty="0" smtClean="0">
                <a:latin typeface="Alef" panose="00000500000000000000" pitchFamily="2" charset="-79"/>
                <a:cs typeface="Alef" panose="00000500000000000000" pitchFamily="2" charset="-79"/>
              </a:rPr>
              <a:t> שמאפשר הוספת גלריות תמונות לאתר</a:t>
            </a:r>
            <a:r>
              <a:rPr lang="he-IL" sz="2200" dirty="0" smtClean="0">
                <a:latin typeface="Alef" panose="00000500000000000000" pitchFamily="2" charset="-79"/>
                <a:cs typeface="Alef" panose="00000500000000000000" pitchFamily="2" charset="-79"/>
              </a:rPr>
              <a:t>.</a:t>
            </a:r>
            <a:endParaRPr lang="he-IL" sz="2200" dirty="0" smtClean="0">
              <a:latin typeface="Alef" panose="00000500000000000000" pitchFamily="2" charset="-79"/>
              <a:cs typeface="Alef" panose="00000500000000000000" pitchFamily="2" charset="-79"/>
            </a:endParaRPr>
          </a:p>
        </p:txBody>
      </p:sp>
      <p:pic>
        <p:nvPicPr>
          <p:cNvPr id="7" name="תמונה 6"/>
          <p:cNvPicPr>
            <a:picLocks noChangeAspect="1"/>
          </p:cNvPicPr>
          <p:nvPr/>
        </p:nvPicPr>
        <p:blipFill rotWithShape="1">
          <a:blip r:embed="rId2"/>
          <a:srcRect t="14695" b="72814"/>
          <a:stretch/>
        </p:blipFill>
        <p:spPr>
          <a:xfrm>
            <a:off x="238125" y="2523476"/>
            <a:ext cx="5525490" cy="353291"/>
          </a:xfrm>
          <a:prstGeom prst="rect">
            <a:avLst/>
          </a:prstGeom>
        </p:spPr>
      </p:pic>
      <p:pic>
        <p:nvPicPr>
          <p:cNvPr id="8" name="תמונה 7"/>
          <p:cNvPicPr>
            <a:picLocks noChangeAspect="1"/>
          </p:cNvPicPr>
          <p:nvPr/>
        </p:nvPicPr>
        <p:blipFill rotWithShape="1">
          <a:blip r:embed="rId2"/>
          <a:srcRect t="26247" b="49176"/>
          <a:stretch/>
        </p:blipFill>
        <p:spPr>
          <a:xfrm>
            <a:off x="238125" y="2867243"/>
            <a:ext cx="5525490" cy="695108"/>
          </a:xfrm>
          <a:prstGeom prst="rect">
            <a:avLst/>
          </a:prstGeom>
        </p:spPr>
      </p:pic>
      <p:sp>
        <p:nvSpPr>
          <p:cNvPr id="10" name="מציין מיקום תוכן 2"/>
          <p:cNvSpPr txBox="1">
            <a:spLocks/>
          </p:cNvSpPr>
          <p:nvPr/>
        </p:nvSpPr>
        <p:spPr>
          <a:xfrm>
            <a:off x="6086474" y="2562226"/>
            <a:ext cx="5267325" cy="33718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lnSpc>
                <a:spcPct val="100000"/>
              </a:lnSpc>
            </a:pPr>
            <a:r>
              <a:rPr lang="he-IL" dirty="0">
                <a:latin typeface="Alef" panose="00000500000000000000" pitchFamily="2" charset="-79"/>
                <a:cs typeface="Alef" panose="00000500000000000000" pitchFamily="2" charset="-79"/>
              </a:rPr>
              <a:t>ב-</a:t>
            </a:r>
            <a:r>
              <a:rPr lang="en-US" dirty="0">
                <a:latin typeface="Alef" panose="00000500000000000000" pitchFamily="2" charset="-79"/>
                <a:cs typeface="Alef" panose="00000500000000000000" pitchFamily="2" charset="-79"/>
              </a:rPr>
              <a:t>Photo Gallery</a:t>
            </a:r>
            <a:r>
              <a:rPr lang="he-IL" dirty="0">
                <a:latin typeface="Alef" panose="00000500000000000000" pitchFamily="2" charset="-79"/>
                <a:cs typeface="Alef" panose="00000500000000000000" pitchFamily="2" charset="-79"/>
              </a:rPr>
              <a:t> יש חלק שאחראי על העלאת קבצים לאתר. לפני שהוא מעלה את הקובץ המבוקש, הוא מוודא שלמשתמש הנוכחי יש יכולת קריאה</a:t>
            </a:r>
            <a:r>
              <a:rPr lang="he-IL" dirty="0" smtClean="0">
                <a:latin typeface="Alef" panose="00000500000000000000" pitchFamily="2" charset="-79"/>
                <a:cs typeface="Alef" panose="00000500000000000000" pitchFamily="2" charset="-79"/>
              </a:rPr>
              <a:t>.</a:t>
            </a:r>
          </a:p>
          <a:p>
            <a:pPr algn="r" rtl="1">
              <a:lnSpc>
                <a:spcPct val="100000"/>
              </a:lnSpc>
            </a:pPr>
            <a:r>
              <a:rPr lang="he-IL" dirty="0" smtClean="0">
                <a:latin typeface="Alef" panose="00000500000000000000" pitchFamily="2" charset="-79"/>
                <a:cs typeface="Alef" panose="00000500000000000000" pitchFamily="2" charset="-79"/>
              </a:rPr>
              <a:t>בכך </a:t>
            </a:r>
            <a:r>
              <a:rPr lang="he-IL" dirty="0">
                <a:latin typeface="Alef" panose="00000500000000000000" pitchFamily="2" charset="-79"/>
                <a:cs typeface="Alef" panose="00000500000000000000" pitchFamily="2" charset="-79"/>
              </a:rPr>
              <a:t>הוא מאפשר לכל משתמש רשום (אפילו ל-</a:t>
            </a:r>
            <a:r>
              <a:rPr lang="en-US" dirty="0">
                <a:latin typeface="Alef" panose="00000500000000000000" pitchFamily="2" charset="-79"/>
                <a:cs typeface="Alef" panose="00000500000000000000" pitchFamily="2" charset="-79"/>
              </a:rPr>
              <a:t>subscriber</a:t>
            </a:r>
            <a:r>
              <a:rPr lang="he-IL" dirty="0">
                <a:latin typeface="Alef" panose="00000500000000000000" pitchFamily="2" charset="-79"/>
                <a:cs typeface="Alef" panose="00000500000000000000" pitchFamily="2" charset="-79"/>
              </a:rPr>
              <a:t>) להעלות קובץ לאתר.</a:t>
            </a:r>
          </a:p>
          <a:p>
            <a:pPr algn="r" rtl="1">
              <a:lnSpc>
                <a:spcPct val="100000"/>
              </a:lnSpc>
            </a:pPr>
            <a:r>
              <a:rPr lang="he-IL" dirty="0">
                <a:latin typeface="Alef" panose="00000500000000000000" pitchFamily="2" charset="-79"/>
                <a:cs typeface="Alef" panose="00000500000000000000" pitchFamily="2" charset="-79"/>
              </a:rPr>
              <a:t>העלאה זו יכולה להיות מאוד </a:t>
            </a:r>
            <a:r>
              <a:rPr lang="he-IL" dirty="0" smtClean="0">
                <a:latin typeface="Alef" panose="00000500000000000000" pitchFamily="2" charset="-79"/>
                <a:cs typeface="Alef" panose="00000500000000000000" pitchFamily="2" charset="-79"/>
              </a:rPr>
              <a:t>מסוכנת. למשל, </a:t>
            </a:r>
            <a:r>
              <a:rPr lang="he-IL" dirty="0">
                <a:latin typeface="Alef" panose="00000500000000000000" pitchFamily="2" charset="-79"/>
                <a:cs typeface="Alef" panose="00000500000000000000" pitchFamily="2" charset="-79"/>
              </a:rPr>
              <a:t>אם </a:t>
            </a:r>
            <a:r>
              <a:rPr lang="he-IL" dirty="0" smtClean="0">
                <a:latin typeface="Alef" panose="00000500000000000000" pitchFamily="2" charset="-79"/>
                <a:cs typeface="Alef" panose="00000500000000000000" pitchFamily="2" charset="-79"/>
              </a:rPr>
              <a:t>המשתמש העלה קובץ </a:t>
            </a:r>
            <a:r>
              <a:rPr lang="en-US" dirty="0">
                <a:latin typeface="Alef" panose="00000500000000000000" pitchFamily="2" charset="-79"/>
                <a:cs typeface="Alef" panose="00000500000000000000" pitchFamily="2" charset="-79"/>
              </a:rPr>
              <a:t>PHP</a:t>
            </a:r>
            <a:r>
              <a:rPr lang="he-IL" dirty="0" smtClean="0">
                <a:latin typeface="Alef" panose="00000500000000000000" pitchFamily="2" charset="-79"/>
                <a:cs typeface="Alef" panose="00000500000000000000" pitchFamily="2" charset="-79"/>
              </a:rPr>
              <a:t>, </a:t>
            </a:r>
            <a:r>
              <a:rPr lang="he-IL" dirty="0">
                <a:latin typeface="Alef" panose="00000500000000000000" pitchFamily="2" charset="-79"/>
                <a:cs typeface="Alef" panose="00000500000000000000" pitchFamily="2" charset="-79"/>
              </a:rPr>
              <a:t>עכשיו כל משתמש שיגלוש לתיקיה שאליה הקובץ הועלה יגרום לריצת </a:t>
            </a:r>
            <a:r>
              <a:rPr lang="he-IL" dirty="0" smtClean="0">
                <a:latin typeface="Alef" panose="00000500000000000000" pitchFamily="2" charset="-79"/>
                <a:cs typeface="Alef" panose="00000500000000000000" pitchFamily="2" charset="-79"/>
              </a:rPr>
              <a:t>קוד ה-</a:t>
            </a:r>
            <a:r>
              <a:rPr lang="en-US" dirty="0" smtClean="0">
                <a:latin typeface="Alef" panose="00000500000000000000" pitchFamily="2" charset="-79"/>
                <a:cs typeface="Alef" panose="00000500000000000000" pitchFamily="2" charset="-79"/>
              </a:rPr>
              <a:t>PHP</a:t>
            </a:r>
            <a:r>
              <a:rPr lang="he-IL" dirty="0" smtClean="0">
                <a:latin typeface="Alef" panose="00000500000000000000" pitchFamily="2" charset="-79"/>
                <a:cs typeface="Alef" panose="00000500000000000000" pitchFamily="2" charset="-79"/>
              </a:rPr>
              <a:t>.</a:t>
            </a:r>
            <a:endParaRPr lang="he-IL"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22893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התיקון של </a:t>
            </a:r>
            <a:r>
              <a:rPr lang="en-US" dirty="0" smtClean="0">
                <a:latin typeface="+mn-lt"/>
                <a:cs typeface="Alef" panose="00000500000000000000" pitchFamily="2" charset="-79"/>
              </a:rPr>
              <a:t>Photo Gallery</a:t>
            </a:r>
            <a:endParaRPr lang="en-US" dirty="0">
              <a:latin typeface="+mn-lt"/>
              <a:cs typeface="Alef" panose="00000500000000000000" pitchFamily="2" charset="-79"/>
            </a:endParaRPr>
          </a:p>
        </p:txBody>
      </p:sp>
      <p:pic>
        <p:nvPicPr>
          <p:cNvPr id="10" name="תמונה 9"/>
          <p:cNvPicPr>
            <a:picLocks noChangeAspect="1"/>
          </p:cNvPicPr>
          <p:nvPr/>
        </p:nvPicPr>
        <p:blipFill rotWithShape="1">
          <a:blip r:embed="rId2"/>
          <a:srcRect t="16741" b="71542"/>
          <a:stretch/>
        </p:blipFill>
        <p:spPr>
          <a:xfrm>
            <a:off x="309996" y="2027310"/>
            <a:ext cx="5789152" cy="322118"/>
          </a:xfrm>
          <a:prstGeom prst="rect">
            <a:avLst/>
          </a:prstGeom>
        </p:spPr>
      </p:pic>
      <p:pic>
        <p:nvPicPr>
          <p:cNvPr id="17" name="תמונה 16"/>
          <p:cNvPicPr>
            <a:picLocks noChangeAspect="1"/>
          </p:cNvPicPr>
          <p:nvPr/>
        </p:nvPicPr>
        <p:blipFill rotWithShape="1">
          <a:blip r:embed="rId3"/>
          <a:srcRect t="14695" b="72814"/>
          <a:stretch/>
        </p:blipFill>
        <p:spPr>
          <a:xfrm>
            <a:off x="247650" y="1980551"/>
            <a:ext cx="5525490" cy="353291"/>
          </a:xfrm>
          <a:prstGeom prst="rect">
            <a:avLst/>
          </a:prstGeom>
        </p:spPr>
      </p:pic>
      <p:pic>
        <p:nvPicPr>
          <p:cNvPr id="18" name="תמונה 17"/>
          <p:cNvPicPr>
            <a:picLocks noChangeAspect="1"/>
          </p:cNvPicPr>
          <p:nvPr/>
        </p:nvPicPr>
        <p:blipFill rotWithShape="1">
          <a:blip r:embed="rId3"/>
          <a:srcRect t="26247" b="50187"/>
          <a:stretch/>
        </p:blipFill>
        <p:spPr>
          <a:xfrm>
            <a:off x="247650" y="2333842"/>
            <a:ext cx="5525490" cy="666533"/>
          </a:xfrm>
          <a:prstGeom prst="rect">
            <a:avLst/>
          </a:prstGeom>
        </p:spPr>
      </p:pic>
      <p:cxnSp>
        <p:nvCxnSpPr>
          <p:cNvPr id="13" name="מחבר ישר 12"/>
          <p:cNvCxnSpPr/>
          <p:nvPr/>
        </p:nvCxnSpPr>
        <p:spPr>
          <a:xfrm>
            <a:off x="3430732" y="2207203"/>
            <a:ext cx="97674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301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התיקון ב-</a:t>
            </a:r>
            <a:r>
              <a:rPr lang="en-US" dirty="0" smtClean="0">
                <a:latin typeface="+mn-lt"/>
                <a:cs typeface="Alef" panose="00000500000000000000" pitchFamily="2" charset="-79"/>
              </a:rPr>
              <a:t>firewall</a:t>
            </a:r>
            <a:endParaRPr lang="en-US" dirty="0">
              <a:latin typeface="+mn-lt"/>
              <a:cs typeface="Alef" panose="00000500000000000000" pitchFamily="2" charset="-79"/>
            </a:endParaRPr>
          </a:p>
        </p:txBody>
      </p:sp>
      <p:sp>
        <p:nvSpPr>
          <p:cNvPr id="12" name="מציין מיקום תוכן 2"/>
          <p:cNvSpPr>
            <a:spLocks noGrp="1"/>
          </p:cNvSpPr>
          <p:nvPr>
            <p:ph idx="1"/>
          </p:nvPr>
        </p:nvSpPr>
        <p:spPr/>
        <p:txBody>
          <a:bodyPr>
            <a:normAutofit/>
          </a:bodyPr>
          <a:lstStyle/>
          <a:p>
            <a:pPr algn="r" rtl="1"/>
            <a:r>
              <a:rPr lang="he-IL" dirty="0" smtClean="0">
                <a:latin typeface="Alef" panose="00000500000000000000" pitchFamily="2" charset="-79"/>
                <a:cs typeface="Alef" panose="00000500000000000000" pitchFamily="2" charset="-79"/>
              </a:rPr>
              <a:t>הבעיה: ל-</a:t>
            </a:r>
            <a:r>
              <a:rPr lang="en-US" dirty="0" smtClean="0">
                <a:latin typeface="Alef" panose="00000500000000000000" pitchFamily="2" charset="-79"/>
                <a:cs typeface="Alef" panose="00000500000000000000" pitchFamily="2" charset="-79"/>
              </a:rPr>
              <a:t>firewall</a:t>
            </a:r>
            <a:r>
              <a:rPr lang="he-IL" dirty="0" smtClean="0">
                <a:latin typeface="Alef" panose="00000500000000000000" pitchFamily="2" charset="-79"/>
                <a:cs typeface="Alef" panose="00000500000000000000" pitchFamily="2" charset="-79"/>
              </a:rPr>
              <a:t> אין מידע לגבי המשתמשים.</a:t>
            </a:r>
            <a:endParaRPr lang="he-IL" dirty="0" smtClean="0">
              <a:latin typeface="Alef" panose="00000500000000000000" pitchFamily="2" charset="-79"/>
              <a:cs typeface="Alef" panose="00000500000000000000" pitchFamily="2" charset="-79"/>
            </a:endParaRPr>
          </a:p>
          <a:p>
            <a:pPr algn="r" rtl="1"/>
            <a:r>
              <a:rPr lang="he-IL" dirty="0" smtClean="0">
                <a:latin typeface="Alef" panose="00000500000000000000" pitchFamily="2" charset="-79"/>
                <a:cs typeface="Alef" panose="00000500000000000000" pitchFamily="2" charset="-79"/>
              </a:rPr>
              <a:t>הפתרון: חסימת </a:t>
            </a:r>
            <a:r>
              <a:rPr lang="he-IL" dirty="0" smtClean="0">
                <a:latin typeface="Alef" panose="00000500000000000000" pitchFamily="2" charset="-79"/>
                <a:cs typeface="Alef" panose="00000500000000000000" pitchFamily="2" charset="-79"/>
              </a:rPr>
              <a:t>פקטות </a:t>
            </a:r>
            <a:r>
              <a:rPr lang="he-IL" dirty="0" smtClean="0">
                <a:latin typeface="Alef" panose="00000500000000000000" pitchFamily="2" charset="-79"/>
                <a:cs typeface="Alef" panose="00000500000000000000" pitchFamily="2" charset="-79"/>
              </a:rPr>
              <a:t>שעלולות להכיל קוד (שמיועדות לעמוד העלאת הקבצים של האתר).</a:t>
            </a:r>
            <a:endParaRPr lang="he-IL" dirty="0" smtClean="0">
              <a:latin typeface="Alef" panose="00000500000000000000" pitchFamily="2" charset="-79"/>
              <a:cs typeface="Alef" panose="00000500000000000000" pitchFamily="2" charset="-79"/>
            </a:endParaRPr>
          </a:p>
          <a:p>
            <a:pPr algn="r" rtl="1"/>
            <a:r>
              <a:rPr lang="en-US" dirty="0" smtClean="0">
                <a:latin typeface="Alef" panose="00000500000000000000" pitchFamily="2" charset="-79"/>
                <a:cs typeface="Alef" panose="00000500000000000000" pitchFamily="2" charset="-79"/>
              </a:rPr>
              <a:t>Photo Gallery</a:t>
            </a:r>
            <a:r>
              <a:rPr lang="he-IL" dirty="0" smtClean="0">
                <a:latin typeface="Alef" panose="00000500000000000000" pitchFamily="2" charset="-79"/>
                <a:cs typeface="Alef" panose="00000500000000000000" pitchFamily="2" charset="-79"/>
              </a:rPr>
              <a:t> לא מאפשרת העלאת קבצ</a:t>
            </a:r>
            <a:r>
              <a:rPr lang="he-IL" dirty="0" smtClean="0">
                <a:latin typeface="Alef" panose="00000500000000000000" pitchFamily="2" charset="-79"/>
                <a:cs typeface="Alef" panose="00000500000000000000" pitchFamily="2" charset="-79"/>
              </a:rPr>
              <a:t>י קוד, אך כן מאפשרת העלאת קבצי </a:t>
            </a:r>
            <a:r>
              <a:rPr lang="en-US" dirty="0" smtClean="0">
                <a:latin typeface="Alef" panose="00000500000000000000" pitchFamily="2" charset="-79"/>
                <a:cs typeface="Alef" panose="00000500000000000000" pitchFamily="2" charset="-79"/>
              </a:rPr>
              <a:t>zip</a:t>
            </a:r>
            <a:r>
              <a:rPr lang="he-IL" dirty="0">
                <a:latin typeface="Alef" panose="00000500000000000000" pitchFamily="2" charset="-79"/>
                <a:cs typeface="Alef" panose="00000500000000000000" pitchFamily="2" charset="-79"/>
              </a:rPr>
              <a:t> </a:t>
            </a:r>
            <a:r>
              <a:rPr lang="he-IL" dirty="0" smtClean="0">
                <a:latin typeface="Alef" panose="00000500000000000000" pitchFamily="2" charset="-79"/>
                <a:cs typeface="Alef" panose="00000500000000000000" pitchFamily="2" charset="-79"/>
              </a:rPr>
              <a:t>שבתוכם עלולים להיות קבצי קוד. לכן החסימה היא של קבצי </a:t>
            </a:r>
            <a:r>
              <a:rPr lang="en-US" dirty="0" smtClean="0">
                <a:latin typeface="Alef" panose="00000500000000000000" pitchFamily="2" charset="-79"/>
                <a:cs typeface="Alef" panose="00000500000000000000" pitchFamily="2" charset="-79"/>
              </a:rPr>
              <a:t>zip</a:t>
            </a:r>
            <a:r>
              <a:rPr lang="he-IL" dirty="0" smtClean="0">
                <a:latin typeface="Alef" panose="00000500000000000000" pitchFamily="2" charset="-79"/>
                <a:cs typeface="Alef" panose="00000500000000000000" pitchFamily="2" charset="-79"/>
              </a:rPr>
              <a:t>.</a:t>
            </a:r>
            <a:endParaRPr lang="he-IL" dirty="0" smtClean="0">
              <a:latin typeface="Alef" panose="00000500000000000000" pitchFamily="2" charset="-79"/>
              <a:cs typeface="Alef" panose="00000500000000000000" pitchFamily="2" charset="-79"/>
            </a:endParaRPr>
          </a:p>
        </p:txBody>
      </p:sp>
      <p:sp>
        <p:nvSpPr>
          <p:cNvPr id="6" name="מציין מיקום תוכן 2"/>
          <p:cNvSpPr txBox="1">
            <a:spLocks/>
          </p:cNvSpPr>
          <p:nvPr/>
        </p:nvSpPr>
        <p:spPr>
          <a:xfrm>
            <a:off x="682336" y="5126758"/>
            <a:ext cx="10515600" cy="174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endParaRPr lang="he-IL" dirty="0" smtClean="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42352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rtl="1"/>
            <a:r>
              <a:rPr lang="he-IL" dirty="0" smtClean="0">
                <a:latin typeface="Alef" panose="00000500000000000000" pitchFamily="2" charset="-79"/>
                <a:cs typeface="Alef" panose="00000500000000000000" pitchFamily="2" charset="-79"/>
              </a:rPr>
              <a:t>מניעת דליפת קוד </a:t>
            </a:r>
            <a:r>
              <a:rPr lang="en-US" dirty="0">
                <a:latin typeface="Alef" panose="00000500000000000000" pitchFamily="2" charset="-79"/>
                <a:cs typeface="Alef" panose="00000500000000000000" pitchFamily="2" charset="-79"/>
              </a:rPr>
              <a:t>C</a:t>
            </a:r>
          </a:p>
        </p:txBody>
      </p:sp>
    </p:spTree>
    <p:extLst>
      <p:ext uri="{BB962C8B-B14F-4D97-AF65-F5344CB8AC3E}">
        <p14:creationId xmlns:p14="http://schemas.microsoft.com/office/powerpoint/2010/main" val="1395108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stretch>
            <a:fillRect/>
          </a:stretch>
        </p:blipFill>
        <p:spPr>
          <a:xfrm>
            <a:off x="803565" y="1524760"/>
            <a:ext cx="5341998" cy="5066120"/>
          </a:xfrm>
          <a:prstGeom prst="rect">
            <a:avLst/>
          </a:prstGeom>
        </p:spPr>
      </p:pic>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מאפיינים של קוד </a:t>
            </a:r>
            <a:r>
              <a:rPr lang="en-US" dirty="0" smtClean="0">
                <a:latin typeface="+mn-lt"/>
                <a:cs typeface="Alef" panose="00000500000000000000" pitchFamily="2" charset="-79"/>
              </a:rPr>
              <a:t>C</a:t>
            </a:r>
            <a:endParaRPr lang="en-US" dirty="0">
              <a:latin typeface="+mn-lt"/>
              <a:cs typeface="Alef" panose="00000500000000000000" pitchFamily="2" charset="-79"/>
            </a:endParaRPr>
          </a:p>
        </p:txBody>
      </p:sp>
      <p:sp>
        <p:nvSpPr>
          <p:cNvPr id="6" name="מציין מיקום תוכן 2"/>
          <p:cNvSpPr txBox="1">
            <a:spLocks/>
          </p:cNvSpPr>
          <p:nvPr/>
        </p:nvSpPr>
        <p:spPr>
          <a:xfrm>
            <a:off x="682336" y="5126758"/>
            <a:ext cx="10515600" cy="174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endParaRPr lang="he-IL" dirty="0" smtClean="0">
              <a:latin typeface="Alef" panose="00000500000000000000" pitchFamily="2" charset="-79"/>
              <a:cs typeface="Alef" panose="00000500000000000000" pitchFamily="2" charset="-79"/>
            </a:endParaRPr>
          </a:p>
        </p:txBody>
      </p:sp>
      <p:sp>
        <p:nvSpPr>
          <p:cNvPr id="7" name="מלבן 6"/>
          <p:cNvSpPr/>
          <p:nvPr/>
        </p:nvSpPr>
        <p:spPr>
          <a:xfrm>
            <a:off x="2805546" y="2026227"/>
            <a:ext cx="207818" cy="4245546"/>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26748" y="2130137"/>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0" name="TextBox 19"/>
          <p:cNvSpPr txBox="1"/>
          <p:nvPr/>
        </p:nvSpPr>
        <p:spPr>
          <a:xfrm>
            <a:off x="2723283" y="2438402"/>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1" name="TextBox 20"/>
          <p:cNvSpPr txBox="1"/>
          <p:nvPr/>
        </p:nvSpPr>
        <p:spPr>
          <a:xfrm>
            <a:off x="2723283" y="2770914"/>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2" name="TextBox 21"/>
          <p:cNvSpPr txBox="1"/>
          <p:nvPr/>
        </p:nvSpPr>
        <p:spPr>
          <a:xfrm>
            <a:off x="2723283" y="3082644"/>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3" name="TextBox 22"/>
          <p:cNvSpPr txBox="1"/>
          <p:nvPr/>
        </p:nvSpPr>
        <p:spPr>
          <a:xfrm>
            <a:off x="2723283" y="3394366"/>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4" name="TextBox 23"/>
          <p:cNvSpPr txBox="1"/>
          <p:nvPr/>
        </p:nvSpPr>
        <p:spPr>
          <a:xfrm>
            <a:off x="2719818" y="3702631"/>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5" name="TextBox 24"/>
          <p:cNvSpPr txBox="1"/>
          <p:nvPr/>
        </p:nvSpPr>
        <p:spPr>
          <a:xfrm>
            <a:off x="2719818" y="4035143"/>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6" name="TextBox 25"/>
          <p:cNvSpPr txBox="1"/>
          <p:nvPr/>
        </p:nvSpPr>
        <p:spPr>
          <a:xfrm>
            <a:off x="2719818" y="4346873"/>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7" name="TextBox 26"/>
          <p:cNvSpPr txBox="1"/>
          <p:nvPr/>
        </p:nvSpPr>
        <p:spPr>
          <a:xfrm>
            <a:off x="2723283" y="4662056"/>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8" name="TextBox 27"/>
          <p:cNvSpPr txBox="1"/>
          <p:nvPr/>
        </p:nvSpPr>
        <p:spPr>
          <a:xfrm>
            <a:off x="2719818" y="4970321"/>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29" name="TextBox 28"/>
          <p:cNvSpPr txBox="1"/>
          <p:nvPr/>
        </p:nvSpPr>
        <p:spPr>
          <a:xfrm>
            <a:off x="2719818" y="5302833"/>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30" name="TextBox 29"/>
          <p:cNvSpPr txBox="1"/>
          <p:nvPr/>
        </p:nvSpPr>
        <p:spPr>
          <a:xfrm>
            <a:off x="2719818" y="5614563"/>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35" name="TextBox 34"/>
          <p:cNvSpPr txBox="1"/>
          <p:nvPr/>
        </p:nvSpPr>
        <p:spPr>
          <a:xfrm>
            <a:off x="2726744" y="5933219"/>
            <a:ext cx="571500" cy="338554"/>
          </a:xfrm>
          <a:prstGeom prst="rect">
            <a:avLst/>
          </a:prstGeom>
          <a:noFill/>
        </p:spPr>
        <p:txBody>
          <a:bodyPr wrap="square" rtlCol="0">
            <a:spAutoFit/>
          </a:bodyPr>
          <a:lstStyle/>
          <a:p>
            <a:r>
              <a:rPr lang="en-US" sz="1600" dirty="0" smtClean="0">
                <a:latin typeface="+mj-lt"/>
                <a:cs typeface="Alef" panose="00000500000000000000" pitchFamily="2" charset="-79"/>
              </a:rPr>
              <a:t>-&gt;</a:t>
            </a:r>
            <a:endParaRPr lang="en-US" sz="1600" dirty="0">
              <a:latin typeface="+mj-lt"/>
              <a:cs typeface="Alef" panose="00000500000000000000" pitchFamily="2" charset="-79"/>
            </a:endParaRPr>
          </a:p>
        </p:txBody>
      </p:sp>
      <p:sp>
        <p:nvSpPr>
          <p:cNvPr id="37" name="מלבן 36"/>
          <p:cNvSpPr/>
          <p:nvPr/>
        </p:nvSpPr>
        <p:spPr>
          <a:xfrm flipH="1">
            <a:off x="4353789" y="2178630"/>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48" name="מלבן 47"/>
          <p:cNvSpPr/>
          <p:nvPr/>
        </p:nvSpPr>
        <p:spPr>
          <a:xfrm>
            <a:off x="4325210" y="2153411"/>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50" name="מלבן 49"/>
          <p:cNvSpPr/>
          <p:nvPr/>
        </p:nvSpPr>
        <p:spPr>
          <a:xfrm flipH="1">
            <a:off x="4475016" y="2486895"/>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51" name="מלבן 50"/>
          <p:cNvSpPr/>
          <p:nvPr/>
        </p:nvSpPr>
        <p:spPr>
          <a:xfrm>
            <a:off x="4446437" y="2461676"/>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52" name="מלבן 51"/>
          <p:cNvSpPr/>
          <p:nvPr/>
        </p:nvSpPr>
        <p:spPr>
          <a:xfrm flipH="1">
            <a:off x="4360715" y="2809016"/>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53" name="מלבן 52"/>
          <p:cNvSpPr/>
          <p:nvPr/>
        </p:nvSpPr>
        <p:spPr>
          <a:xfrm>
            <a:off x="4332136" y="2783797"/>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54" name="מלבן 53"/>
          <p:cNvSpPr/>
          <p:nvPr/>
        </p:nvSpPr>
        <p:spPr>
          <a:xfrm flipH="1">
            <a:off x="4350325" y="3131132"/>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55" name="מלבן 54"/>
          <p:cNvSpPr/>
          <p:nvPr/>
        </p:nvSpPr>
        <p:spPr>
          <a:xfrm>
            <a:off x="4321746" y="3105913"/>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56" name="מלבן 55"/>
          <p:cNvSpPr/>
          <p:nvPr/>
        </p:nvSpPr>
        <p:spPr>
          <a:xfrm flipH="1">
            <a:off x="4350325" y="3432471"/>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57" name="מלבן 56"/>
          <p:cNvSpPr/>
          <p:nvPr/>
        </p:nvSpPr>
        <p:spPr>
          <a:xfrm>
            <a:off x="4321746" y="3407252"/>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58" name="מלבן 57"/>
          <p:cNvSpPr/>
          <p:nvPr/>
        </p:nvSpPr>
        <p:spPr>
          <a:xfrm flipH="1">
            <a:off x="4360716" y="3754582"/>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59" name="מלבן 58"/>
          <p:cNvSpPr/>
          <p:nvPr/>
        </p:nvSpPr>
        <p:spPr>
          <a:xfrm>
            <a:off x="4332137" y="3729363"/>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60" name="מלבן 59"/>
          <p:cNvSpPr/>
          <p:nvPr/>
        </p:nvSpPr>
        <p:spPr>
          <a:xfrm flipH="1">
            <a:off x="4672444" y="4055922"/>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61" name="מלבן 60"/>
          <p:cNvSpPr/>
          <p:nvPr/>
        </p:nvSpPr>
        <p:spPr>
          <a:xfrm>
            <a:off x="4643865" y="4030703"/>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62" name="מלבן 61"/>
          <p:cNvSpPr/>
          <p:nvPr/>
        </p:nvSpPr>
        <p:spPr>
          <a:xfrm flipH="1">
            <a:off x="5077693" y="4367648"/>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63" name="מלבן 62"/>
          <p:cNvSpPr/>
          <p:nvPr/>
        </p:nvSpPr>
        <p:spPr>
          <a:xfrm>
            <a:off x="5049114" y="4342429"/>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64" name="מלבן 63"/>
          <p:cNvSpPr/>
          <p:nvPr/>
        </p:nvSpPr>
        <p:spPr>
          <a:xfrm flipH="1">
            <a:off x="5607626" y="4668984"/>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65" name="מלבן 64"/>
          <p:cNvSpPr/>
          <p:nvPr/>
        </p:nvSpPr>
        <p:spPr>
          <a:xfrm>
            <a:off x="5579047" y="4643765"/>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66" name="מלבן 65"/>
          <p:cNvSpPr/>
          <p:nvPr/>
        </p:nvSpPr>
        <p:spPr>
          <a:xfrm flipH="1">
            <a:off x="5368634" y="4991103"/>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67" name="מלבן 66"/>
          <p:cNvSpPr/>
          <p:nvPr/>
        </p:nvSpPr>
        <p:spPr>
          <a:xfrm>
            <a:off x="5340055" y="4965884"/>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68" name="מלבן 67"/>
          <p:cNvSpPr/>
          <p:nvPr/>
        </p:nvSpPr>
        <p:spPr>
          <a:xfrm flipH="1">
            <a:off x="5701145" y="5302829"/>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69" name="מלבן 68"/>
          <p:cNvSpPr/>
          <p:nvPr/>
        </p:nvSpPr>
        <p:spPr>
          <a:xfrm>
            <a:off x="5672566" y="5277610"/>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70" name="מלבן 69"/>
          <p:cNvSpPr/>
          <p:nvPr/>
        </p:nvSpPr>
        <p:spPr>
          <a:xfrm flipH="1">
            <a:off x="5701145" y="5614556"/>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71" name="מלבן 70"/>
          <p:cNvSpPr/>
          <p:nvPr/>
        </p:nvSpPr>
        <p:spPr>
          <a:xfrm>
            <a:off x="5672566" y="5589337"/>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72" name="מלבן 71"/>
          <p:cNvSpPr/>
          <p:nvPr/>
        </p:nvSpPr>
        <p:spPr>
          <a:xfrm flipH="1">
            <a:off x="4973784" y="5926286"/>
            <a:ext cx="131437" cy="270163"/>
          </a:xfrm>
          <a:prstGeom prst="rect">
            <a:avLst/>
          </a:prstGeom>
          <a:solidFill>
            <a:srgbClr val="FF99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lef" panose="00000500000000000000" pitchFamily="2" charset="-79"/>
              <a:cs typeface="Alef" panose="00000500000000000000" pitchFamily="2" charset="-79"/>
            </a:endParaRPr>
          </a:p>
        </p:txBody>
      </p:sp>
      <p:sp>
        <p:nvSpPr>
          <p:cNvPr id="73" name="מלבן 72"/>
          <p:cNvSpPr/>
          <p:nvPr/>
        </p:nvSpPr>
        <p:spPr>
          <a:xfrm>
            <a:off x="4945205" y="5901067"/>
            <a:ext cx="166254" cy="2953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lef" panose="00000500000000000000" pitchFamily="2" charset="-79"/>
                <a:cs typeface="Alef" panose="00000500000000000000" pitchFamily="2" charset="-79"/>
              </a:rPr>
              <a:t>;</a:t>
            </a:r>
          </a:p>
        </p:txBody>
      </p:sp>
      <p:sp>
        <p:nvSpPr>
          <p:cNvPr id="74" name="סרט למעלה 73"/>
          <p:cNvSpPr/>
          <p:nvPr/>
        </p:nvSpPr>
        <p:spPr>
          <a:xfrm>
            <a:off x="6937663" y="2276861"/>
            <a:ext cx="4530437" cy="654627"/>
          </a:xfrm>
          <a:prstGeom prst="ribbon2">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solidFill>
                  <a:schemeClr val="tx1"/>
                </a:solidFill>
              </a:rPr>
              <a:t>נקודה פסיק בסוף שורה</a:t>
            </a:r>
            <a:endParaRPr lang="en-US" dirty="0">
              <a:solidFill>
                <a:schemeClr val="tx1"/>
              </a:solidFill>
            </a:endParaRPr>
          </a:p>
        </p:txBody>
      </p:sp>
      <p:sp>
        <p:nvSpPr>
          <p:cNvPr id="75" name="סרט למעלה 74"/>
          <p:cNvSpPr/>
          <p:nvPr/>
        </p:nvSpPr>
        <p:spPr>
          <a:xfrm>
            <a:off x="6937663" y="3362434"/>
            <a:ext cx="4530437" cy="654627"/>
          </a:xfrm>
          <a:prstGeom prst="ribbon2">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solidFill>
                  <a:schemeClr val="tx1"/>
                </a:solidFill>
              </a:rPr>
              <a:t>אופרטור חץ של מצביע</a:t>
            </a:r>
            <a:endParaRPr lang="en-US" dirty="0">
              <a:solidFill>
                <a:schemeClr val="tx1"/>
              </a:solidFill>
            </a:endParaRPr>
          </a:p>
        </p:txBody>
      </p:sp>
    </p:spTree>
    <p:extLst>
      <p:ext uri="{BB962C8B-B14F-4D97-AF65-F5344CB8AC3E}">
        <p14:creationId xmlns:p14="http://schemas.microsoft.com/office/powerpoint/2010/main" val="137243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fade">
                                      <p:cBhvr>
                                        <p:cTn id="51" dur="500"/>
                                        <p:tgtEl>
                                          <p:spTgt spid="7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animBg="1"/>
      <p:bldP spid="50" grpId="0" animBg="1"/>
      <p:bldP spid="52" grpId="0" animBg="1"/>
      <p:bldP spid="54" grpId="0" animBg="1"/>
      <p:bldP spid="56" grpId="0" animBg="1"/>
      <p:bldP spid="58" grpId="0" animBg="1"/>
      <p:bldP spid="60" grpId="0" animBg="1"/>
      <p:bldP spid="62" grpId="0" animBg="1"/>
      <p:bldP spid="64" grpId="0" animBg="1"/>
      <p:bldP spid="66" grpId="0" animBg="1"/>
      <p:bldP spid="68" grpId="0" animBg="1"/>
      <p:bldP spid="70" grpId="0" animBg="1"/>
      <p:bldP spid="72" grpId="0" animBg="1"/>
      <p:bldP spid="74" grpId="0" animBg="1"/>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תמונה 12"/>
          <p:cNvPicPr>
            <a:picLocks noChangeAspect="1"/>
          </p:cNvPicPr>
          <p:nvPr/>
        </p:nvPicPr>
        <p:blipFill>
          <a:blip r:embed="rId2"/>
          <a:stretch>
            <a:fillRect/>
          </a:stretch>
        </p:blipFill>
        <p:spPr>
          <a:xfrm>
            <a:off x="848584" y="1590684"/>
            <a:ext cx="7075188" cy="4845359"/>
          </a:xfrm>
          <a:prstGeom prst="rect">
            <a:avLst/>
          </a:prstGeom>
        </p:spPr>
      </p:pic>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מאפיינים של קוד </a:t>
            </a:r>
            <a:r>
              <a:rPr lang="en-US" dirty="0" smtClean="0">
                <a:latin typeface="+mn-lt"/>
                <a:cs typeface="Alef" panose="00000500000000000000" pitchFamily="2" charset="-79"/>
              </a:rPr>
              <a:t>C</a:t>
            </a:r>
            <a:r>
              <a:rPr lang="he-IL" dirty="0" smtClean="0">
                <a:latin typeface="+mn-lt"/>
                <a:cs typeface="Alef" panose="00000500000000000000" pitchFamily="2" charset="-79"/>
              </a:rPr>
              <a:t> – המשך</a:t>
            </a:r>
            <a:endParaRPr lang="en-US" dirty="0">
              <a:latin typeface="+mn-lt"/>
              <a:cs typeface="Alef" panose="00000500000000000000" pitchFamily="2" charset="-79"/>
            </a:endParaRPr>
          </a:p>
        </p:txBody>
      </p:sp>
      <p:sp>
        <p:nvSpPr>
          <p:cNvPr id="7" name="מלבן 6"/>
          <p:cNvSpPr/>
          <p:nvPr/>
        </p:nvSpPr>
        <p:spPr>
          <a:xfrm>
            <a:off x="1314449" y="1614773"/>
            <a:ext cx="607869" cy="248814"/>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מלבן 8"/>
          <p:cNvSpPr/>
          <p:nvPr/>
        </p:nvSpPr>
        <p:spPr>
          <a:xfrm>
            <a:off x="1620983" y="2203595"/>
            <a:ext cx="703120" cy="259050"/>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מלבן 10"/>
          <p:cNvSpPr/>
          <p:nvPr/>
        </p:nvSpPr>
        <p:spPr>
          <a:xfrm>
            <a:off x="1321376" y="3429715"/>
            <a:ext cx="607869" cy="248814"/>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מלבן 13"/>
          <p:cNvSpPr/>
          <p:nvPr/>
        </p:nvSpPr>
        <p:spPr>
          <a:xfrm>
            <a:off x="1638301" y="4018543"/>
            <a:ext cx="703120" cy="259050"/>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מלבן 15"/>
          <p:cNvSpPr/>
          <p:nvPr/>
        </p:nvSpPr>
        <p:spPr>
          <a:xfrm>
            <a:off x="3707821" y="5223878"/>
            <a:ext cx="607869" cy="248814"/>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מלבן 17"/>
          <p:cNvSpPr/>
          <p:nvPr/>
        </p:nvSpPr>
        <p:spPr>
          <a:xfrm>
            <a:off x="2512870" y="6127890"/>
            <a:ext cx="607869" cy="248814"/>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מלבן 19"/>
          <p:cNvSpPr/>
          <p:nvPr/>
        </p:nvSpPr>
        <p:spPr>
          <a:xfrm>
            <a:off x="1421821" y="5514824"/>
            <a:ext cx="607869" cy="248814"/>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מלבן 21"/>
          <p:cNvSpPr/>
          <p:nvPr/>
        </p:nvSpPr>
        <p:spPr>
          <a:xfrm>
            <a:off x="848584" y="5234267"/>
            <a:ext cx="765467" cy="235687"/>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35205" y="1569903"/>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sscanf</a:t>
            </a:r>
            <a:endParaRPr lang="en-US" sz="1550" dirty="0">
              <a:solidFill>
                <a:schemeClr val="accent1"/>
              </a:solidFill>
              <a:latin typeface="Consolas" panose="020B0609020204030204" pitchFamily="49" charset="0"/>
            </a:endParaRPr>
          </a:p>
        </p:txBody>
      </p:sp>
      <p:sp>
        <p:nvSpPr>
          <p:cNvPr id="25" name="TextBox 24"/>
          <p:cNvSpPr txBox="1"/>
          <p:nvPr/>
        </p:nvSpPr>
        <p:spPr>
          <a:xfrm>
            <a:off x="1489365" y="2163843"/>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printf</a:t>
            </a:r>
            <a:endParaRPr lang="en-US" sz="1550" dirty="0">
              <a:solidFill>
                <a:schemeClr val="accent1"/>
              </a:solidFill>
              <a:latin typeface="Consolas" panose="020B0609020204030204" pitchFamily="49" charset="0"/>
            </a:endParaRPr>
          </a:p>
        </p:txBody>
      </p:sp>
      <p:sp>
        <p:nvSpPr>
          <p:cNvPr id="26" name="TextBox 25"/>
          <p:cNvSpPr txBox="1"/>
          <p:nvPr/>
        </p:nvSpPr>
        <p:spPr>
          <a:xfrm>
            <a:off x="1142132" y="3384845"/>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strlen</a:t>
            </a:r>
            <a:endParaRPr lang="en-US" sz="1550" dirty="0">
              <a:solidFill>
                <a:schemeClr val="accent1"/>
              </a:solidFill>
              <a:latin typeface="Consolas" panose="020B0609020204030204" pitchFamily="49" charset="0"/>
            </a:endParaRPr>
          </a:p>
        </p:txBody>
      </p:sp>
      <p:sp>
        <p:nvSpPr>
          <p:cNvPr id="27" name="TextBox 26"/>
          <p:cNvSpPr txBox="1"/>
          <p:nvPr/>
        </p:nvSpPr>
        <p:spPr>
          <a:xfrm>
            <a:off x="1506683" y="3978791"/>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printf</a:t>
            </a:r>
            <a:endParaRPr lang="en-US" sz="1550" dirty="0">
              <a:solidFill>
                <a:schemeClr val="accent1"/>
              </a:solidFill>
              <a:latin typeface="Consolas" panose="020B0609020204030204" pitchFamily="49" charset="0"/>
            </a:endParaRPr>
          </a:p>
        </p:txBody>
      </p:sp>
      <p:sp>
        <p:nvSpPr>
          <p:cNvPr id="28" name="TextBox 27"/>
          <p:cNvSpPr txBox="1"/>
          <p:nvPr/>
        </p:nvSpPr>
        <p:spPr>
          <a:xfrm>
            <a:off x="754208" y="5179008"/>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strncpy</a:t>
            </a:r>
            <a:endParaRPr lang="en-US" sz="1550" dirty="0">
              <a:solidFill>
                <a:schemeClr val="accent1"/>
              </a:solidFill>
              <a:latin typeface="Consolas" panose="020B0609020204030204" pitchFamily="49" charset="0"/>
            </a:endParaRPr>
          </a:p>
        </p:txBody>
      </p:sp>
      <p:sp>
        <p:nvSpPr>
          <p:cNvPr id="29" name="TextBox 28"/>
          <p:cNvSpPr txBox="1"/>
          <p:nvPr/>
        </p:nvSpPr>
        <p:spPr>
          <a:xfrm>
            <a:off x="3528577" y="5179008"/>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strlen</a:t>
            </a:r>
            <a:endParaRPr lang="en-US" sz="1550" dirty="0">
              <a:solidFill>
                <a:schemeClr val="accent1"/>
              </a:solidFill>
              <a:latin typeface="Consolas" panose="020B0609020204030204" pitchFamily="49" charset="0"/>
            </a:endParaRPr>
          </a:p>
        </p:txBody>
      </p:sp>
      <p:sp>
        <p:nvSpPr>
          <p:cNvPr id="30" name="TextBox 29"/>
          <p:cNvSpPr txBox="1"/>
          <p:nvPr/>
        </p:nvSpPr>
        <p:spPr>
          <a:xfrm>
            <a:off x="1242577" y="5469954"/>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strlen</a:t>
            </a:r>
            <a:endParaRPr lang="en-US" sz="1550" dirty="0">
              <a:solidFill>
                <a:schemeClr val="accent1"/>
              </a:solidFill>
              <a:latin typeface="Consolas" panose="020B0609020204030204" pitchFamily="49" charset="0"/>
            </a:endParaRPr>
          </a:p>
        </p:txBody>
      </p:sp>
      <p:sp>
        <p:nvSpPr>
          <p:cNvPr id="31" name="TextBox 30"/>
          <p:cNvSpPr txBox="1"/>
          <p:nvPr/>
        </p:nvSpPr>
        <p:spPr>
          <a:xfrm>
            <a:off x="2333626" y="6083020"/>
            <a:ext cx="966355" cy="338554"/>
          </a:xfrm>
          <a:prstGeom prst="rect">
            <a:avLst/>
          </a:prstGeom>
          <a:noFill/>
        </p:spPr>
        <p:txBody>
          <a:bodyPr wrap="square" rtlCol="0">
            <a:spAutoFit/>
          </a:bodyPr>
          <a:lstStyle/>
          <a:p>
            <a:pPr algn="ctr"/>
            <a:r>
              <a:rPr lang="en-US" sz="1550" dirty="0" smtClean="0">
                <a:solidFill>
                  <a:schemeClr val="accent1"/>
                </a:solidFill>
                <a:latin typeface="Consolas" panose="020B0609020204030204" pitchFamily="49" charset="0"/>
              </a:rPr>
              <a:t>strlen</a:t>
            </a:r>
            <a:endParaRPr lang="en-US" sz="1550" dirty="0">
              <a:solidFill>
                <a:schemeClr val="accent1"/>
              </a:solidFill>
              <a:latin typeface="Consolas" panose="020B0609020204030204" pitchFamily="49" charset="0"/>
            </a:endParaRPr>
          </a:p>
        </p:txBody>
      </p:sp>
      <p:sp>
        <p:nvSpPr>
          <p:cNvPr id="32" name="סרט למעלה 31"/>
          <p:cNvSpPr/>
          <p:nvPr/>
        </p:nvSpPr>
        <p:spPr>
          <a:xfrm>
            <a:off x="7218218" y="2775088"/>
            <a:ext cx="4530437" cy="654627"/>
          </a:xfrm>
          <a:prstGeom prst="ribbon2">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dirty="0" smtClean="0">
                <a:solidFill>
                  <a:schemeClr val="tx1"/>
                </a:solidFill>
              </a:rPr>
              <a:t>פונקציות סטנדרטיות של </a:t>
            </a:r>
            <a:r>
              <a:rPr lang="en-US" dirty="0" smtClean="0">
                <a:solidFill>
                  <a:schemeClr val="tx1"/>
                </a:solidFill>
              </a:rPr>
              <a:t>C</a:t>
            </a:r>
            <a:endParaRPr lang="en-US" dirty="0">
              <a:solidFill>
                <a:schemeClr val="tx1"/>
              </a:solidFill>
            </a:endParaRPr>
          </a:p>
        </p:txBody>
      </p:sp>
    </p:spTree>
    <p:extLst>
      <p:ext uri="{BB962C8B-B14F-4D97-AF65-F5344CB8AC3E}">
        <p14:creationId xmlns:p14="http://schemas.microsoft.com/office/powerpoint/2010/main" val="330979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4" grpId="0" animBg="1"/>
      <p:bldP spid="16" grpId="0" animBg="1"/>
      <p:bldP spid="18" grpId="0" animBg="1"/>
      <p:bldP spid="20" grpId="0" animBg="1"/>
      <p:bldP spid="22"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מאפיינים של קוד </a:t>
            </a:r>
            <a:r>
              <a:rPr lang="en-US" dirty="0" smtClean="0">
                <a:latin typeface="+mn-lt"/>
                <a:cs typeface="Alef" panose="00000500000000000000" pitchFamily="2" charset="-79"/>
              </a:rPr>
              <a:t>C</a:t>
            </a:r>
            <a:r>
              <a:rPr lang="he-IL" dirty="0" smtClean="0">
                <a:latin typeface="+mn-lt"/>
                <a:cs typeface="Alef" panose="00000500000000000000" pitchFamily="2" charset="-79"/>
              </a:rPr>
              <a:t> – המשך (2)</a:t>
            </a:r>
            <a:endParaRPr lang="en-US" dirty="0">
              <a:latin typeface="+mn-lt"/>
              <a:cs typeface="Alef" panose="00000500000000000000" pitchFamily="2" charset="-79"/>
            </a:endParaRPr>
          </a:p>
        </p:txBody>
      </p:sp>
      <p:sp>
        <p:nvSpPr>
          <p:cNvPr id="32" name="סרט למעלה 31"/>
          <p:cNvSpPr/>
          <p:nvPr/>
        </p:nvSpPr>
        <p:spPr>
          <a:xfrm>
            <a:off x="1222663" y="5698337"/>
            <a:ext cx="4530437" cy="654627"/>
          </a:xfrm>
          <a:prstGeom prst="ribbon2">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dirty="0" smtClean="0">
                <a:solidFill>
                  <a:schemeClr val="tx1"/>
                </a:solidFill>
              </a:rPr>
              <a:t>מילים שמורות</a:t>
            </a:r>
          </a:p>
          <a:p>
            <a:pPr algn="ctr" rtl="1"/>
            <a:r>
              <a:rPr lang="he-IL" dirty="0" smtClean="0">
                <a:solidFill>
                  <a:schemeClr val="tx1"/>
                </a:solidFill>
              </a:rPr>
              <a:t>של </a:t>
            </a:r>
            <a:r>
              <a:rPr lang="en-US" dirty="0" smtClean="0">
                <a:solidFill>
                  <a:schemeClr val="tx1"/>
                </a:solidFill>
              </a:rPr>
              <a:t>C</a:t>
            </a:r>
            <a:endParaRPr lang="en-US" dirty="0">
              <a:solidFill>
                <a:schemeClr val="tx1"/>
              </a:solidFill>
            </a:endParaRPr>
          </a:p>
        </p:txBody>
      </p:sp>
      <p:pic>
        <p:nvPicPr>
          <p:cNvPr id="6" name="תמונה 5"/>
          <p:cNvPicPr>
            <a:picLocks noChangeAspect="1"/>
          </p:cNvPicPr>
          <p:nvPr/>
        </p:nvPicPr>
        <p:blipFill>
          <a:blip r:embed="rId3"/>
          <a:stretch>
            <a:fillRect/>
          </a:stretch>
        </p:blipFill>
        <p:spPr>
          <a:xfrm>
            <a:off x="838200" y="1446032"/>
            <a:ext cx="5454577" cy="3931227"/>
          </a:xfrm>
          <a:prstGeom prst="rect">
            <a:avLst/>
          </a:prstGeom>
        </p:spPr>
      </p:pic>
      <p:sp>
        <p:nvSpPr>
          <p:cNvPr id="51" name="מלבן 50"/>
          <p:cNvSpPr/>
          <p:nvPr/>
        </p:nvSpPr>
        <p:spPr>
          <a:xfrm>
            <a:off x="4319150" y="1693939"/>
            <a:ext cx="479717" cy="282207"/>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237757" y="1638734"/>
            <a:ext cx="760271" cy="337412"/>
          </a:xfrm>
          <a:prstGeom prst="rect">
            <a:avLst/>
          </a:prstGeom>
          <a:noFill/>
        </p:spPr>
        <p:txBody>
          <a:bodyPr wrap="square" rtlCol="0">
            <a:spAutoFit/>
          </a:bodyPr>
          <a:lstStyle/>
          <a:p>
            <a:r>
              <a:rPr lang="en-US" sz="1550" dirty="0" smtClean="0">
                <a:solidFill>
                  <a:srgbClr val="990000"/>
                </a:solidFill>
                <a:latin typeface="Consolas" panose="020B0609020204030204" pitchFamily="49" charset="0"/>
              </a:rPr>
              <a:t>void</a:t>
            </a:r>
            <a:endParaRPr lang="en-US" sz="1550" dirty="0">
              <a:solidFill>
                <a:srgbClr val="990000"/>
              </a:solidFill>
              <a:latin typeface="Consolas" panose="020B0609020204030204" pitchFamily="49" charset="0"/>
            </a:endParaRPr>
          </a:p>
        </p:txBody>
      </p:sp>
      <p:sp>
        <p:nvSpPr>
          <p:cNvPr id="50" name="מלבן 49"/>
          <p:cNvSpPr/>
          <p:nvPr/>
        </p:nvSpPr>
        <p:spPr>
          <a:xfrm>
            <a:off x="1677267" y="4416203"/>
            <a:ext cx="702251" cy="301270"/>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10591" y="4393796"/>
            <a:ext cx="874570" cy="330860"/>
          </a:xfrm>
          <a:prstGeom prst="rect">
            <a:avLst/>
          </a:prstGeom>
          <a:noFill/>
        </p:spPr>
        <p:txBody>
          <a:bodyPr wrap="square" rtlCol="0">
            <a:spAutoFit/>
          </a:bodyPr>
          <a:lstStyle/>
          <a:p>
            <a:r>
              <a:rPr lang="en-US" sz="1550" dirty="0" smtClean="0">
                <a:solidFill>
                  <a:srgbClr val="990000"/>
                </a:solidFill>
                <a:latin typeface="Consolas" panose="020B0609020204030204" pitchFamily="49" charset="0"/>
              </a:rPr>
              <a:t>struct</a:t>
            </a:r>
            <a:endParaRPr lang="en-US" sz="1550" dirty="0">
              <a:solidFill>
                <a:srgbClr val="990000"/>
              </a:solidFill>
              <a:latin typeface="Consolas" panose="020B0609020204030204" pitchFamily="49" charset="0"/>
            </a:endParaRPr>
          </a:p>
        </p:txBody>
      </p:sp>
      <p:sp>
        <p:nvSpPr>
          <p:cNvPr id="16" name="מלבן 15"/>
          <p:cNvSpPr/>
          <p:nvPr/>
        </p:nvSpPr>
        <p:spPr>
          <a:xfrm>
            <a:off x="820882" y="1677836"/>
            <a:ext cx="810491" cy="28604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מלבן 42"/>
          <p:cNvSpPr/>
          <p:nvPr/>
        </p:nvSpPr>
        <p:spPr>
          <a:xfrm>
            <a:off x="817418" y="2305030"/>
            <a:ext cx="810491" cy="28604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מלבן 43"/>
          <p:cNvSpPr/>
          <p:nvPr/>
        </p:nvSpPr>
        <p:spPr>
          <a:xfrm>
            <a:off x="1648691" y="2305030"/>
            <a:ext cx="741218" cy="28604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מלבן 44"/>
          <p:cNvSpPr/>
          <p:nvPr/>
        </p:nvSpPr>
        <p:spPr>
          <a:xfrm>
            <a:off x="1652155" y="1677836"/>
            <a:ext cx="540328" cy="28604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56801" y="2269175"/>
            <a:ext cx="1842655" cy="330860"/>
          </a:xfrm>
          <a:prstGeom prst="rect">
            <a:avLst/>
          </a:prstGeom>
          <a:noFill/>
        </p:spPr>
        <p:txBody>
          <a:bodyPr wrap="square" rtlCol="0">
            <a:spAutoFit/>
          </a:bodyPr>
          <a:lstStyle/>
          <a:p>
            <a:r>
              <a:rPr lang="en-US" sz="1550" dirty="0" smtClean="0">
                <a:solidFill>
                  <a:srgbClr val="990000"/>
                </a:solidFill>
                <a:latin typeface="Consolas" panose="020B0609020204030204" pitchFamily="49" charset="0"/>
              </a:rPr>
              <a:t>typedef struct</a:t>
            </a:r>
            <a:endParaRPr lang="en-US" sz="1550" dirty="0">
              <a:solidFill>
                <a:srgbClr val="990000"/>
              </a:solidFill>
              <a:latin typeface="Consolas" panose="020B0609020204030204" pitchFamily="49" charset="0"/>
            </a:endParaRPr>
          </a:p>
        </p:txBody>
      </p:sp>
      <p:sp>
        <p:nvSpPr>
          <p:cNvPr id="42" name="TextBox 41"/>
          <p:cNvSpPr txBox="1"/>
          <p:nvPr/>
        </p:nvSpPr>
        <p:spPr>
          <a:xfrm>
            <a:off x="746410" y="1638734"/>
            <a:ext cx="1485902" cy="330860"/>
          </a:xfrm>
          <a:prstGeom prst="rect">
            <a:avLst/>
          </a:prstGeom>
          <a:noFill/>
        </p:spPr>
        <p:txBody>
          <a:bodyPr wrap="square" rtlCol="0">
            <a:spAutoFit/>
          </a:bodyPr>
          <a:lstStyle/>
          <a:p>
            <a:r>
              <a:rPr lang="en-US" sz="1550" dirty="0" smtClean="0">
                <a:solidFill>
                  <a:srgbClr val="990000"/>
                </a:solidFill>
                <a:latin typeface="Consolas" panose="020B0609020204030204" pitchFamily="49" charset="0"/>
              </a:rPr>
              <a:t>typedef void</a:t>
            </a:r>
            <a:endParaRPr lang="en-US" sz="1550" dirty="0">
              <a:solidFill>
                <a:srgbClr val="990000"/>
              </a:solidFill>
              <a:latin typeface="Consolas" panose="020B0609020204030204" pitchFamily="49" charset="0"/>
            </a:endParaRPr>
          </a:p>
        </p:txBody>
      </p:sp>
      <p:sp>
        <p:nvSpPr>
          <p:cNvPr id="15" name="TextBox 14"/>
          <p:cNvSpPr txBox="1"/>
          <p:nvPr/>
        </p:nvSpPr>
        <p:spPr>
          <a:xfrm>
            <a:off x="6681066" y="1619498"/>
            <a:ext cx="5128444" cy="369332"/>
          </a:xfrm>
          <a:prstGeom prst="rect">
            <a:avLst/>
          </a:prstGeom>
          <a:noFill/>
        </p:spPr>
        <p:txBody>
          <a:bodyPr wrap="square" rtlCol="0">
            <a:spAutoFit/>
          </a:bodyPr>
          <a:lstStyle/>
          <a:p>
            <a:pPr algn="r" rtl="1"/>
            <a:r>
              <a:rPr lang="he-IL" dirty="0" smtClean="0">
                <a:latin typeface="Alef" panose="00000500000000000000" pitchFamily="2" charset="-79"/>
                <a:cs typeface="Alef" panose="00000500000000000000" pitchFamily="2" charset="-79"/>
              </a:rPr>
              <a:t>אבל מילים שמורות יכולות להיות גם מילים באמת...</a:t>
            </a:r>
            <a:endParaRPr lang="en-US" dirty="0">
              <a:latin typeface="Alef" panose="00000500000000000000" pitchFamily="2" charset="-79"/>
              <a:cs typeface="Alef" panose="00000500000000000000" pitchFamily="2" charset="-79"/>
            </a:endParaRPr>
          </a:p>
        </p:txBody>
      </p:sp>
      <p:pic>
        <p:nvPicPr>
          <p:cNvPr id="12" name="תמונה 11"/>
          <p:cNvPicPr>
            <a:picLocks noChangeAspect="1"/>
          </p:cNvPicPr>
          <p:nvPr/>
        </p:nvPicPr>
        <p:blipFill>
          <a:blip r:embed="rId4"/>
          <a:stretch>
            <a:fillRect/>
          </a:stretch>
        </p:blipFill>
        <p:spPr>
          <a:xfrm>
            <a:off x="6353394" y="2239919"/>
            <a:ext cx="5456116" cy="3892125"/>
          </a:xfrm>
          <a:prstGeom prst="rect">
            <a:avLst/>
          </a:prstGeom>
        </p:spPr>
      </p:pic>
    </p:spTree>
    <p:extLst>
      <p:ext uri="{BB962C8B-B14F-4D97-AF65-F5344CB8AC3E}">
        <p14:creationId xmlns:p14="http://schemas.microsoft.com/office/powerpoint/2010/main" val="312443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80">
                                          <p:stCondLst>
                                            <p:cond delay="0"/>
                                          </p:stCondLst>
                                        </p:cTn>
                                        <p:tgtEl>
                                          <p:spTgt spid="12"/>
                                        </p:tgtEl>
                                      </p:cBhvr>
                                    </p:animEffect>
                                    <p:anim calcmode="lin" valueType="num">
                                      <p:cBhvr>
                                        <p:cTn id="3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0" dur="26">
                                          <p:stCondLst>
                                            <p:cond delay="650"/>
                                          </p:stCondLst>
                                        </p:cTn>
                                        <p:tgtEl>
                                          <p:spTgt spid="12"/>
                                        </p:tgtEl>
                                      </p:cBhvr>
                                      <p:to x="100000" y="60000"/>
                                    </p:animScale>
                                    <p:animScale>
                                      <p:cBhvr>
                                        <p:cTn id="41" dur="166" decel="50000">
                                          <p:stCondLst>
                                            <p:cond delay="676"/>
                                          </p:stCondLst>
                                        </p:cTn>
                                        <p:tgtEl>
                                          <p:spTgt spid="12"/>
                                        </p:tgtEl>
                                      </p:cBhvr>
                                      <p:to x="100000" y="100000"/>
                                    </p:animScale>
                                    <p:animScale>
                                      <p:cBhvr>
                                        <p:cTn id="42" dur="26">
                                          <p:stCondLst>
                                            <p:cond delay="1312"/>
                                          </p:stCondLst>
                                        </p:cTn>
                                        <p:tgtEl>
                                          <p:spTgt spid="12"/>
                                        </p:tgtEl>
                                      </p:cBhvr>
                                      <p:to x="100000" y="80000"/>
                                    </p:animScale>
                                    <p:animScale>
                                      <p:cBhvr>
                                        <p:cTn id="43" dur="166" decel="50000">
                                          <p:stCondLst>
                                            <p:cond delay="1338"/>
                                          </p:stCondLst>
                                        </p:cTn>
                                        <p:tgtEl>
                                          <p:spTgt spid="12"/>
                                        </p:tgtEl>
                                      </p:cBhvr>
                                      <p:to x="100000" y="100000"/>
                                    </p:animScale>
                                    <p:animScale>
                                      <p:cBhvr>
                                        <p:cTn id="44" dur="26">
                                          <p:stCondLst>
                                            <p:cond delay="1642"/>
                                          </p:stCondLst>
                                        </p:cTn>
                                        <p:tgtEl>
                                          <p:spTgt spid="12"/>
                                        </p:tgtEl>
                                      </p:cBhvr>
                                      <p:to x="100000" y="90000"/>
                                    </p:animScale>
                                    <p:animScale>
                                      <p:cBhvr>
                                        <p:cTn id="45" dur="166" decel="50000">
                                          <p:stCondLst>
                                            <p:cond delay="1668"/>
                                          </p:stCondLst>
                                        </p:cTn>
                                        <p:tgtEl>
                                          <p:spTgt spid="12"/>
                                        </p:tgtEl>
                                      </p:cBhvr>
                                      <p:to x="100000" y="100000"/>
                                    </p:animScale>
                                    <p:animScale>
                                      <p:cBhvr>
                                        <p:cTn id="46" dur="26">
                                          <p:stCondLst>
                                            <p:cond delay="1808"/>
                                          </p:stCondLst>
                                        </p:cTn>
                                        <p:tgtEl>
                                          <p:spTgt spid="12"/>
                                        </p:tgtEl>
                                      </p:cBhvr>
                                      <p:to x="100000" y="95000"/>
                                    </p:animScale>
                                    <p:animScale>
                                      <p:cBhvr>
                                        <p:cTn id="47"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1" grpId="0" animBg="1"/>
      <p:bldP spid="50" grpId="0" animBg="1"/>
      <p:bldP spid="16" grpId="0" animBg="1"/>
      <p:bldP spid="43" grpId="0" animBg="1"/>
      <p:bldP spid="44" grpId="0" animBg="1"/>
      <p:bldP spid="45"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קבוצה 4"/>
          <p:cNvGrpSpPr/>
          <p:nvPr/>
        </p:nvGrpSpPr>
        <p:grpSpPr>
          <a:xfrm>
            <a:off x="3437255" y="655320"/>
            <a:ext cx="5238750" cy="5238750"/>
            <a:chOff x="3437255" y="655320"/>
            <a:chExt cx="5238750" cy="5238750"/>
          </a:xfrm>
        </p:grpSpPr>
        <p:pic>
          <p:nvPicPr>
            <p:cNvPr id="1026" name="Picture 2" descr="https://seesouthernstars.files.wordpress.com/2015/06/porke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255" y="655320"/>
              <a:ext cx="5238750"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p:cNvSpPr/>
            <p:nvPr/>
          </p:nvSpPr>
          <p:spPr>
            <a:xfrm>
              <a:off x="7792720" y="5384800"/>
              <a:ext cx="772160" cy="3759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526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latin typeface="Alef" panose="00000500000000000000" pitchFamily="2" charset="-79"/>
                <a:cs typeface="Alef" panose="00000500000000000000" pitchFamily="2" charset="-79"/>
              </a:rPr>
              <a:t>חולשה ראשונה</a:t>
            </a:r>
            <a:endParaRPr lang="en-US" dirty="0">
              <a:latin typeface="Alef" panose="00000500000000000000" pitchFamily="2" charset="-79"/>
              <a:cs typeface="Alef" panose="00000500000000000000" pitchFamily="2" charset="-79"/>
            </a:endParaRPr>
          </a:p>
        </p:txBody>
      </p:sp>
      <p:sp>
        <p:nvSpPr>
          <p:cNvPr id="3" name="כותרת משנה 2"/>
          <p:cNvSpPr>
            <a:spLocks noGrp="1"/>
          </p:cNvSpPr>
          <p:nvPr>
            <p:ph type="subTitle" idx="1"/>
          </p:nvPr>
        </p:nvSpPr>
        <p:spPr/>
        <p:txBody>
          <a:bodyPr/>
          <a:lstStyle/>
          <a:p>
            <a:r>
              <a:rPr lang="en-US" dirty="0">
                <a:latin typeface="+mj-lt"/>
              </a:rPr>
              <a:t>BIND TKEY Query DOS</a:t>
            </a:r>
          </a:p>
        </p:txBody>
      </p:sp>
    </p:spTree>
    <p:extLst>
      <p:ext uri="{BB962C8B-B14F-4D97-AF65-F5344CB8AC3E}">
        <p14:creationId xmlns:p14="http://schemas.microsoft.com/office/powerpoint/2010/main" val="3001090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en-US" dirty="0" smtClean="0">
                <a:latin typeface="+mn-lt"/>
                <a:cs typeface="Alef" panose="00000500000000000000" pitchFamily="2" charset="-79"/>
              </a:rPr>
              <a:t>DNS</a:t>
            </a:r>
            <a:endParaRPr lang="en-US" dirty="0">
              <a:latin typeface="+mn-lt"/>
              <a:cs typeface="Alef" panose="00000500000000000000" pitchFamily="2" charset="-79"/>
            </a:endParaRPr>
          </a:p>
        </p:txBody>
      </p:sp>
      <p:sp>
        <p:nvSpPr>
          <p:cNvPr id="3" name="מציין מיקום תוכן 2"/>
          <p:cNvSpPr>
            <a:spLocks noGrp="1"/>
          </p:cNvSpPr>
          <p:nvPr>
            <p:ph idx="1"/>
          </p:nvPr>
        </p:nvSpPr>
        <p:spPr/>
        <p:txBody>
          <a:bodyPr/>
          <a:lstStyle/>
          <a:p>
            <a:pPr algn="r" rtl="1"/>
            <a:r>
              <a:rPr lang="en-US" dirty="0" smtClean="0">
                <a:latin typeface="Alef" panose="00000500000000000000" pitchFamily="2" charset="-79"/>
                <a:cs typeface="Alef" panose="00000500000000000000" pitchFamily="2" charset="-79"/>
              </a:rPr>
              <a:t>DNS</a:t>
            </a:r>
            <a:r>
              <a:rPr lang="he-IL" dirty="0" smtClean="0">
                <a:latin typeface="Alef" panose="00000500000000000000" pitchFamily="2" charset="-79"/>
                <a:cs typeface="Alef" panose="00000500000000000000" pitchFamily="2" charset="-79"/>
              </a:rPr>
              <a:t> הוא מנגנון ברשת המאפשר תרגום בין שמות </a:t>
            </a:r>
            <a:r>
              <a:rPr lang="en-US" dirty="0" smtClean="0">
                <a:latin typeface="Alef" panose="00000500000000000000" pitchFamily="2" charset="-79"/>
                <a:cs typeface="Alef" panose="00000500000000000000" pitchFamily="2" charset="-79"/>
              </a:rPr>
              <a:t>domain</a:t>
            </a:r>
            <a:r>
              <a:rPr lang="he-IL" dirty="0">
                <a:latin typeface="Alef" panose="00000500000000000000" pitchFamily="2" charset="-79"/>
                <a:cs typeface="Alef" panose="00000500000000000000" pitchFamily="2" charset="-79"/>
              </a:rPr>
              <a:t> </a:t>
            </a:r>
            <a:r>
              <a:rPr lang="he-IL" dirty="0" smtClean="0">
                <a:latin typeface="Alef" panose="00000500000000000000" pitchFamily="2" charset="-79"/>
                <a:cs typeface="Alef" panose="00000500000000000000" pitchFamily="2" charset="-79"/>
              </a:rPr>
              <a:t>לכתובות </a:t>
            </a:r>
            <a:r>
              <a:rPr lang="en-US" dirty="0" smtClean="0">
                <a:latin typeface="Alef" panose="00000500000000000000" pitchFamily="2" charset="-79"/>
                <a:cs typeface="Alef" panose="00000500000000000000" pitchFamily="2" charset="-79"/>
              </a:rPr>
              <a:t>IP</a:t>
            </a:r>
            <a:r>
              <a:rPr lang="he-IL" dirty="0" smtClean="0">
                <a:latin typeface="Alef" panose="00000500000000000000" pitchFamily="2" charset="-79"/>
                <a:cs typeface="Alef" panose="00000500000000000000" pitchFamily="2" charset="-79"/>
              </a:rPr>
              <a:t>.</a:t>
            </a:r>
          </a:p>
          <a:p>
            <a:pPr marL="0" indent="0" algn="r" rtl="1">
              <a:buNone/>
            </a:pPr>
            <a:r>
              <a:rPr lang="he-IL" dirty="0" smtClean="0">
                <a:latin typeface="Alef" panose="00000500000000000000" pitchFamily="2" charset="-79"/>
                <a:cs typeface="Alef" panose="00000500000000000000" pitchFamily="2" charset="-79"/>
              </a:rPr>
              <a:t>למשל, </a:t>
            </a:r>
            <a:r>
              <a:rPr lang="en-US" dirty="0" smtClean="0">
                <a:latin typeface="Alef" panose="00000500000000000000" pitchFamily="2" charset="-79"/>
                <a:cs typeface="Alef" panose="00000500000000000000" pitchFamily="2" charset="-79"/>
              </a:rPr>
              <a:t>google.com</a:t>
            </a:r>
            <a:r>
              <a:rPr lang="he-IL" dirty="0" smtClean="0">
                <a:latin typeface="Alef" panose="00000500000000000000" pitchFamily="2" charset="-79"/>
                <a:cs typeface="Alef" panose="00000500000000000000" pitchFamily="2" charset="-79"/>
              </a:rPr>
              <a:t> תמופה בין היתר ל-</a:t>
            </a:r>
            <a:r>
              <a:rPr lang="en-US" dirty="0" smtClean="0">
                <a:latin typeface="+mj-lt"/>
                <a:cs typeface="Alef" panose="00000500000000000000" pitchFamily="2" charset="-79"/>
              </a:rPr>
              <a:t>81.218.16.216</a:t>
            </a:r>
            <a:r>
              <a:rPr lang="he-IL" dirty="0" smtClean="0">
                <a:latin typeface="+mj-lt"/>
                <a:cs typeface="Alef" panose="00000500000000000000" pitchFamily="2" charset="-79"/>
              </a:rPr>
              <a:t>.</a:t>
            </a:r>
          </a:p>
          <a:p>
            <a:pPr algn="r" rtl="1"/>
            <a:r>
              <a:rPr lang="he-IL" dirty="0" smtClean="0">
                <a:latin typeface="+mj-lt"/>
                <a:cs typeface="Alef" panose="00000500000000000000" pitchFamily="2" charset="-79"/>
              </a:rPr>
              <a:t>במנגנון זה יש לפעמים צורך בהצפנה. </a:t>
            </a:r>
          </a:p>
          <a:p>
            <a:pPr algn="r" rtl="1"/>
            <a:r>
              <a:rPr lang="he-IL" dirty="0" smtClean="0">
                <a:latin typeface="+mj-lt"/>
                <a:cs typeface="Alef" panose="00000500000000000000" pitchFamily="2" charset="-79"/>
              </a:rPr>
              <a:t>אחת הדרכים להצפין דברים היא באמצעות מפתח סודי משותף.</a:t>
            </a:r>
          </a:p>
          <a:p>
            <a:pPr algn="r" rtl="1"/>
            <a:r>
              <a:rPr lang="he-IL" dirty="0" smtClean="0">
                <a:latin typeface="+mj-lt"/>
                <a:cs typeface="Alef" panose="00000500000000000000" pitchFamily="2" charset="-79"/>
              </a:rPr>
              <a:t>על מנת שיהיה ניתן להשתמש במפתח משותף כזה צריך תחילה ששני הצדדים יסכימו עליו.</a:t>
            </a:r>
            <a:endParaRPr lang="en-US" dirty="0" smtClean="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251034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בקשת </a:t>
            </a:r>
            <a:r>
              <a:rPr lang="en-US" dirty="0" smtClean="0">
                <a:latin typeface="+mn-lt"/>
                <a:cs typeface="Alef" panose="00000500000000000000" pitchFamily="2" charset="-79"/>
              </a:rPr>
              <a:t>TKEY</a:t>
            </a:r>
            <a:endParaRPr lang="en-US" dirty="0">
              <a:latin typeface="+mn-lt"/>
              <a:cs typeface="Alef" panose="00000500000000000000" pitchFamily="2" charset="-79"/>
            </a:endParaRPr>
          </a:p>
        </p:txBody>
      </p:sp>
      <p:sp>
        <p:nvSpPr>
          <p:cNvPr id="3" name="מציין מיקום תוכן 2"/>
          <p:cNvSpPr>
            <a:spLocks noGrp="1"/>
          </p:cNvSpPr>
          <p:nvPr>
            <p:ph idx="1"/>
          </p:nvPr>
        </p:nvSpPr>
        <p:spPr/>
        <p:txBody>
          <a:bodyPr/>
          <a:lstStyle/>
          <a:p>
            <a:pPr algn="r" rtl="1"/>
            <a:r>
              <a:rPr lang="he-IL" dirty="0" smtClean="0">
                <a:latin typeface="Alef" panose="00000500000000000000" pitchFamily="2" charset="-79"/>
                <a:cs typeface="Alef" panose="00000500000000000000" pitchFamily="2" charset="-79"/>
              </a:rPr>
              <a:t>בקשות ותשובות </a:t>
            </a:r>
            <a:r>
              <a:rPr lang="en-US" dirty="0" smtClean="0">
                <a:cs typeface="Alef" panose="00000500000000000000" pitchFamily="2" charset="-79"/>
              </a:rPr>
              <a:t>TKEY</a:t>
            </a:r>
            <a:r>
              <a:rPr lang="he-IL" dirty="0" smtClean="0">
                <a:latin typeface="Alef" panose="00000500000000000000" pitchFamily="2" charset="-79"/>
                <a:cs typeface="Alef" panose="00000500000000000000" pitchFamily="2" charset="-79"/>
              </a:rPr>
              <a:t> הן הדרך של לקוח ושרת </a:t>
            </a:r>
            <a:r>
              <a:rPr lang="en-US" dirty="0" smtClean="0">
                <a:cs typeface="Alef" panose="00000500000000000000" pitchFamily="2" charset="-79"/>
              </a:rPr>
              <a:t>DNS</a:t>
            </a:r>
            <a:r>
              <a:rPr lang="he-IL" dirty="0" smtClean="0">
                <a:cs typeface="Alef" panose="00000500000000000000" pitchFamily="2" charset="-79"/>
              </a:rPr>
              <a:t> </a:t>
            </a:r>
            <a:r>
              <a:rPr lang="he-IL" dirty="0" smtClean="0">
                <a:latin typeface="Alef" panose="00000500000000000000" pitchFamily="2" charset="-79"/>
                <a:cs typeface="Alef" panose="00000500000000000000" pitchFamily="2" charset="-79"/>
              </a:rPr>
              <a:t>להסכים ביניהם על מפתח משותף</a:t>
            </a:r>
            <a:r>
              <a:rPr lang="he-IL" dirty="0" smtClean="0">
                <a:latin typeface="Alef" panose="00000500000000000000" pitchFamily="2" charset="-79"/>
                <a:cs typeface="Alef" panose="00000500000000000000" pitchFamily="2" charset="-79"/>
              </a:rPr>
              <a:t>.</a:t>
            </a:r>
            <a:endParaRPr lang="he-IL" dirty="0" smtClean="0">
              <a:latin typeface="Alef" panose="00000500000000000000" pitchFamily="2" charset="-79"/>
              <a:cs typeface="Alef" panose="00000500000000000000" pitchFamily="2" charset="-79"/>
            </a:endParaRPr>
          </a:p>
          <a:p>
            <a:pPr algn="r" rtl="1"/>
            <a:r>
              <a:rPr lang="he-IL" dirty="0" smtClean="0">
                <a:latin typeface="Alef" panose="00000500000000000000" pitchFamily="2" charset="-79"/>
                <a:cs typeface="Alef" panose="00000500000000000000" pitchFamily="2" charset="-79"/>
              </a:rPr>
              <a:t>לאחר שהלקוח שלח בקשת </a:t>
            </a:r>
            <a:r>
              <a:rPr lang="en-US" dirty="0" smtClean="0">
                <a:cs typeface="Alef" panose="00000500000000000000" pitchFamily="2" charset="-79"/>
              </a:rPr>
              <a:t>TKEY</a:t>
            </a:r>
            <a:r>
              <a:rPr lang="he-IL" dirty="0" smtClean="0">
                <a:latin typeface="Alef" panose="00000500000000000000" pitchFamily="2" charset="-79"/>
                <a:cs typeface="Alef" panose="00000500000000000000" pitchFamily="2" charset="-79"/>
              </a:rPr>
              <a:t> והשרת ענה לו עם תשובת </a:t>
            </a:r>
            <a:r>
              <a:rPr lang="en-US" dirty="0" smtClean="0">
                <a:cs typeface="Alef" panose="00000500000000000000" pitchFamily="2" charset="-79"/>
              </a:rPr>
              <a:t>TKEY</a:t>
            </a:r>
            <a:r>
              <a:rPr lang="he-IL" dirty="0" smtClean="0">
                <a:latin typeface="Alef" panose="00000500000000000000" pitchFamily="2" charset="-79"/>
                <a:cs typeface="Alef" panose="00000500000000000000" pitchFamily="2" charset="-79"/>
              </a:rPr>
              <a:t> מתאימה, שניהם משתמשים בנתונים שנשלחו בשתי הפקטות כדי ליצור את המפתח המשותף. </a:t>
            </a:r>
            <a:endParaRPr lang="en-US" dirty="0" smtClean="0">
              <a:latin typeface="Alef" panose="00000500000000000000" pitchFamily="2" charset="-79"/>
              <a:cs typeface="Alef" panose="00000500000000000000" pitchFamily="2" charset="-79"/>
            </a:endParaRPr>
          </a:p>
          <a:p>
            <a:pPr algn="r" rtl="1"/>
            <a:r>
              <a:rPr lang="he-IL" dirty="0" smtClean="0">
                <a:latin typeface="Alef" panose="00000500000000000000" pitchFamily="2" charset="-79"/>
                <a:cs typeface="Alef" panose="00000500000000000000" pitchFamily="2" charset="-79"/>
              </a:rPr>
              <a:t>החולשה שנדבר עליה היא ב-</a:t>
            </a:r>
            <a:r>
              <a:rPr lang="en-US" dirty="0" smtClean="0">
                <a:cs typeface="Alef" panose="00000500000000000000" pitchFamily="2" charset="-79"/>
              </a:rPr>
              <a:t>BIND</a:t>
            </a:r>
            <a:r>
              <a:rPr lang="he-IL" dirty="0" smtClean="0">
                <a:latin typeface="Alef" panose="00000500000000000000" pitchFamily="2" charset="-79"/>
                <a:cs typeface="Alef" panose="00000500000000000000" pitchFamily="2" charset="-79"/>
              </a:rPr>
              <a:t>, שזהו מימוש לשרת </a:t>
            </a:r>
            <a:r>
              <a:rPr lang="en-US" dirty="0" smtClean="0">
                <a:cs typeface="Alef" panose="00000500000000000000" pitchFamily="2" charset="-79"/>
              </a:rPr>
              <a:t>DNS</a:t>
            </a:r>
            <a:r>
              <a:rPr lang="he-IL" dirty="0" smtClean="0">
                <a:latin typeface="Alef" panose="00000500000000000000" pitchFamily="2" charset="-79"/>
                <a:cs typeface="Alef" panose="00000500000000000000" pitchFamily="2" charset="-79"/>
              </a:rPr>
              <a:t>, בחלקו שאחראי על עיבוד בקשות </a:t>
            </a:r>
            <a:r>
              <a:rPr lang="en-US" dirty="0" smtClean="0">
                <a:cs typeface="Alef" panose="00000500000000000000" pitchFamily="2" charset="-79"/>
              </a:rPr>
              <a:t>TKEY</a:t>
            </a:r>
            <a:r>
              <a:rPr lang="he-IL" dirty="0" smtClean="0">
                <a:latin typeface="Alef" panose="00000500000000000000" pitchFamily="2" charset="-79"/>
                <a:cs typeface="Alef" panose="00000500000000000000" pitchFamily="2" charset="-79"/>
              </a:rPr>
              <a:t>.</a:t>
            </a:r>
            <a:endParaRPr lang="en-US" dirty="0" smtClean="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96931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כיצד נראית הודעת </a:t>
            </a:r>
            <a:r>
              <a:rPr lang="en-US" dirty="0" smtClean="0">
                <a:latin typeface="+mn-lt"/>
                <a:cs typeface="Alef" panose="00000500000000000000" pitchFamily="2" charset="-79"/>
              </a:rPr>
              <a:t>?DNS</a:t>
            </a:r>
            <a:endParaRPr lang="en-US" dirty="0">
              <a:latin typeface="+mn-lt"/>
              <a:cs typeface="Alef" panose="00000500000000000000" pitchFamily="2" charset="-79"/>
            </a:endParaRPr>
          </a:p>
        </p:txBody>
      </p:sp>
      <p:pic>
        <p:nvPicPr>
          <p:cNvPr id="1026" name="Picture 2" descr="http://electronicspost.com/wp-content/uploads/2016/05/2.23.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0644"/>
          <a:stretch/>
        </p:blipFill>
        <p:spPr bwMode="auto">
          <a:xfrm>
            <a:off x="838200" y="2169847"/>
            <a:ext cx="3891539" cy="3467584"/>
          </a:xfrm>
          <a:prstGeom prst="rect">
            <a:avLst/>
          </a:prstGeom>
          <a:noFill/>
          <a:extLst>
            <a:ext uri="{909E8E84-426E-40DD-AFC4-6F175D3DCCD1}">
              <a14:hiddenFill xmlns:a14="http://schemas.microsoft.com/office/drawing/2010/main">
                <a:solidFill>
                  <a:srgbClr val="FFFFFF"/>
                </a:solidFill>
              </a14:hiddenFill>
            </a:ext>
          </a:extLst>
        </p:spPr>
      </p:pic>
      <p:sp>
        <p:nvSpPr>
          <p:cNvPr id="7" name="מציין מיקום תוכן 2"/>
          <p:cNvSpPr txBox="1">
            <a:spLocks/>
          </p:cNvSpPr>
          <p:nvPr/>
        </p:nvSpPr>
        <p:spPr>
          <a:xfrm>
            <a:off x="6205490" y="1825625"/>
            <a:ext cx="5148309"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dirty="0" smtClean="0">
                <a:latin typeface="Alef" panose="00000500000000000000" pitchFamily="2" charset="-79"/>
                <a:cs typeface="Alef" panose="00000500000000000000" pitchFamily="2" charset="-79"/>
              </a:rPr>
              <a:t>ההודעה מורכבת מ-</a:t>
            </a:r>
            <a:r>
              <a:rPr lang="en-US" dirty="0" smtClean="0">
                <a:latin typeface="Alef" panose="00000500000000000000" pitchFamily="2" charset="-79"/>
                <a:cs typeface="Alef" panose="00000500000000000000" pitchFamily="2" charset="-79"/>
              </a:rPr>
              <a:t>header</a:t>
            </a:r>
            <a:r>
              <a:rPr lang="he-IL" dirty="0" smtClean="0">
                <a:latin typeface="Alef" panose="00000500000000000000" pitchFamily="2" charset="-79"/>
                <a:cs typeface="Alef" panose="00000500000000000000" pitchFamily="2" charset="-79"/>
              </a:rPr>
              <a:t> ומארבעה חלקים נוספים: שאלות, תשובות, סמכות (</a:t>
            </a:r>
            <a:r>
              <a:rPr lang="en-US" dirty="0" smtClean="0">
                <a:latin typeface="Alef" panose="00000500000000000000" pitchFamily="2" charset="-79"/>
                <a:cs typeface="Alef" panose="00000500000000000000" pitchFamily="2" charset="-79"/>
              </a:rPr>
              <a:t>authority</a:t>
            </a:r>
            <a:r>
              <a:rPr lang="he-IL" dirty="0" smtClean="0">
                <a:latin typeface="Alef" panose="00000500000000000000" pitchFamily="2" charset="-79"/>
                <a:cs typeface="Alef" panose="00000500000000000000" pitchFamily="2" charset="-79"/>
              </a:rPr>
              <a:t>), ומידע נוסף.</a:t>
            </a:r>
          </a:p>
          <a:p>
            <a:pPr algn="r" rtl="1"/>
            <a:r>
              <a:rPr lang="he-IL" dirty="0" smtClean="0">
                <a:latin typeface="Alef" panose="00000500000000000000" pitchFamily="2" charset="-79"/>
                <a:cs typeface="Alef" panose="00000500000000000000" pitchFamily="2" charset="-79"/>
              </a:rPr>
              <a:t>ה-</a:t>
            </a:r>
            <a:r>
              <a:rPr lang="en-US" dirty="0" smtClean="0">
                <a:latin typeface="Alef" panose="00000500000000000000" pitchFamily="2" charset="-79"/>
                <a:cs typeface="Alef" panose="00000500000000000000" pitchFamily="2" charset="-79"/>
              </a:rPr>
              <a:t>header</a:t>
            </a:r>
            <a:r>
              <a:rPr lang="he-IL" dirty="0" smtClean="0">
                <a:latin typeface="Alef" panose="00000500000000000000" pitchFamily="2" charset="-79"/>
                <a:cs typeface="Alef" panose="00000500000000000000" pitchFamily="2" charset="-79"/>
              </a:rPr>
              <a:t> מציין כמה רשומות יש בכל חלק.</a:t>
            </a:r>
          </a:p>
          <a:p>
            <a:pPr algn="r" rtl="1"/>
            <a:r>
              <a:rPr lang="he-IL" dirty="0" smtClean="0">
                <a:latin typeface="Alef" panose="00000500000000000000" pitchFamily="2" charset="-79"/>
                <a:cs typeface="Alef" panose="00000500000000000000" pitchFamily="2" charset="-79"/>
              </a:rPr>
              <a:t>למשל, אם נרצה למצוא את ה-</a:t>
            </a:r>
            <a:r>
              <a:rPr lang="en-US" dirty="0" smtClean="0">
                <a:latin typeface="Alef" panose="00000500000000000000" pitchFamily="2" charset="-79"/>
                <a:cs typeface="Alef" panose="00000500000000000000" pitchFamily="2" charset="-79"/>
              </a:rPr>
              <a:t>IP</a:t>
            </a:r>
            <a:r>
              <a:rPr lang="he-IL" dirty="0" smtClean="0">
                <a:latin typeface="Alef" panose="00000500000000000000" pitchFamily="2" charset="-79"/>
                <a:cs typeface="Alef" panose="00000500000000000000" pitchFamily="2" charset="-79"/>
              </a:rPr>
              <a:t> של </a:t>
            </a:r>
            <a:r>
              <a:rPr lang="en-US" dirty="0" smtClean="0">
                <a:latin typeface="Alef" panose="00000500000000000000" pitchFamily="2" charset="-79"/>
                <a:cs typeface="Alef" panose="00000500000000000000" pitchFamily="2" charset="-79"/>
              </a:rPr>
              <a:t>google.com</a:t>
            </a:r>
            <a:r>
              <a:rPr lang="he-IL" dirty="0" smtClean="0">
                <a:latin typeface="Alef" panose="00000500000000000000" pitchFamily="2" charset="-79"/>
                <a:cs typeface="Alef" panose="00000500000000000000" pitchFamily="2" charset="-79"/>
              </a:rPr>
              <a:t>, נשלח בקשה שמכילה שאלה מתאימה בחלק השאלות. בהודעה שהשרת יחזיר לנו תהיה תשובה מתאימה בחלק התשובות.</a:t>
            </a:r>
            <a:endParaRPr lang="en-US" dirty="0" smtClean="0">
              <a:latin typeface="Alef" panose="00000500000000000000" pitchFamily="2" charset="-79"/>
              <a:cs typeface="Alef" panose="00000500000000000000" pitchFamily="2" charset="-79"/>
            </a:endParaRPr>
          </a:p>
        </p:txBody>
      </p:sp>
      <p:sp>
        <p:nvSpPr>
          <p:cNvPr id="5" name="סוגר מסולסל ימני 4"/>
          <p:cNvSpPr/>
          <p:nvPr/>
        </p:nvSpPr>
        <p:spPr>
          <a:xfrm>
            <a:off x="4811696" y="2370339"/>
            <a:ext cx="177553" cy="10386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071206" y="2705016"/>
            <a:ext cx="921221" cy="369332"/>
          </a:xfrm>
          <a:prstGeom prst="rect">
            <a:avLst/>
          </a:prstGeom>
          <a:noFill/>
        </p:spPr>
        <p:txBody>
          <a:bodyPr wrap="square" rtlCol="0">
            <a:spAutoFit/>
          </a:bodyPr>
          <a:lstStyle/>
          <a:p>
            <a:r>
              <a:rPr lang="en-US" dirty="0" smtClean="0"/>
              <a:t>header</a:t>
            </a:r>
            <a:endParaRPr lang="en-US" dirty="0"/>
          </a:p>
        </p:txBody>
      </p:sp>
    </p:spTree>
    <p:extLst>
      <p:ext uri="{BB962C8B-B14F-4D97-AF65-F5344CB8AC3E}">
        <p14:creationId xmlns:p14="http://schemas.microsoft.com/office/powerpoint/2010/main" val="118774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כיצד נראית בקשת </a:t>
            </a:r>
            <a:r>
              <a:rPr lang="en-US" dirty="0" smtClean="0">
                <a:latin typeface="+mn-lt"/>
                <a:cs typeface="Alef" panose="00000500000000000000" pitchFamily="2" charset="-79"/>
              </a:rPr>
              <a:t>TKEY</a:t>
            </a:r>
            <a:r>
              <a:rPr lang="he-IL" dirty="0" smtClean="0">
                <a:latin typeface="+mn-lt"/>
                <a:cs typeface="Alef" panose="00000500000000000000" pitchFamily="2" charset="-79"/>
              </a:rPr>
              <a:t>?</a:t>
            </a:r>
            <a:endParaRPr lang="en-US" dirty="0">
              <a:latin typeface="+mn-lt"/>
              <a:cs typeface="Alef" panose="00000500000000000000" pitchFamily="2" charset="-79"/>
            </a:endParaRPr>
          </a:p>
        </p:txBody>
      </p:sp>
      <p:pic>
        <p:nvPicPr>
          <p:cNvPr id="1026" name="Picture 2" descr="http://electronicspost.com/wp-content/uploads/2016/05/2.23.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0644"/>
          <a:stretch/>
        </p:blipFill>
        <p:spPr bwMode="auto">
          <a:xfrm>
            <a:off x="838200" y="2169847"/>
            <a:ext cx="3891539" cy="3467584"/>
          </a:xfrm>
          <a:prstGeom prst="rect">
            <a:avLst/>
          </a:prstGeom>
          <a:noFill/>
          <a:extLst>
            <a:ext uri="{909E8E84-426E-40DD-AFC4-6F175D3DCCD1}">
              <a14:hiddenFill xmlns:a14="http://schemas.microsoft.com/office/drawing/2010/main">
                <a:solidFill>
                  <a:srgbClr val="FFFFFF"/>
                </a:solidFill>
              </a14:hiddenFill>
            </a:ext>
          </a:extLst>
        </p:spPr>
      </p:pic>
      <p:sp>
        <p:nvSpPr>
          <p:cNvPr id="7" name="מציין מיקום תוכן 2"/>
          <p:cNvSpPr txBox="1">
            <a:spLocks/>
          </p:cNvSpPr>
          <p:nvPr/>
        </p:nvSpPr>
        <p:spPr>
          <a:xfrm>
            <a:off x="6205490" y="1825625"/>
            <a:ext cx="5148309"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dirty="0" smtClean="0">
                <a:latin typeface="Alef" panose="00000500000000000000" pitchFamily="2" charset="-79"/>
                <a:cs typeface="Alef" panose="00000500000000000000" pitchFamily="2" charset="-79"/>
              </a:rPr>
              <a:t>בקשת </a:t>
            </a:r>
            <a:r>
              <a:rPr lang="en-US" dirty="0" smtClean="0">
                <a:latin typeface="Alef" panose="00000500000000000000" pitchFamily="2" charset="-79"/>
                <a:cs typeface="Alef" panose="00000500000000000000" pitchFamily="2" charset="-79"/>
              </a:rPr>
              <a:t>TKEY</a:t>
            </a:r>
            <a:r>
              <a:rPr lang="he-IL" dirty="0" smtClean="0">
                <a:latin typeface="Alef" panose="00000500000000000000" pitchFamily="2" charset="-79"/>
                <a:cs typeface="Alef" panose="00000500000000000000" pitchFamily="2" charset="-79"/>
              </a:rPr>
              <a:t> היא סוג ספציפי של בקשת </a:t>
            </a:r>
            <a:r>
              <a:rPr lang="en-US" dirty="0" smtClean="0">
                <a:latin typeface="Alef" panose="00000500000000000000" pitchFamily="2" charset="-79"/>
                <a:cs typeface="Alef" panose="00000500000000000000" pitchFamily="2" charset="-79"/>
              </a:rPr>
              <a:t>DNS</a:t>
            </a:r>
            <a:r>
              <a:rPr lang="he-IL" dirty="0" smtClean="0">
                <a:latin typeface="Alef" panose="00000500000000000000" pitchFamily="2" charset="-79"/>
                <a:cs typeface="Alef" panose="00000500000000000000" pitchFamily="2" charset="-79"/>
              </a:rPr>
              <a:t>.</a:t>
            </a:r>
          </a:p>
          <a:p>
            <a:pPr algn="r" rtl="1"/>
            <a:r>
              <a:rPr lang="he-IL" dirty="0" smtClean="0">
                <a:latin typeface="Alef" panose="00000500000000000000" pitchFamily="2" charset="-79"/>
                <a:cs typeface="Alef" panose="00000500000000000000" pitchFamily="2" charset="-79"/>
              </a:rPr>
              <a:t>בחלק השאלות יש שאלת </a:t>
            </a:r>
            <a:r>
              <a:rPr lang="en-US" dirty="0" smtClean="0">
                <a:latin typeface="Alef" panose="00000500000000000000" pitchFamily="2" charset="-79"/>
                <a:cs typeface="Alef" panose="00000500000000000000" pitchFamily="2" charset="-79"/>
              </a:rPr>
              <a:t>TKEY</a:t>
            </a:r>
            <a:r>
              <a:rPr lang="he-IL" dirty="0">
                <a:latin typeface="Alef" panose="00000500000000000000" pitchFamily="2" charset="-79"/>
                <a:cs typeface="Alef" panose="00000500000000000000" pitchFamily="2" charset="-79"/>
              </a:rPr>
              <a:t>.</a:t>
            </a:r>
            <a:endParaRPr lang="he-IL" dirty="0" smtClean="0">
              <a:latin typeface="Alef" panose="00000500000000000000" pitchFamily="2" charset="-79"/>
              <a:cs typeface="Alef" panose="00000500000000000000" pitchFamily="2" charset="-79"/>
            </a:endParaRPr>
          </a:p>
          <a:p>
            <a:pPr algn="r" rtl="1"/>
            <a:r>
              <a:rPr lang="he-IL" dirty="0" smtClean="0">
                <a:latin typeface="Alef" panose="00000500000000000000" pitchFamily="2" charset="-79"/>
                <a:cs typeface="Alef" panose="00000500000000000000" pitchFamily="2" charset="-79"/>
              </a:rPr>
              <a:t>כאמור, בקשת </a:t>
            </a:r>
            <a:r>
              <a:rPr lang="en-US" dirty="0" smtClean="0">
                <a:latin typeface="Alef" panose="00000500000000000000" pitchFamily="2" charset="-79"/>
                <a:cs typeface="Alef" panose="00000500000000000000" pitchFamily="2" charset="-79"/>
              </a:rPr>
              <a:t>TKEY</a:t>
            </a:r>
            <a:r>
              <a:rPr lang="he-IL" dirty="0" smtClean="0">
                <a:latin typeface="Alef" panose="00000500000000000000" pitchFamily="2" charset="-79"/>
                <a:cs typeface="Alef" panose="00000500000000000000" pitchFamily="2" charset="-79"/>
              </a:rPr>
              <a:t> צריכה להכיל מידע נוסף שבאמצעותו יהיה ניתן ליצור את המפתח המשותף.</a:t>
            </a:r>
          </a:p>
          <a:p>
            <a:pPr algn="r" rtl="1"/>
            <a:r>
              <a:rPr lang="he-IL" dirty="0" smtClean="0">
                <a:latin typeface="Alef" panose="00000500000000000000" pitchFamily="2" charset="-79"/>
                <a:cs typeface="Alef" panose="00000500000000000000" pitchFamily="2" charset="-79"/>
              </a:rPr>
              <a:t>המידע הנוסף הזה נמצא בתוך רשומת </a:t>
            </a:r>
            <a:r>
              <a:rPr lang="en-US" dirty="0" smtClean="0">
                <a:latin typeface="Alef" panose="00000500000000000000" pitchFamily="2" charset="-79"/>
                <a:cs typeface="Alef" panose="00000500000000000000" pitchFamily="2" charset="-79"/>
              </a:rPr>
              <a:t>TKEY</a:t>
            </a:r>
            <a:r>
              <a:rPr lang="he-IL" dirty="0" smtClean="0">
                <a:latin typeface="Alef" panose="00000500000000000000" pitchFamily="2" charset="-79"/>
                <a:cs typeface="Alef" panose="00000500000000000000" pitchFamily="2" charset="-79"/>
              </a:rPr>
              <a:t> בתוך ה-</a:t>
            </a:r>
            <a:r>
              <a:rPr lang="en-US" dirty="0" smtClean="0">
                <a:latin typeface="Alef" panose="00000500000000000000" pitchFamily="2" charset="-79"/>
                <a:cs typeface="Alef" panose="00000500000000000000" pitchFamily="2" charset="-79"/>
              </a:rPr>
              <a:t>Additional information</a:t>
            </a:r>
            <a:r>
              <a:rPr lang="he-IL" dirty="0" smtClean="0">
                <a:latin typeface="Alef" panose="00000500000000000000" pitchFamily="2" charset="-79"/>
                <a:cs typeface="Alef" panose="00000500000000000000" pitchFamily="2" charset="-79"/>
              </a:rPr>
              <a:t>.</a:t>
            </a:r>
          </a:p>
          <a:p>
            <a:pPr algn="r" rtl="1"/>
            <a:r>
              <a:rPr lang="he-IL" dirty="0" smtClean="0">
                <a:latin typeface="Alef" panose="00000500000000000000" pitchFamily="2" charset="-79"/>
                <a:cs typeface="Alef" panose="00000500000000000000" pitchFamily="2" charset="-79"/>
              </a:rPr>
              <a:t>מה שמקשר בין השאלה לבין רשומת ה-</a:t>
            </a:r>
            <a:r>
              <a:rPr lang="en-US" dirty="0" smtClean="0">
                <a:latin typeface="Alef" panose="00000500000000000000" pitchFamily="2" charset="-79"/>
                <a:cs typeface="Alef" panose="00000500000000000000" pitchFamily="2" charset="-79"/>
              </a:rPr>
              <a:t>TKEY</a:t>
            </a:r>
            <a:r>
              <a:rPr lang="he-IL" dirty="0" smtClean="0">
                <a:latin typeface="Alef" panose="00000500000000000000" pitchFamily="2" charset="-79"/>
                <a:cs typeface="Alef" panose="00000500000000000000" pitchFamily="2" charset="-79"/>
              </a:rPr>
              <a:t> המתאימה הוא השם.</a:t>
            </a:r>
            <a:endParaRPr lang="en-US" dirty="0" smtClean="0">
              <a:latin typeface="Alef" panose="00000500000000000000" pitchFamily="2" charset="-79"/>
              <a:cs typeface="Alef" panose="00000500000000000000" pitchFamily="2" charset="-79"/>
            </a:endParaRPr>
          </a:p>
        </p:txBody>
      </p:sp>
      <p:sp>
        <p:nvSpPr>
          <p:cNvPr id="5" name="סוגר מסולסל ימני 4"/>
          <p:cNvSpPr/>
          <p:nvPr/>
        </p:nvSpPr>
        <p:spPr>
          <a:xfrm>
            <a:off x="4811696" y="2370339"/>
            <a:ext cx="177553" cy="10386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071206" y="2705016"/>
            <a:ext cx="921221" cy="369332"/>
          </a:xfrm>
          <a:prstGeom prst="rect">
            <a:avLst/>
          </a:prstGeom>
          <a:noFill/>
        </p:spPr>
        <p:txBody>
          <a:bodyPr wrap="square" rtlCol="0">
            <a:spAutoFit/>
          </a:bodyPr>
          <a:lstStyle/>
          <a:p>
            <a:r>
              <a:rPr lang="en-US" dirty="0" smtClean="0"/>
              <a:t>header</a:t>
            </a:r>
            <a:endParaRPr lang="en-US" dirty="0"/>
          </a:p>
        </p:txBody>
      </p:sp>
      <p:sp>
        <p:nvSpPr>
          <p:cNvPr id="3" name="מלבן 2"/>
          <p:cNvSpPr/>
          <p:nvPr/>
        </p:nvSpPr>
        <p:spPr>
          <a:xfrm>
            <a:off x="1020932" y="3471169"/>
            <a:ext cx="3701988" cy="47939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מלבן 8"/>
          <p:cNvSpPr/>
          <p:nvPr/>
        </p:nvSpPr>
        <p:spPr>
          <a:xfrm>
            <a:off x="1022409" y="5052876"/>
            <a:ext cx="3701988" cy="47939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14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דוגמה לבקשת </a:t>
            </a:r>
            <a:r>
              <a:rPr lang="en-US" dirty="0" smtClean="0">
                <a:latin typeface="+mn-lt"/>
                <a:cs typeface="Alef" panose="00000500000000000000" pitchFamily="2" charset="-79"/>
              </a:rPr>
              <a:t>TKEY</a:t>
            </a:r>
            <a:endParaRPr lang="en-US" dirty="0">
              <a:latin typeface="+mn-lt"/>
              <a:cs typeface="Alef" panose="00000500000000000000" pitchFamily="2" charset="-79"/>
            </a:endParaRPr>
          </a:p>
        </p:txBody>
      </p:sp>
      <p:pic>
        <p:nvPicPr>
          <p:cNvPr id="9" name="תמונה 8"/>
          <p:cNvPicPr>
            <a:picLocks noChangeAspect="1"/>
          </p:cNvPicPr>
          <p:nvPr/>
        </p:nvPicPr>
        <p:blipFill>
          <a:blip r:embed="rId2"/>
          <a:stretch>
            <a:fillRect/>
          </a:stretch>
        </p:blipFill>
        <p:spPr>
          <a:xfrm>
            <a:off x="412617" y="1500607"/>
            <a:ext cx="7181850" cy="2371725"/>
          </a:xfrm>
          <a:prstGeom prst="rect">
            <a:avLst/>
          </a:prstGeom>
        </p:spPr>
      </p:pic>
    </p:spTree>
    <p:extLst>
      <p:ext uri="{BB962C8B-B14F-4D97-AF65-F5344CB8AC3E}">
        <p14:creationId xmlns:p14="http://schemas.microsoft.com/office/powerpoint/2010/main" val="97542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smtClean="0">
                <a:latin typeface="+mn-lt"/>
                <a:cs typeface="Alef" panose="00000500000000000000" pitchFamily="2" charset="-79"/>
              </a:rPr>
              <a:t>דוגמה לבקשת </a:t>
            </a:r>
            <a:r>
              <a:rPr lang="en-US" dirty="0" smtClean="0">
                <a:latin typeface="+mn-lt"/>
                <a:cs typeface="Alef" panose="00000500000000000000" pitchFamily="2" charset="-79"/>
              </a:rPr>
              <a:t>TKEY</a:t>
            </a:r>
            <a:endParaRPr lang="en-US" dirty="0">
              <a:latin typeface="+mn-lt"/>
              <a:cs typeface="Alef" panose="00000500000000000000" pitchFamily="2" charset="-79"/>
            </a:endParaRPr>
          </a:p>
        </p:txBody>
      </p:sp>
      <p:sp>
        <p:nvSpPr>
          <p:cNvPr id="12" name="מלבן 11"/>
          <p:cNvSpPr/>
          <p:nvPr/>
        </p:nvSpPr>
        <p:spPr>
          <a:xfrm>
            <a:off x="1198486" y="3142695"/>
            <a:ext cx="5424256" cy="168676"/>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מלבן 12"/>
          <p:cNvSpPr/>
          <p:nvPr/>
        </p:nvSpPr>
        <p:spPr>
          <a:xfrm>
            <a:off x="1199965" y="4271641"/>
            <a:ext cx="5424256" cy="168676"/>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תמונה 14"/>
          <p:cNvPicPr>
            <a:picLocks noChangeAspect="1"/>
          </p:cNvPicPr>
          <p:nvPr/>
        </p:nvPicPr>
        <p:blipFill>
          <a:blip r:embed="rId2"/>
          <a:stretch>
            <a:fillRect/>
          </a:stretch>
        </p:blipFill>
        <p:spPr>
          <a:xfrm>
            <a:off x="371192" y="1489090"/>
            <a:ext cx="4120904" cy="2621536"/>
          </a:xfrm>
          <a:prstGeom prst="rect">
            <a:avLst/>
          </a:prstGeom>
        </p:spPr>
      </p:pic>
      <p:pic>
        <p:nvPicPr>
          <p:cNvPr id="16" name="תמונה 15"/>
          <p:cNvPicPr>
            <a:picLocks noChangeAspect="1"/>
          </p:cNvPicPr>
          <p:nvPr/>
        </p:nvPicPr>
        <p:blipFill rotWithShape="1">
          <a:blip r:embed="rId3"/>
          <a:srcRect r="856"/>
          <a:stretch/>
        </p:blipFill>
        <p:spPr>
          <a:xfrm>
            <a:off x="383857" y="1497968"/>
            <a:ext cx="7197673" cy="3343275"/>
          </a:xfrm>
          <a:prstGeom prst="rect">
            <a:avLst/>
          </a:prstGeom>
        </p:spPr>
      </p:pic>
    </p:spTree>
    <p:extLst>
      <p:ext uri="{BB962C8B-B14F-4D97-AF65-F5344CB8AC3E}">
        <p14:creationId xmlns:p14="http://schemas.microsoft.com/office/powerpoint/2010/main" val="1324014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1994</TotalTime>
  <Words>1163</Words>
  <Application>Microsoft Office PowerPoint</Application>
  <PresentationFormat>מסך רחב</PresentationFormat>
  <Paragraphs>136</Paragraphs>
  <Slides>27</Slides>
  <Notes>9</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27</vt:i4>
      </vt:variant>
    </vt:vector>
  </HeadingPairs>
  <TitlesOfParts>
    <vt:vector size="34" baseType="lpstr">
      <vt:lpstr>Alef</vt:lpstr>
      <vt:lpstr>Arial</vt:lpstr>
      <vt:lpstr>Calibri</vt:lpstr>
      <vt:lpstr>Calibri Light</vt:lpstr>
      <vt:lpstr>Consolas</vt:lpstr>
      <vt:lpstr>Times New Roman</vt:lpstr>
      <vt:lpstr>ערכת נושא Office</vt:lpstr>
      <vt:lpstr>סדנה באבטחת מידע</vt:lpstr>
      <vt:lpstr>על מה נדבר?</vt:lpstr>
      <vt:lpstr>חולשה ראשונה</vt:lpstr>
      <vt:lpstr>DNS</vt:lpstr>
      <vt:lpstr>בקשת TKEY</vt:lpstr>
      <vt:lpstr>כיצד נראית הודעת ?DNS</vt:lpstr>
      <vt:lpstr>כיצד נראית בקשת TKEY?</vt:lpstr>
      <vt:lpstr>דוגמה לבקשת TKEY</vt:lpstr>
      <vt:lpstr>דוגמה לבקשת TKEY</vt:lpstr>
      <vt:lpstr>דוגמה לבקשת TKEY</vt:lpstr>
      <vt:lpstr>החולשה: באג ב-BIND</vt:lpstr>
      <vt:lpstr>הפונקציה dns_message_findname</vt:lpstr>
      <vt:lpstr>נחזור אחורה</vt:lpstr>
      <vt:lpstr>הפונקציה dns_message_findname - המשך</vt:lpstr>
      <vt:lpstr>התיקון של BIND</vt:lpstr>
      <vt:lpstr>התיקון של BIND</vt:lpstr>
      <vt:lpstr>מניעת החולשה ב-firewall</vt:lpstr>
      <vt:lpstr>חולשה שניה</vt:lpstr>
      <vt:lpstr>WordPress</vt:lpstr>
      <vt:lpstr>Photo Gallery</vt:lpstr>
      <vt:lpstr>התיקון של Photo Gallery</vt:lpstr>
      <vt:lpstr>התיקון ב-firewall</vt:lpstr>
      <vt:lpstr>מניעת דליפת קוד C</vt:lpstr>
      <vt:lpstr>מאפיינים של קוד C</vt:lpstr>
      <vt:lpstr>מאפיינים של קוד C – המשך</vt:lpstr>
      <vt:lpstr>מאפיינים של קוד C – המשך (2)</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dc:creator>
  <cp:lastModifiedBy>USER</cp:lastModifiedBy>
  <cp:revision>99</cp:revision>
  <dcterms:created xsi:type="dcterms:W3CDTF">2016-08-20T11:42:08Z</dcterms:created>
  <dcterms:modified xsi:type="dcterms:W3CDTF">2016-08-25T09:55:51Z</dcterms:modified>
</cp:coreProperties>
</file>