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60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FA03F6-184A-4796-8736-4F34B79CE1E4}">
          <p14:sldIdLst>
            <p14:sldId id="256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FF29"/>
    <a:srgbClr val="FF8225"/>
    <a:srgbClr val="81BDFF"/>
    <a:srgbClr val="5DD5FF"/>
    <a:srgbClr val="FF9933"/>
    <a:srgbClr val="003635"/>
    <a:srgbClr val="00217E"/>
    <a:srgbClr val="600000"/>
    <a:srgbClr val="FF2549"/>
    <a:srgbClr val="FF0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02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8321" y="1917290"/>
            <a:ext cx="8096860" cy="146746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657" y="3639165"/>
            <a:ext cx="7766107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19" y="128474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6" y="1179871"/>
            <a:ext cx="8229600" cy="3569110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363" y="436033"/>
            <a:ext cx="655593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013" y="1209366"/>
            <a:ext cx="6526162" cy="350862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3" y="138907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8032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0429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8032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0429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hyperlink" Target="mailto:Haaji.dheere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35082" y="1236517"/>
            <a:ext cx="9168173" cy="2951019"/>
          </a:xfrm>
        </p:spPr>
        <p:txBody>
          <a:bodyPr>
            <a:normAutofit/>
          </a:bodyPr>
          <a:lstStyle/>
          <a:p>
            <a:pPr algn="ctr"/>
            <a:endParaRPr lang="en-US" b="1" dirty="0">
              <a:solidFill>
                <a:srgbClr val="FF822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6791" y="4187536"/>
            <a:ext cx="3647209" cy="730043"/>
          </a:xfrm>
        </p:spPr>
        <p:txBody>
          <a:bodyPr>
            <a:normAutofit/>
          </a:bodyPr>
          <a:lstStyle/>
          <a:p>
            <a:r>
              <a:rPr lang="en-US" dirty="0"/>
              <a:t>Group 6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D0710B-1122-4D1A-837E-362DC1ABE8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6517"/>
            <a:ext cx="2223181" cy="225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9220-DDF7-4798-A094-43C2EACB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2" y="263556"/>
            <a:ext cx="8259098" cy="763526"/>
          </a:xfrm>
        </p:spPr>
        <p:txBody>
          <a:bodyPr/>
          <a:lstStyle/>
          <a:p>
            <a:r>
              <a:rPr lang="en-US" dirty="0"/>
              <a:t>3.3 The first rows of our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CAF1C3-E04E-4313-9EF4-34CFB5CDE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0723"/>
            <a:ext cx="9144000" cy="3019324"/>
          </a:xfrm>
        </p:spPr>
      </p:pic>
    </p:spTree>
    <p:extLst>
      <p:ext uri="{BB962C8B-B14F-4D97-AF65-F5344CB8AC3E}">
        <p14:creationId xmlns:p14="http://schemas.microsoft.com/office/powerpoint/2010/main" val="2761019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F31F-6F06-4F7B-9711-C1ABC8E36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2" y="284337"/>
            <a:ext cx="8259098" cy="763526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4.Exploring some Variables</a:t>
            </a:r>
            <a:br>
              <a:rPr lang="en-US" sz="2700" dirty="0"/>
            </a:br>
            <a:r>
              <a:rPr lang="en-US" sz="2700" dirty="0"/>
              <a:t>4.1 Plotting some graphical and descriptive information's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986C7-1863-432C-B503-D47E8A4BD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Let's start looking through target variable and their distribution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C847D-A4B8-46FF-9833-B809D0640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128" y="1907375"/>
            <a:ext cx="4939682" cy="33269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87322B-B026-4D6C-A682-C78D35C53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645" y="1797627"/>
            <a:ext cx="4395355" cy="376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96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95E16-9E0C-47EA-9643-8FF29EBEC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Correlation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307F5-E7BD-4681-87FA-27D18C227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46" y="1179871"/>
            <a:ext cx="3166545" cy="3569110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Looking the correlation of the data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9D330A-05BF-4FD7-BD57-4A5BEC6B2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617" y="892000"/>
            <a:ext cx="5023383" cy="454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76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C012D-3622-455D-856B-3DD863A7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2" y="97301"/>
            <a:ext cx="8259098" cy="763526"/>
          </a:xfrm>
        </p:spPr>
        <p:txBody>
          <a:bodyPr>
            <a:normAutofit fontScale="90000"/>
          </a:bodyPr>
          <a:lstStyle/>
          <a:p>
            <a:r>
              <a:rPr lang="en-US" dirty="0"/>
              <a:t>6. Preprocessing</a:t>
            </a:r>
            <a:br>
              <a:rPr lang="en-US" dirty="0"/>
            </a:br>
            <a:r>
              <a:rPr lang="en-US" dirty="0"/>
              <a:t>6.1 </a:t>
            </a:r>
            <a:r>
              <a:rPr lang="en-US" b="0" i="0" dirty="0">
                <a:effectLst/>
                <a:latin typeface="Inter"/>
              </a:rPr>
              <a:t>Importing ML library's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DC7715-3E19-42F3-BC99-3DD2D5D65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905"/>
            <a:ext cx="9144000" cy="2859969"/>
          </a:xfrm>
        </p:spPr>
      </p:pic>
    </p:spTree>
    <p:extLst>
      <p:ext uri="{BB962C8B-B14F-4D97-AF65-F5344CB8AC3E}">
        <p14:creationId xmlns:p14="http://schemas.microsoft.com/office/powerpoint/2010/main" val="803831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8484-369D-4E4A-8717-AA8C66DB4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2" y="86910"/>
            <a:ext cx="8259098" cy="763526"/>
          </a:xfrm>
        </p:spPr>
        <p:txBody>
          <a:bodyPr>
            <a:normAutofit fontScale="90000"/>
          </a:bodyPr>
          <a:lstStyle/>
          <a:p>
            <a:r>
              <a:rPr lang="en-US" dirty="0"/>
              <a:t>6.2 Setting X and Y</a:t>
            </a:r>
            <a:br>
              <a:rPr lang="en-US" dirty="0"/>
            </a:br>
            <a:r>
              <a:rPr lang="en-US" dirty="0"/>
              <a:t>6.3 Splitting the X and Y in train &amp;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B5D230-E0F0-409C-AEB6-A56619062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9626"/>
            <a:ext cx="9144000" cy="2697496"/>
          </a:xfrm>
        </p:spPr>
      </p:pic>
    </p:spTree>
    <p:extLst>
      <p:ext uri="{BB962C8B-B14F-4D97-AF65-F5344CB8AC3E}">
        <p14:creationId xmlns:p14="http://schemas.microsoft.com/office/powerpoint/2010/main" val="3332349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04906-3123-4E51-A9BE-52DA64C28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18" y="0"/>
            <a:ext cx="8664681" cy="892000"/>
          </a:xfrm>
        </p:spPr>
        <p:txBody>
          <a:bodyPr>
            <a:normAutofit fontScale="90000"/>
          </a:bodyPr>
          <a:lstStyle/>
          <a:p>
            <a:r>
              <a:rPr lang="en-US" dirty="0"/>
              <a:t>7. Modeling </a:t>
            </a:r>
            <a:br>
              <a:rPr lang="en-US" dirty="0"/>
            </a:br>
            <a:r>
              <a:rPr lang="en-US" dirty="0"/>
              <a:t>7.1 Model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E6827-AA63-43B2-8B64-7880029B1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7.1.1 Random Forest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Inter"/>
              </a:rPr>
              <a:t>Using Random Forest to predict  the credit score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67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92328CB-7722-460F-88E8-5C7797EDE2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5" y="2109355"/>
            <a:ext cx="2897313" cy="303414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B0778E3-3961-486A-B49C-E4E55362D8C8}"/>
              </a:ext>
            </a:extLst>
          </p:cNvPr>
          <p:cNvSpPr/>
          <p:nvPr/>
        </p:nvSpPr>
        <p:spPr>
          <a:xfrm>
            <a:off x="0" y="101904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hiller" panose="04020404031007020602" pitchFamily="82" charset="0"/>
              </a:rPr>
              <a:t>THANK YOU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304D36-35FE-44D8-B7F8-94223DFA87EB}"/>
              </a:ext>
            </a:extLst>
          </p:cNvPr>
          <p:cNvSpPr/>
          <p:nvPr/>
        </p:nvSpPr>
        <p:spPr>
          <a:xfrm>
            <a:off x="2601383" y="2539410"/>
            <a:ext cx="6864735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Ismail Mohamed</a:t>
            </a:r>
          </a:p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(MSc In Computer Science)</a:t>
            </a:r>
            <a:b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+251927802065</a:t>
            </a:r>
          </a:p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Haaji.dheere@gmail.com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1E267-F6D2-4D28-9B57-CE8C9829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03353-3701-4DFF-8213-0C8F2846B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3518" y="933059"/>
            <a:ext cx="4229100" cy="42104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1. Introduction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2. Library’s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3. Knowing the data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Font typeface="Arial" pitchFamily="34" charset="0"/>
              <a:buNone/>
            </a:pPr>
            <a:r>
              <a:rPr lang="en-US" sz="2400" dirty="0"/>
              <a:t>4. Exploring Some Variables</a:t>
            </a:r>
          </a:p>
          <a:p>
            <a:pPr marL="0" indent="0">
              <a:buFont typeface="Arial" pitchFamily="34" charset="0"/>
              <a:buNone/>
            </a:pPr>
            <a:br>
              <a:rPr lang="en-US" sz="1600" dirty="0"/>
            </a:br>
            <a:endParaRPr lang="en-US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C20434-3644-4554-88AF-39C658A7E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28" y="1391335"/>
            <a:ext cx="2244436" cy="3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791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1.1 Info's about datasets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95F793D-0424-4F3A-B064-8B7A6E3F6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28" y="2065300"/>
            <a:ext cx="2244436" cy="539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7916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2.1 Importing library’s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latin typeface="Roboto Mono"/>
              </a:rPr>
              <a:t>2.2 Importing Datasets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FF227BC-901B-4207-B6DC-D78C8B3C2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28" y="3094122"/>
            <a:ext cx="2834036" cy="75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7916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latin typeface="Roboto Mono"/>
              </a:rPr>
              <a:t>3.1 Looking the data type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latin typeface="Roboto Mono"/>
              </a:rPr>
              <a:t>3.2 Null Numbers&amp; Unique Values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latin typeface="Roboto Mono"/>
              </a:rPr>
              <a:t>3.3 The first rows of our dataset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7EBCBC-B9E1-4141-ACC8-EAF2FB3683E6}"/>
              </a:ext>
            </a:extLst>
          </p:cNvPr>
          <p:cNvSpPr txBox="1">
            <a:spLocks/>
          </p:cNvSpPr>
          <p:nvPr/>
        </p:nvSpPr>
        <p:spPr>
          <a:xfrm>
            <a:off x="4735572" y="933059"/>
            <a:ext cx="4229100" cy="4210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5. Correlation of data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6. Preprocess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dirty="0"/>
              <a:t>7 Modeling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0BCD004-7E95-471B-A734-A94F1AF8E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6018" y="1334611"/>
            <a:ext cx="2244436" cy="3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7916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5.1 Correlation Data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C4740B1-E7D7-4324-B2DB-D7E21873C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6018" y="1911813"/>
            <a:ext cx="3778216" cy="75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7916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latin typeface="Roboto Mono"/>
              </a:rPr>
              <a:t>6.1 Importing Library’s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latin typeface="Roboto Mono"/>
              </a:rPr>
              <a:t>6.2  Setting X and 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latin typeface="Roboto Mono"/>
              </a:rPr>
              <a:t>6.3 Splitting the X and Y in train &amp; test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0049F25D-64B4-47C2-AD0B-86288B222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6018" y="3096769"/>
            <a:ext cx="3882399" cy="161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7916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b="1" u="sng" dirty="0">
                <a:latin typeface="Roboto Mono"/>
              </a:rPr>
              <a:t>7.1 Model 1 </a:t>
            </a:r>
            <a:br>
              <a:rPr lang="en-US" altLang="en-US" sz="1400" dirty="0">
                <a:latin typeface="Roboto Mono"/>
              </a:rPr>
            </a:br>
            <a:r>
              <a:rPr lang="en-US" altLang="en-US" sz="1400" dirty="0">
                <a:latin typeface="Roboto Mono"/>
              </a:rPr>
              <a:t>7.1.1 Random Forest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b="1">
                <a:latin typeface="Roboto Mono"/>
              </a:rPr>
              <a:t>7.2 </a:t>
            </a:r>
            <a:r>
              <a:rPr lang="en-US" altLang="en-US" sz="1400" b="1" dirty="0">
                <a:latin typeface="Roboto Mono"/>
              </a:rPr>
              <a:t>Model 2</a:t>
            </a:r>
            <a:br>
              <a:rPr lang="en-US" altLang="en-US" sz="1400" b="1" dirty="0">
                <a:latin typeface="Roboto Mono"/>
              </a:rPr>
            </a:br>
            <a:r>
              <a:rPr lang="en-US" altLang="en-US" sz="1400" dirty="0">
                <a:latin typeface="Roboto Mono"/>
              </a:rPr>
              <a:t>7.2.1 Logistic Regression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latin typeface="Roboto Mono"/>
              </a:rPr>
              <a:t>7.2.2 Score Values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latin typeface="Roboto Mono"/>
              </a:rPr>
              <a:t>7.2.3 Cross Validation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latin typeface="Roboto Mono"/>
              </a:rPr>
              <a:t>7.2.4 ROC Curve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F78BEA0B-CE15-4466-B607-FD6D5EDC6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55" y="4466631"/>
            <a:ext cx="4229099" cy="539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791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"/>
              </a:rPr>
              <a:t>4.1 Plotting some graphical and descriptive information's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53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64A4-6273-494D-BB7D-ECE804EC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8EBB83D-FCB5-4387-98F5-9ECD8479DA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943853"/>
            <a:ext cx="9008918" cy="3255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7916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ctr">
              <a:buNone/>
            </a:pPr>
            <a:r>
              <a:rPr lang="en-US" sz="24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dataset contains 1000 entries with 20 categorial/symbolic attributes prepared by Prof. Hofmann. In this dataset, each entry represents a person who takes a credit by a bank. Each person is classified as good or bad credit risks according to the set of attributes. The link to the original dataset can be found below.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12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E6739-D414-4CFF-92D6-A7E726215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Info about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57CA4-B0F2-4023-8313-23876CCD2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8700"/>
            <a:ext cx="9144000" cy="420831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  <a:p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almost impossible to understand the original dataset due to its complicated system of categories and symbols. Thus, I wrote a small Python script to convert it into a readable CSV file. Several columns are simply ignored, because in my opinion either they are not important or their descriptions are obscure. The selected attributes are: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 </a:t>
            </a: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(numeric)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Sex </a:t>
            </a: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(text: male, female)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 </a:t>
            </a: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(numeric: 0 - unskilled and non-resident, 1 - unskilled and resident, 2 - skilled, 3 - highly skilled)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Housing</a:t>
            </a: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(text: own, rent, or free)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Saving accounts</a:t>
            </a: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(text - little, moderate, quite rich, rich)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Checking account </a:t>
            </a: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(numeric, in DM - Deutsch Mark)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Credit amount</a:t>
            </a: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(numeric, in DM)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(numeric, in month)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(text: car, furniture/equipment, radio/TV, domestic appliances, repairs, education, business, vacation/others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Risk </a:t>
            </a: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(Value target - Good or Bad Risk)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71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4E420-E46F-4F2E-8D55-816DE2F1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Library’s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ACC19-474F-405B-87F6-1F0763803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82" y="1018310"/>
            <a:ext cx="8738754" cy="399671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What is the Python Libraries?</a:t>
            </a:r>
          </a:p>
          <a:p>
            <a:pPr fontAlgn="base"/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A Python library is a reusable chunk of code that you may want to include in your programs/ projects.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Compared to languages like C++ or C, a Python libraries do not pertain to any specific context in Python. Here, a ‘library’ loosely describes a collection of core modules.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Essentially, then, a library is a collection of modules. A package is a library that can be installed using a package manager like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rubygems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 or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npm</a:t>
            </a:r>
            <a:r>
              <a:rPr lang="en-US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2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4355-E20C-49DC-A81E-A0775F81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Importing Library’s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42C8D8A-C943-4DD0-B2CA-04B1CE632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0757"/>
            <a:ext cx="9144000" cy="364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33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F4DC1-6E48-4915-8FC2-3D6367A9D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Importing Dataset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3C6F40A-793D-4BEE-A8CE-C19FFED4F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04423"/>
            <a:ext cx="9144001" cy="3236404"/>
          </a:xfrm>
        </p:spPr>
      </p:pic>
    </p:spTree>
    <p:extLst>
      <p:ext uri="{BB962C8B-B14F-4D97-AF65-F5344CB8AC3E}">
        <p14:creationId xmlns:p14="http://schemas.microsoft.com/office/powerpoint/2010/main" val="96676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AE69378-B050-43CB-BC17-B6DD0D501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11" y="1029758"/>
            <a:ext cx="6258798" cy="41137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6BBE23-E5BA-47C6-AB3B-0ABEDCCB3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Knowing the Data</a:t>
            </a:r>
            <a:br>
              <a:rPr lang="en-US" dirty="0"/>
            </a:br>
            <a:r>
              <a:rPr lang="en-US" dirty="0"/>
              <a:t>3.1 Looking the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D8C6-E68A-4202-8272-323D25D63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0445" y="787195"/>
            <a:ext cx="8229600" cy="356911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311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FDE5-6822-496C-B0B0-68993B00B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Unique Values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CC996F6-DD0F-4B88-9DE9-830336AAE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" y="1185430"/>
            <a:ext cx="9129516" cy="3698298"/>
          </a:xfrm>
        </p:spPr>
      </p:pic>
    </p:spTree>
    <p:extLst>
      <p:ext uri="{BB962C8B-B14F-4D97-AF65-F5344CB8AC3E}">
        <p14:creationId xmlns:p14="http://schemas.microsoft.com/office/powerpoint/2010/main" val="1900354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592</Words>
  <Application>Microsoft Office PowerPoint</Application>
  <PresentationFormat>On-screen Show (16:9)</PresentationFormat>
  <Paragraphs>72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Chiller</vt:lpstr>
      <vt:lpstr>Georgia</vt:lpstr>
      <vt:lpstr>Inter</vt:lpstr>
      <vt:lpstr>Roboto Mono</vt:lpstr>
      <vt:lpstr>Times New Roman</vt:lpstr>
      <vt:lpstr>Wingdings</vt:lpstr>
      <vt:lpstr>Office Theme</vt:lpstr>
      <vt:lpstr>PowerPoint Presentation</vt:lpstr>
      <vt:lpstr>Tables of Content</vt:lpstr>
      <vt:lpstr>1. Introduction</vt:lpstr>
      <vt:lpstr>1.1 Info about dataset</vt:lpstr>
      <vt:lpstr>2. Library’s</vt:lpstr>
      <vt:lpstr>2.1 Importing Library’s</vt:lpstr>
      <vt:lpstr>2.2 Importing Dataset</vt:lpstr>
      <vt:lpstr>3. Knowing the Data 3.1 Looking the data types</vt:lpstr>
      <vt:lpstr>3.2 Unique Values</vt:lpstr>
      <vt:lpstr>3.3 The first rows of our dataset</vt:lpstr>
      <vt:lpstr>4.Exploring some Variables 4.1 Plotting some graphical and descriptive information's  </vt:lpstr>
      <vt:lpstr>5. Correlation of data</vt:lpstr>
      <vt:lpstr>6. Preprocessing 6.1 Importing ML library's</vt:lpstr>
      <vt:lpstr>6.2 Setting X and Y 6.3 Splitting the X and Y in train &amp; test</vt:lpstr>
      <vt:lpstr>7. Modeling  7.1 Model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2022-04-14T11:46:42Z</dcterms:modified>
</cp:coreProperties>
</file>