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notesMasterIdLst>
    <p:notesMasterId r:id="rId12"/>
  </p:notesMasterIdLst>
  <p:handoutMasterIdLst>
    <p:handoutMasterId r:id="rId13"/>
  </p:handoutMasterIdLst>
  <p:sldIdLst>
    <p:sldId id="256" r:id="rId2"/>
    <p:sldId id="262" r:id="rId3"/>
    <p:sldId id="257" r:id="rId4"/>
    <p:sldId id="258" r:id="rId5"/>
    <p:sldId id="259" r:id="rId6"/>
    <p:sldId id="260" r:id="rId7"/>
    <p:sldId id="265" r:id="rId8"/>
    <p:sldId id="264" r:id="rId9"/>
    <p:sldId id="263" r:id="rId10"/>
    <p:sldId id="261"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8" d="100"/>
          <a:sy n="58" d="100"/>
        </p:scale>
        <p:origin x="1520" y="5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313E66E-766A-4F08-AF72-F226265A788B}" type="datetimeFigureOut">
              <a:rPr lang="en-GB" smtClean="0"/>
              <a:t>26/06/2020</a:t>
            </a:fld>
            <a:endParaRPr lang="en-GB"/>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40E7A5F-3483-4354-8694-C83D8BA1E2EA}" type="slidenum">
              <a:rPr lang="en-GB" smtClean="0"/>
              <a:t>‹#›</a:t>
            </a:fld>
            <a:endParaRPr lang="en-GB"/>
          </a:p>
        </p:txBody>
      </p:sp>
      <p:sp>
        <p:nvSpPr>
          <p:cNvPr id="6" name="fl" descr="  "/>
          <p:cNvSpPr txBox="1"/>
          <p:nvPr/>
        </p:nvSpPr>
        <p:spPr>
          <a:xfrm>
            <a:off x="0" y="8823960"/>
            <a:ext cx="6858000" cy="223138"/>
          </a:xfrm>
          <a:prstGeom prst="rect">
            <a:avLst/>
          </a:prstGeom>
          <a:noFill/>
        </p:spPr>
        <p:txBody>
          <a:bodyPr vert="horz" rtlCol="0">
            <a:spAutoFit/>
          </a:bodyPr>
          <a:lstStyle/>
          <a:p>
            <a:r>
              <a:rPr lang="en-GB" sz="850">
                <a:solidFill>
                  <a:srgbClr val="000000"/>
                </a:solidFill>
                <a:latin typeface="Microsoft Sans Serif"/>
              </a:rPr>
              <a:t>  </a:t>
            </a:r>
          </a:p>
        </p:txBody>
      </p:sp>
      <p:sp>
        <p:nvSpPr>
          <p:cNvPr id="7" name="hc"/>
          <p:cNvSpPr txBox="1"/>
          <p:nvPr/>
        </p:nvSpPr>
        <p:spPr>
          <a:xfrm>
            <a:off x="0" y="0"/>
            <a:ext cx="6858000" cy="369332"/>
          </a:xfrm>
          <a:prstGeom prst="rect">
            <a:avLst/>
          </a:prstGeom>
          <a:noFill/>
        </p:spPr>
        <p:txBody>
          <a:bodyPr vert="horz" rtlCol="0">
            <a:spAutoFit/>
          </a:bodyPr>
          <a:lstStyle/>
          <a:p>
            <a:endParaRPr lang="en-GB"/>
          </a:p>
        </p:txBody>
      </p:sp>
      <p:sp>
        <p:nvSpPr>
          <p:cNvPr id="8" name="fc"/>
          <p:cNvSpPr txBox="1"/>
          <p:nvPr/>
        </p:nvSpPr>
        <p:spPr>
          <a:xfrm>
            <a:off x="0" y="8806180"/>
            <a:ext cx="6858000" cy="369332"/>
          </a:xfrm>
          <a:prstGeom prst="rect">
            <a:avLst/>
          </a:prstGeom>
          <a:noFill/>
        </p:spPr>
        <p:txBody>
          <a:bodyPr vert="horz" rtlCol="0">
            <a:spAutoFit/>
          </a:bodyPr>
          <a:lstStyle/>
          <a:p>
            <a:endParaRPr lang="en-GB"/>
          </a:p>
        </p:txBody>
      </p:sp>
    </p:spTree>
    <p:extLst>
      <p:ext uri="{BB962C8B-B14F-4D97-AF65-F5344CB8AC3E}">
        <p14:creationId xmlns:p14="http://schemas.microsoft.com/office/powerpoint/2010/main" val="164124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DF9816D-EFFD-42A8-8B6D-B767D8EFDBBD}" type="datetimeFigureOut">
              <a:rPr lang="en-GB" smtClean="0"/>
              <a:t>26/06/2020</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3C478B7-7FB9-44CD-800C-62F735B0DCC4}" type="slidenum">
              <a:rPr lang="en-GB" smtClean="0"/>
              <a:t>‹#›</a:t>
            </a:fld>
            <a:endParaRPr lang="en-GB"/>
          </a:p>
        </p:txBody>
      </p:sp>
      <p:sp>
        <p:nvSpPr>
          <p:cNvPr id="8" name="fl" descr="  "/>
          <p:cNvSpPr txBox="1"/>
          <p:nvPr/>
        </p:nvSpPr>
        <p:spPr>
          <a:xfrm>
            <a:off x="0" y="8823960"/>
            <a:ext cx="6858000" cy="223138"/>
          </a:xfrm>
          <a:prstGeom prst="rect">
            <a:avLst/>
          </a:prstGeom>
          <a:noFill/>
        </p:spPr>
        <p:txBody>
          <a:bodyPr vert="horz" rtlCol="0">
            <a:spAutoFit/>
          </a:bodyPr>
          <a:lstStyle/>
          <a:p>
            <a:pPr algn="l"/>
            <a:r>
              <a:rPr lang="en-GB" sz="850" b="0" i="0" u="none" baseline="0">
                <a:solidFill>
                  <a:srgbClr val="000000"/>
                </a:solidFill>
                <a:latin typeface="Microsoft Sans Serif"/>
              </a:rPr>
              <a:t>  </a:t>
            </a:r>
          </a:p>
        </p:txBody>
      </p:sp>
      <p:sp>
        <p:nvSpPr>
          <p:cNvPr id="9" name="hc"/>
          <p:cNvSpPr txBox="1"/>
          <p:nvPr/>
        </p:nvSpPr>
        <p:spPr>
          <a:xfrm>
            <a:off x="0" y="0"/>
            <a:ext cx="6858000" cy="369332"/>
          </a:xfrm>
          <a:prstGeom prst="rect">
            <a:avLst/>
          </a:prstGeom>
          <a:noFill/>
        </p:spPr>
        <p:txBody>
          <a:bodyPr vert="horz" rtlCol="0">
            <a:spAutoFit/>
          </a:bodyPr>
          <a:lstStyle/>
          <a:p>
            <a:endParaRPr lang="en-GB">
              <a:solidFill>
                <a:schemeClr val="tx1"/>
              </a:solidFill>
            </a:endParaRPr>
          </a:p>
        </p:txBody>
      </p:sp>
      <p:sp>
        <p:nvSpPr>
          <p:cNvPr id="10" name="fc"/>
          <p:cNvSpPr txBox="1"/>
          <p:nvPr/>
        </p:nvSpPr>
        <p:spPr>
          <a:xfrm>
            <a:off x="0" y="8806180"/>
            <a:ext cx="6858000" cy="369332"/>
          </a:xfrm>
          <a:prstGeom prst="rect">
            <a:avLst/>
          </a:prstGeom>
          <a:noFill/>
        </p:spPr>
        <p:txBody>
          <a:bodyPr vert="horz" rtlCol="0">
            <a:spAutoFit/>
          </a:bodyPr>
          <a:lstStyle/>
          <a:p>
            <a:endParaRPr lang="en-GB">
              <a:solidFill>
                <a:schemeClr val="tx1"/>
              </a:solidFill>
            </a:endParaRPr>
          </a:p>
        </p:txBody>
      </p:sp>
    </p:spTree>
    <p:extLst>
      <p:ext uri="{BB962C8B-B14F-4D97-AF65-F5344CB8AC3E}">
        <p14:creationId xmlns:p14="http://schemas.microsoft.com/office/powerpoint/2010/main" val="13197934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a:t>Click to edit Master title style</a:t>
            </a:r>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705600" y="4206240"/>
            <a:ext cx="960120" cy="457200"/>
          </a:xfrm>
        </p:spPr>
        <p:txBody>
          <a:bodyPr/>
          <a:lstStyle/>
          <a:p>
            <a:fld id="{C3670B2F-0CE9-4CF7-94DB-E30FF62EC95C}" type="datetimeFigureOut">
              <a:rPr lang="en-GB" smtClean="0"/>
              <a:t>26/06/2020</a:t>
            </a:fld>
            <a:endParaRPr lang="en-GB"/>
          </a:p>
        </p:txBody>
      </p:sp>
      <p:sp>
        <p:nvSpPr>
          <p:cNvPr id="17" name="Footer Placeholder 16"/>
          <p:cNvSpPr>
            <a:spLocks noGrp="1"/>
          </p:cNvSpPr>
          <p:nvPr>
            <p:ph type="ftr" sz="quarter" idx="11"/>
          </p:nvPr>
        </p:nvSpPr>
        <p:spPr>
          <a:xfrm>
            <a:off x="5410200" y="4205288"/>
            <a:ext cx="1295400" cy="457200"/>
          </a:xfrm>
        </p:spPr>
        <p:txBody>
          <a:bodyPr/>
          <a:lstStyle/>
          <a:p>
            <a:endParaRPr lang="en-GB"/>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31FD36E5-9699-44AE-8A6C-90D17E104A3D}" type="slidenum">
              <a:rPr lang="en-GB" smtClean="0"/>
              <a:t>‹#›</a:t>
            </a:fld>
            <a:endParaRPr lang="en-GB"/>
          </a:p>
        </p:txBody>
      </p:sp>
      <p:sp>
        <p:nvSpPr>
          <p:cNvPr id="2" name="fl"/>
          <p:cNvSpPr txBox="1"/>
          <p:nvPr userDrawn="1"/>
        </p:nvSpPr>
        <p:spPr>
          <a:xfrm>
            <a:off x="0" y="6520180"/>
            <a:ext cx="9144000" cy="369332"/>
          </a:xfrm>
          <a:prstGeom prst="rect">
            <a:avLst/>
          </a:prstGeom>
          <a:noFill/>
        </p:spPr>
        <p:txBody>
          <a:bodyPr vert="horz" rtlCol="0">
            <a:spAutoFit/>
          </a:bodyPr>
          <a:lstStyle/>
          <a:p>
            <a:endParaRPr lang="en-GB">
              <a:solidFill>
                <a:schemeClr val="tx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3670B2F-0CE9-4CF7-94DB-E30FF62EC95C}" type="datetimeFigureOut">
              <a:rPr lang="en-GB" smtClean="0"/>
              <a:t>26/06/2020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1FD36E5-9699-44AE-8A6C-90D17E104A3D}"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3670B2F-0CE9-4CF7-94DB-E30FF62EC95C}" type="datetimeFigureOut">
              <a:rPr lang="en-GB" smtClean="0"/>
              <a:t>26/06/2020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1FD36E5-9699-44AE-8A6C-90D17E104A3D}"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3670B2F-0CE9-4CF7-94DB-E30FF62EC95C}" type="datetimeFigureOut">
              <a:rPr lang="en-GB" smtClean="0"/>
              <a:t>26/06/2020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1FD36E5-9699-44AE-8A6C-90D17E104A3D}" type="slidenum">
              <a:rPr lang="en-GB" smtClean="0"/>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a:t>Click to edit Master title style</a:t>
            </a:r>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C3670B2F-0CE9-4CF7-94DB-E30FF62EC95C}" type="datetimeFigureOut">
              <a:rPr lang="en-GB" smtClean="0"/>
              <a:t>26/06/2020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1FD36E5-9699-44AE-8A6C-90D17E104A3D}"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C3670B2F-0CE9-4CF7-94DB-E30FF62EC95C}" type="datetimeFigureOut">
              <a:rPr lang="en-GB" smtClean="0"/>
              <a:t>26/06/2020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1FD36E5-9699-44AE-8A6C-90D17E104A3D}"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a:t>Click to edit Master title style</a:t>
            </a:r>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Date Placeholder 25"/>
          <p:cNvSpPr>
            <a:spLocks noGrp="1"/>
          </p:cNvSpPr>
          <p:nvPr>
            <p:ph type="dt" sz="half" idx="10"/>
          </p:nvPr>
        </p:nvSpPr>
        <p:spPr/>
        <p:txBody>
          <a:bodyPr rtlCol="0"/>
          <a:lstStyle/>
          <a:p>
            <a:fld id="{C3670B2F-0CE9-4CF7-94DB-E30FF62EC95C}" type="datetimeFigureOut">
              <a:rPr lang="en-GB" smtClean="0"/>
              <a:t>26/06/2020</a:t>
            </a:fld>
            <a:endParaRPr lang="en-GB"/>
          </a:p>
        </p:txBody>
      </p:sp>
      <p:sp>
        <p:nvSpPr>
          <p:cNvPr id="27" name="Slide Number Placeholder 26"/>
          <p:cNvSpPr>
            <a:spLocks noGrp="1"/>
          </p:cNvSpPr>
          <p:nvPr>
            <p:ph type="sldNum" sz="quarter" idx="11"/>
          </p:nvPr>
        </p:nvSpPr>
        <p:spPr/>
        <p:txBody>
          <a:bodyPr rtlCol="0"/>
          <a:lstStyle/>
          <a:p>
            <a:fld id="{31FD36E5-9699-44AE-8A6C-90D17E104A3D}" type="slidenum">
              <a:rPr lang="en-GB" smtClean="0"/>
              <a:t>‹#›</a:t>
            </a:fld>
            <a:endParaRPr lang="en-GB"/>
          </a:p>
        </p:txBody>
      </p:sp>
      <p:sp>
        <p:nvSpPr>
          <p:cNvPr id="28" name="Footer Placeholder 27"/>
          <p:cNvSpPr>
            <a:spLocks noGrp="1"/>
          </p:cNvSpPr>
          <p:nvPr>
            <p:ph type="ftr" sz="quarter" idx="12"/>
          </p:nvPr>
        </p:nvSpPr>
        <p:spPr/>
        <p:txBody>
          <a:bodyPr rtlCol="0"/>
          <a:lstStyle/>
          <a:p>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a:t>Click to edit Master title style</a:t>
            </a:r>
          </a:p>
        </p:txBody>
      </p:sp>
      <p:sp>
        <p:nvSpPr>
          <p:cNvPr id="3" name="Date Placeholder 2"/>
          <p:cNvSpPr>
            <a:spLocks noGrp="1"/>
          </p:cNvSpPr>
          <p:nvPr>
            <p:ph type="dt" sz="half" idx="10"/>
          </p:nvPr>
        </p:nvSpPr>
        <p:spPr>
          <a:xfrm>
            <a:off x="6583680" y="612648"/>
            <a:ext cx="957264" cy="457200"/>
          </a:xfrm>
        </p:spPr>
        <p:txBody>
          <a:bodyPr/>
          <a:lstStyle/>
          <a:p>
            <a:fld id="{C3670B2F-0CE9-4CF7-94DB-E30FF62EC95C}" type="datetimeFigureOut">
              <a:rPr lang="en-GB" smtClean="0"/>
              <a:t>26/06/2020</a:t>
            </a:fld>
            <a:endParaRPr lang="en-GB"/>
          </a:p>
        </p:txBody>
      </p:sp>
      <p:sp>
        <p:nvSpPr>
          <p:cNvPr id="4" name="Footer Placeholder 3"/>
          <p:cNvSpPr>
            <a:spLocks noGrp="1"/>
          </p:cNvSpPr>
          <p:nvPr>
            <p:ph type="ftr" sz="quarter" idx="11"/>
          </p:nvPr>
        </p:nvSpPr>
        <p:spPr>
          <a:xfrm>
            <a:off x="5257800" y="612648"/>
            <a:ext cx="1325880" cy="457200"/>
          </a:xfrm>
        </p:spPr>
        <p:txBody>
          <a:bodyPr/>
          <a:lstStyle/>
          <a:p>
            <a:endParaRPr lang="en-GB"/>
          </a:p>
        </p:txBody>
      </p:sp>
      <p:sp>
        <p:nvSpPr>
          <p:cNvPr id="5" name="Slide Number Placeholder 4"/>
          <p:cNvSpPr>
            <a:spLocks noGrp="1"/>
          </p:cNvSpPr>
          <p:nvPr>
            <p:ph type="sldNum" sz="quarter" idx="12"/>
          </p:nvPr>
        </p:nvSpPr>
        <p:spPr>
          <a:xfrm>
            <a:off x="8174736" y="2272"/>
            <a:ext cx="762000" cy="365760"/>
          </a:xfrm>
        </p:spPr>
        <p:txBody>
          <a:bodyPr/>
          <a:lstStyle/>
          <a:p>
            <a:fld id="{31FD36E5-9699-44AE-8A6C-90D17E104A3D}"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670B2F-0CE9-4CF7-94DB-E30FF62EC95C}" type="datetimeFigureOut">
              <a:rPr lang="en-GB" smtClean="0"/>
              <a:t>26/06/2020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1FD36E5-9699-44AE-8A6C-90D17E104A3D}"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a:t>Click to edit Master title style</a:t>
            </a:r>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C3670B2F-0CE9-4CF7-94DB-E30FF62EC95C}" type="datetimeFigureOut">
              <a:rPr lang="en-GB" smtClean="0"/>
              <a:t>26/06/2020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1FD36E5-9699-44AE-8A6C-90D17E104A3D}"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a:t>Click to edit Master title style</a:t>
            </a:r>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C3670B2F-0CE9-4CF7-94DB-E30FF62EC95C}" type="datetimeFigureOut">
              <a:rPr lang="en-GB" smtClean="0"/>
              <a:t>26/06/2020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1FD36E5-9699-44AE-8A6C-90D17E104A3D}"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C3670B2F-0CE9-4CF7-94DB-E30FF62EC95C}" type="datetimeFigureOut">
              <a:rPr lang="en-GB" smtClean="0"/>
              <a:t>26/06/2020</a:t>
            </a:fld>
            <a:endParaRPr lang="en-GB"/>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GB"/>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31FD36E5-9699-44AE-8A6C-90D17E104A3D}" type="slidenum">
              <a:rPr lang="en-GB" smtClean="0"/>
              <a:t>‹#›</a:t>
            </a:fld>
            <a:endParaRPr lang="en-GB"/>
          </a:p>
        </p:txBody>
      </p:sp>
      <p:sp>
        <p:nvSpPr>
          <p:cNvPr id="2" name="fl" descr="  "/>
          <p:cNvSpPr txBox="1"/>
          <p:nvPr userDrawn="1"/>
        </p:nvSpPr>
        <p:spPr>
          <a:xfrm>
            <a:off x="0" y="6537960"/>
            <a:ext cx="9144000" cy="223138"/>
          </a:xfrm>
          <a:prstGeom prst="rect">
            <a:avLst/>
          </a:prstGeom>
          <a:noFill/>
        </p:spPr>
        <p:txBody>
          <a:bodyPr vert="horz" rtlCol="0">
            <a:spAutoFit/>
          </a:bodyPr>
          <a:lstStyle/>
          <a:p>
            <a:pPr algn="l"/>
            <a:r>
              <a:rPr lang="en-GB" sz="850" b="0" i="0" u="none" baseline="0">
                <a:solidFill>
                  <a:srgbClr val="000000"/>
                </a:solidFill>
                <a:latin typeface="Microsoft Sans Serif"/>
              </a:rPr>
              <a:t>  </a:t>
            </a:r>
          </a:p>
        </p:txBody>
      </p:sp>
      <p:sp>
        <p:nvSpPr>
          <p:cNvPr id="4" name="hc"/>
          <p:cNvSpPr txBox="1"/>
          <p:nvPr userDrawn="1"/>
        </p:nvSpPr>
        <p:spPr>
          <a:xfrm>
            <a:off x="0" y="0"/>
            <a:ext cx="9144000" cy="369332"/>
          </a:xfrm>
          <a:prstGeom prst="rect">
            <a:avLst/>
          </a:prstGeom>
          <a:noFill/>
        </p:spPr>
        <p:txBody>
          <a:bodyPr vert="horz" rtlCol="0">
            <a:spAutoFit/>
          </a:bodyPr>
          <a:lstStyle/>
          <a:p>
            <a:endParaRPr lang="en-GB">
              <a:solidFill>
                <a:schemeClr val="tx1"/>
              </a:solidFill>
            </a:endParaRPr>
          </a:p>
        </p:txBody>
      </p:sp>
      <p:sp>
        <p:nvSpPr>
          <p:cNvPr id="5" name="fc"/>
          <p:cNvSpPr txBox="1"/>
          <p:nvPr userDrawn="1"/>
        </p:nvSpPr>
        <p:spPr>
          <a:xfrm>
            <a:off x="0" y="6520180"/>
            <a:ext cx="9144000" cy="369332"/>
          </a:xfrm>
          <a:prstGeom prst="rect">
            <a:avLst/>
          </a:prstGeom>
          <a:noFill/>
        </p:spPr>
        <p:txBody>
          <a:bodyPr vert="horz" rtlCol="0">
            <a:spAutoFit/>
          </a:bodyPr>
          <a:lstStyle/>
          <a:p>
            <a:endParaRPr lang="en-GB">
              <a:solidFill>
                <a:schemeClr val="tx1"/>
              </a:solidFill>
            </a:endParaRPr>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roblascelles/uk-postcode-map/blob/master/data/uk-postcode-area.json" TargetMode="External"/><Relationship Id="rId2" Type="http://schemas.openxmlformats.org/officeDocument/2006/relationships/hyperlink" Target="https://developer.foursquare.com/" TargetMode="External"/><Relationship Id="rId1" Type="http://schemas.openxmlformats.org/officeDocument/2006/relationships/slideLayout" Target="../slideLayouts/slideLayout2.xml"/><Relationship Id="rId4" Type="http://schemas.openxmlformats.org/officeDocument/2006/relationships/hyperlink" Target="https://www.freemaptools.com/download-uk-postcode-lat-lng.htm"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GB" b="1" dirty="0"/>
              <a:t>“Where Shall I Live When I Re-Locate?”</a:t>
            </a:r>
            <a:endParaRPr lang="en-GB" dirty="0"/>
          </a:p>
        </p:txBody>
      </p:sp>
      <p:sp>
        <p:nvSpPr>
          <p:cNvPr id="3" name="Subtitle 2"/>
          <p:cNvSpPr>
            <a:spLocks noGrp="1"/>
          </p:cNvSpPr>
          <p:nvPr>
            <p:ph type="subTitle" idx="1"/>
          </p:nvPr>
        </p:nvSpPr>
        <p:spPr/>
        <p:txBody>
          <a:bodyPr/>
          <a:lstStyle/>
          <a:p>
            <a:r>
              <a:rPr lang="en-GB" b="1" dirty="0"/>
              <a:t>IBM Data Science Professional Certificate Capstone Project</a:t>
            </a:r>
          </a:p>
          <a:p>
            <a:r>
              <a:rPr lang="en-GB" sz="1600" b="1" dirty="0"/>
              <a:t>- Matthew Calder</a:t>
            </a:r>
            <a:endParaRPr lang="en-GB" sz="1600" dirty="0"/>
          </a:p>
        </p:txBody>
      </p:sp>
    </p:spTree>
    <p:extLst>
      <p:ext uri="{BB962C8B-B14F-4D97-AF65-F5344CB8AC3E}">
        <p14:creationId xmlns:p14="http://schemas.microsoft.com/office/powerpoint/2010/main" val="353401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p:txBody>
          <a:bodyPr>
            <a:normAutofit fontScale="70000" lnSpcReduction="20000"/>
          </a:bodyPr>
          <a:lstStyle/>
          <a:p>
            <a:r>
              <a:rPr lang="en-GB" dirty="0"/>
              <a:t>A technique to compare all postcode districts within Great Britain has been presented in which these districts are categorised into 4 discrete categories:</a:t>
            </a:r>
          </a:p>
          <a:p>
            <a:pPr marL="624078" indent="-514350">
              <a:buFont typeface="+mj-lt"/>
              <a:buAutoNum type="arabicPeriod"/>
            </a:pPr>
            <a:r>
              <a:rPr lang="en-GB" dirty="0"/>
              <a:t>High No. Eateries and Shopping</a:t>
            </a:r>
          </a:p>
          <a:p>
            <a:pPr marL="624078" indent="-514350">
              <a:buFont typeface="+mj-lt"/>
              <a:buAutoNum type="arabicPeriod"/>
            </a:pPr>
            <a:r>
              <a:rPr lang="en-GB" dirty="0"/>
              <a:t>Medium No. Shopping and Eateries</a:t>
            </a:r>
          </a:p>
          <a:p>
            <a:pPr marL="624078" indent="-514350">
              <a:buFont typeface="+mj-lt"/>
              <a:buAutoNum type="arabicPeriod"/>
            </a:pPr>
            <a:r>
              <a:rPr lang="en-GB" dirty="0"/>
              <a:t>Least Amount of Venues (Mainly Pubs)</a:t>
            </a:r>
          </a:p>
          <a:p>
            <a:pPr marL="624078" indent="-514350">
              <a:buFont typeface="+mj-lt"/>
              <a:buAutoNum type="arabicPeriod"/>
            </a:pPr>
            <a:r>
              <a:rPr lang="en-GB" dirty="0"/>
              <a:t>Food and Outdoors</a:t>
            </a:r>
            <a:br>
              <a:rPr lang="en-GB" dirty="0"/>
            </a:br>
            <a:endParaRPr lang="en-GB" dirty="0"/>
          </a:p>
          <a:p>
            <a:r>
              <a:rPr lang="en-GB" dirty="0"/>
              <a:t>Future work has been suggested to improve the usefulness of the model</a:t>
            </a:r>
            <a:br>
              <a:rPr lang="en-GB" dirty="0"/>
            </a:br>
            <a:endParaRPr lang="en-GB" dirty="0"/>
          </a:p>
          <a:p>
            <a:r>
              <a:rPr lang="en-GB" dirty="0"/>
              <a:t>The current model can be used to help inform a first pass decision for interested parties on where they should consider further in an attempt to answer their question of “Where Shall I live When I Re-Locate?”.</a:t>
            </a:r>
          </a:p>
          <a:p>
            <a:pPr marL="109728" indent="0">
              <a:buNone/>
            </a:pPr>
            <a:endParaRPr lang="en-GB" dirty="0"/>
          </a:p>
          <a:p>
            <a:pPr marL="109728" indent="0">
              <a:buNone/>
            </a:pPr>
            <a:endParaRPr lang="en-GB" dirty="0"/>
          </a:p>
        </p:txBody>
      </p:sp>
    </p:spTree>
    <p:extLst>
      <p:ext uri="{BB962C8B-B14F-4D97-AF65-F5344CB8AC3E}">
        <p14:creationId xmlns:p14="http://schemas.microsoft.com/office/powerpoint/2010/main" val="19366734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Overview</a:t>
            </a:r>
          </a:p>
        </p:txBody>
      </p:sp>
      <p:sp>
        <p:nvSpPr>
          <p:cNvPr id="3" name="Content Placeholder 2"/>
          <p:cNvSpPr>
            <a:spLocks noGrp="1"/>
          </p:cNvSpPr>
          <p:nvPr>
            <p:ph idx="1"/>
          </p:nvPr>
        </p:nvSpPr>
        <p:spPr>
          <a:xfrm>
            <a:off x="323528" y="2249424"/>
            <a:ext cx="8496944" cy="4325112"/>
          </a:xfrm>
        </p:spPr>
        <p:txBody>
          <a:bodyPr/>
          <a:lstStyle/>
          <a:p>
            <a:r>
              <a:rPr lang="en-GB" dirty="0"/>
              <a:t>Introduction – What is the problem?</a:t>
            </a:r>
          </a:p>
          <a:p>
            <a:r>
              <a:rPr lang="en-GB" dirty="0"/>
              <a:t>Data – What data was used to solve the problem?</a:t>
            </a:r>
          </a:p>
          <a:p>
            <a:r>
              <a:rPr lang="en-GB" dirty="0"/>
              <a:t>Methodology – How was the problem solved?</a:t>
            </a:r>
          </a:p>
          <a:p>
            <a:r>
              <a:rPr lang="en-GB" dirty="0"/>
              <a:t>Results – What do the results look like?</a:t>
            </a:r>
          </a:p>
          <a:p>
            <a:r>
              <a:rPr lang="en-GB" dirty="0"/>
              <a:t>Future Work – How could the results be improve?</a:t>
            </a:r>
          </a:p>
          <a:p>
            <a:r>
              <a:rPr lang="en-GB" dirty="0"/>
              <a:t>Conclusion</a:t>
            </a:r>
          </a:p>
        </p:txBody>
      </p:sp>
    </p:spTree>
    <p:extLst>
      <p:ext uri="{BB962C8B-B14F-4D97-AF65-F5344CB8AC3E}">
        <p14:creationId xmlns:p14="http://schemas.microsoft.com/office/powerpoint/2010/main" val="19770034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Introduction</a:t>
            </a:r>
          </a:p>
        </p:txBody>
      </p:sp>
      <p:sp>
        <p:nvSpPr>
          <p:cNvPr id="3" name="Content Placeholder 2"/>
          <p:cNvSpPr>
            <a:spLocks noGrp="1"/>
          </p:cNvSpPr>
          <p:nvPr>
            <p:ph idx="1"/>
          </p:nvPr>
        </p:nvSpPr>
        <p:spPr>
          <a:xfrm>
            <a:off x="323528" y="2249424"/>
            <a:ext cx="8496944" cy="4325112"/>
          </a:xfrm>
        </p:spPr>
        <p:txBody>
          <a:bodyPr/>
          <a:lstStyle/>
          <a:p>
            <a:r>
              <a:rPr lang="en-GB" dirty="0"/>
              <a:t>Imagine you want to move to a new city</a:t>
            </a:r>
          </a:p>
          <a:p>
            <a:r>
              <a:rPr lang="en-GB" dirty="0"/>
              <a:t>How do you decide what area of the city to live in?</a:t>
            </a:r>
          </a:p>
          <a:p>
            <a:pPr marL="109728" indent="0">
              <a:buNone/>
            </a:pPr>
            <a:endParaRPr lang="en-GB" dirty="0"/>
          </a:p>
        </p:txBody>
      </p:sp>
      <p:sp>
        <p:nvSpPr>
          <p:cNvPr id="4" name="TextBox 3"/>
          <p:cNvSpPr txBox="1"/>
          <p:nvPr/>
        </p:nvSpPr>
        <p:spPr>
          <a:xfrm>
            <a:off x="752808" y="3440033"/>
            <a:ext cx="3459151" cy="3416320"/>
          </a:xfrm>
          <a:prstGeom prst="rect">
            <a:avLst/>
          </a:prstGeom>
          <a:noFill/>
        </p:spPr>
        <p:txBody>
          <a:bodyPr wrap="square" rtlCol="0">
            <a:spAutoFit/>
          </a:bodyPr>
          <a:lstStyle/>
          <a:p>
            <a:r>
              <a:rPr lang="en-GB" b="1" dirty="0"/>
              <a:t>Current Approach</a:t>
            </a:r>
          </a:p>
          <a:p>
            <a:r>
              <a:rPr lang="en-GB" dirty="0"/>
              <a:t>For EVERY area:</a:t>
            </a:r>
          </a:p>
          <a:p>
            <a:pPr marL="285750" indent="-285750">
              <a:buFont typeface="Arial" panose="020B0604020202020204" pitchFamily="34" charset="0"/>
              <a:buChar char="•"/>
            </a:pPr>
            <a:r>
              <a:rPr lang="en-GB" dirty="0"/>
              <a:t>Talk to the locals</a:t>
            </a:r>
          </a:p>
          <a:p>
            <a:pPr marL="285750" indent="-285750">
              <a:buFont typeface="Arial" panose="020B0604020202020204" pitchFamily="34" charset="0"/>
              <a:buChar char="•"/>
            </a:pPr>
            <a:r>
              <a:rPr lang="en-GB" dirty="0"/>
              <a:t>Read anecdotal info</a:t>
            </a:r>
          </a:p>
          <a:p>
            <a:pPr marL="285750" indent="-285750">
              <a:buFont typeface="Arial" panose="020B0604020202020204" pitchFamily="34" charset="0"/>
              <a:buChar char="•"/>
            </a:pPr>
            <a:r>
              <a:rPr lang="en-GB" dirty="0"/>
              <a:t>Scour the internet</a:t>
            </a:r>
          </a:p>
          <a:p>
            <a:endParaRPr lang="en-GB" dirty="0"/>
          </a:p>
          <a:p>
            <a:pPr algn="just"/>
            <a:r>
              <a:rPr lang="en-GB" dirty="0"/>
              <a:t>This can be extremely time consuming if conducting for every area. What if we could filter out the rubbish, and focus on what we might like?</a:t>
            </a:r>
          </a:p>
          <a:p>
            <a:endParaRPr lang="en-GB" dirty="0"/>
          </a:p>
        </p:txBody>
      </p:sp>
      <p:sp>
        <p:nvSpPr>
          <p:cNvPr id="5" name="TextBox 4"/>
          <p:cNvSpPr txBox="1"/>
          <p:nvPr/>
        </p:nvSpPr>
        <p:spPr>
          <a:xfrm>
            <a:off x="5001280" y="3440033"/>
            <a:ext cx="3370474" cy="2862322"/>
          </a:xfrm>
          <a:prstGeom prst="rect">
            <a:avLst/>
          </a:prstGeom>
          <a:noFill/>
        </p:spPr>
        <p:txBody>
          <a:bodyPr wrap="square" rtlCol="0">
            <a:spAutoFit/>
          </a:bodyPr>
          <a:lstStyle/>
          <a:p>
            <a:r>
              <a:rPr lang="en-GB" b="1" dirty="0"/>
              <a:t>New Approach</a:t>
            </a:r>
          </a:p>
          <a:p>
            <a:pPr algn="just"/>
            <a:r>
              <a:rPr lang="en-GB" dirty="0"/>
              <a:t>Utilise the tool created here to down-select areas of interest based upon the category they are defined as. Once the areas of no-interest are filtered out carry out more detailed research if required.</a:t>
            </a:r>
          </a:p>
          <a:p>
            <a:pPr marL="285750" indent="-285750">
              <a:buFont typeface="Arial" panose="020B0604020202020204" pitchFamily="34" charset="0"/>
              <a:buChar char="•"/>
            </a:pPr>
            <a:endParaRPr lang="en-GB" dirty="0"/>
          </a:p>
          <a:p>
            <a:endParaRPr lang="en-GB" dirty="0"/>
          </a:p>
        </p:txBody>
      </p:sp>
    </p:spTree>
    <p:extLst>
      <p:ext uri="{BB962C8B-B14F-4D97-AF65-F5344CB8AC3E}">
        <p14:creationId xmlns:p14="http://schemas.microsoft.com/office/powerpoint/2010/main" val="13290522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Data</a:t>
            </a:r>
          </a:p>
        </p:txBody>
      </p:sp>
      <p:sp>
        <p:nvSpPr>
          <p:cNvPr id="3" name="Content Placeholder 2"/>
          <p:cNvSpPr>
            <a:spLocks noGrp="1"/>
          </p:cNvSpPr>
          <p:nvPr>
            <p:ph idx="1"/>
          </p:nvPr>
        </p:nvSpPr>
        <p:spPr/>
        <p:txBody>
          <a:bodyPr>
            <a:normAutofit fontScale="55000" lnSpcReduction="20000"/>
          </a:bodyPr>
          <a:lstStyle/>
          <a:p>
            <a:pPr marL="109728" indent="0">
              <a:buNone/>
            </a:pPr>
            <a:r>
              <a:rPr lang="en-GB" dirty="0"/>
              <a:t>Three sources of data were used:</a:t>
            </a:r>
          </a:p>
          <a:p>
            <a:pPr marL="624078" lvl="0" indent="-514350">
              <a:buFont typeface="+mj-lt"/>
              <a:buAutoNum type="arabicPeriod"/>
            </a:pPr>
            <a:r>
              <a:rPr lang="en-GB" dirty="0"/>
              <a:t>Venue information including location information, venue name, and venue category for venues around Great Britain.</a:t>
            </a:r>
          </a:p>
          <a:p>
            <a:pPr marL="109728" indent="0">
              <a:buNone/>
            </a:pPr>
            <a:r>
              <a:rPr lang="en-GB" dirty="0"/>
              <a:t>Use – This information is used to compare different postcode districts by comparing the type and frequency of venues within a given postcode district.</a:t>
            </a:r>
          </a:p>
          <a:p>
            <a:pPr marL="624078" lvl="0" indent="-514350">
              <a:buFont typeface="+mj-lt"/>
              <a:buAutoNum type="arabicPeriod" startAt="2"/>
            </a:pPr>
            <a:endParaRPr lang="en-GB" dirty="0"/>
          </a:p>
          <a:p>
            <a:pPr marL="624078" lvl="0" indent="-514350">
              <a:buFont typeface="+mj-lt"/>
              <a:buAutoNum type="arabicPeriod" startAt="2"/>
            </a:pPr>
            <a:r>
              <a:rPr lang="en-GB" dirty="0"/>
              <a:t>Data – A list of longitudes/latitudes for all postcode districts in Great Britain.</a:t>
            </a:r>
          </a:p>
          <a:p>
            <a:pPr marL="109728" indent="0">
              <a:buNone/>
            </a:pPr>
            <a:r>
              <a:rPr lang="en-GB" dirty="0"/>
              <a:t>Use – This is used to 1) input into the </a:t>
            </a:r>
            <a:r>
              <a:rPr lang="en-GB" dirty="0" err="1"/>
              <a:t>FourSquare</a:t>
            </a:r>
            <a:r>
              <a:rPr lang="en-GB" dirty="0"/>
              <a:t> API requests to receive the desired venue information, and 2) plot all postcode districts on a map to allow for easy visualisation of the final categories associated with their locations.</a:t>
            </a:r>
          </a:p>
          <a:p>
            <a:pPr marL="624078" lvl="0" indent="-514350">
              <a:buFont typeface="+mj-lt"/>
              <a:buAutoNum type="arabicPeriod" startAt="3"/>
            </a:pPr>
            <a:endParaRPr lang="en-GB" dirty="0"/>
          </a:p>
          <a:p>
            <a:pPr marL="624078" lvl="0" indent="-514350">
              <a:buFont typeface="+mj-lt"/>
              <a:buAutoNum type="arabicPeriod" startAt="3"/>
            </a:pPr>
            <a:r>
              <a:rPr lang="en-GB" dirty="0"/>
              <a:t>Data – A </a:t>
            </a:r>
            <a:r>
              <a:rPr lang="en-GB" dirty="0" err="1"/>
              <a:t>geojson</a:t>
            </a:r>
            <a:r>
              <a:rPr lang="en-GB" dirty="0"/>
              <a:t> file containing shape data for all the postcode areas within Great Britain.</a:t>
            </a:r>
          </a:p>
          <a:p>
            <a:pPr marL="109728" indent="0">
              <a:buNone/>
            </a:pPr>
            <a:r>
              <a:rPr lang="en-GB" dirty="0"/>
              <a:t>Use – This is to be used to aid data visualisation only. These areas will be plotted on a map of Great Britain to aid the users understanding of the geography, but will also be used to split the map into discrete layers that the user can turn on/off depending on if they are interested in that area or not.</a:t>
            </a:r>
          </a:p>
          <a:p>
            <a:pPr marL="109728" indent="0">
              <a:buNone/>
            </a:pPr>
            <a:endParaRPr lang="en-GB" dirty="0"/>
          </a:p>
          <a:p>
            <a:endParaRPr lang="en-GB" dirty="0"/>
          </a:p>
        </p:txBody>
      </p:sp>
      <p:sp>
        <p:nvSpPr>
          <p:cNvPr id="4" name="Rectangle 3"/>
          <p:cNvSpPr/>
          <p:nvPr/>
        </p:nvSpPr>
        <p:spPr>
          <a:xfrm>
            <a:off x="3131840" y="5877272"/>
            <a:ext cx="5904656" cy="900246"/>
          </a:xfrm>
          <a:prstGeom prst="rect">
            <a:avLst/>
          </a:prstGeom>
        </p:spPr>
        <p:txBody>
          <a:bodyPr wrap="square">
            <a:spAutoFit/>
          </a:bodyPr>
          <a:lstStyle/>
          <a:p>
            <a:r>
              <a:rPr lang="en-GB" sz="1050" dirty="0"/>
              <a:t>[1] </a:t>
            </a:r>
            <a:r>
              <a:rPr lang="en-GB" sz="1050" u="sng" dirty="0">
                <a:hlinkClick r:id="rId2"/>
              </a:rPr>
              <a:t>https://developer.foursquare.com/</a:t>
            </a:r>
            <a:endParaRPr lang="en-GB" sz="1050" dirty="0"/>
          </a:p>
          <a:p>
            <a:r>
              <a:rPr lang="en-GB" sz="1050" dirty="0"/>
              <a:t>[2] </a:t>
            </a:r>
            <a:r>
              <a:rPr lang="en-GB" sz="1050" u="sng" dirty="0">
                <a:hlinkClick r:id="rId3"/>
              </a:rPr>
              <a:t>https://github.com/roblascelles/uk-postcode-map/blob/master/data/uk-postcode-area.json</a:t>
            </a:r>
            <a:endParaRPr lang="en-GB" sz="1050" dirty="0"/>
          </a:p>
          <a:p>
            <a:r>
              <a:rPr lang="en-GB" sz="1050" dirty="0"/>
              <a:t>[3] </a:t>
            </a:r>
            <a:r>
              <a:rPr lang="en-GB" sz="1050" u="sng" dirty="0">
                <a:hlinkClick r:id="rId4"/>
              </a:rPr>
              <a:t>https://www.freemaptools.com/download-uk-postcode-lat-lng.htm</a:t>
            </a:r>
            <a:endParaRPr lang="en-GB" sz="1050" dirty="0"/>
          </a:p>
          <a:p>
            <a:pPr marL="109728" indent="0">
              <a:buNone/>
            </a:pPr>
            <a:r>
              <a:rPr lang="en-GB" sz="1050" dirty="0"/>
              <a:t>   Contains Ordnance Survey data © Crown copyright and database right 2020</a:t>
            </a:r>
          </a:p>
          <a:p>
            <a:pPr marL="109728" indent="0">
              <a:buNone/>
            </a:pPr>
            <a:r>
              <a:rPr lang="en-GB" sz="1050" dirty="0"/>
              <a:t>   Contains Royal Mail data © Royal Mail copyright and database right 2020</a:t>
            </a:r>
          </a:p>
        </p:txBody>
      </p:sp>
    </p:spTree>
    <p:extLst>
      <p:ext uri="{BB962C8B-B14F-4D97-AF65-F5344CB8AC3E}">
        <p14:creationId xmlns:p14="http://schemas.microsoft.com/office/powerpoint/2010/main" val="16867842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a:t>
            </a:r>
          </a:p>
        </p:txBody>
      </p:sp>
      <p:sp>
        <p:nvSpPr>
          <p:cNvPr id="6" name="Rounded Rectangle 5"/>
          <p:cNvSpPr/>
          <p:nvPr/>
        </p:nvSpPr>
        <p:spPr>
          <a:xfrm>
            <a:off x="2466792" y="2926184"/>
            <a:ext cx="1944216" cy="1008112"/>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Venue Information</a:t>
            </a:r>
          </a:p>
          <a:p>
            <a:pPr algn="ctr"/>
            <a:r>
              <a:rPr lang="en-GB" dirty="0"/>
              <a:t>Data</a:t>
            </a:r>
          </a:p>
        </p:txBody>
      </p:sp>
      <p:sp>
        <p:nvSpPr>
          <p:cNvPr id="7" name="Rounded Rectangle 6"/>
          <p:cNvSpPr/>
          <p:nvPr/>
        </p:nvSpPr>
        <p:spPr>
          <a:xfrm>
            <a:off x="234544" y="2924944"/>
            <a:ext cx="1944216" cy="1008112"/>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District Location Data</a:t>
            </a:r>
          </a:p>
        </p:txBody>
      </p:sp>
      <p:sp>
        <p:nvSpPr>
          <p:cNvPr id="8" name="Rounded Rectangle 7"/>
          <p:cNvSpPr/>
          <p:nvPr/>
        </p:nvSpPr>
        <p:spPr>
          <a:xfrm>
            <a:off x="4689872" y="4479252"/>
            <a:ext cx="1944216" cy="1008112"/>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Area Shape Data</a:t>
            </a:r>
          </a:p>
        </p:txBody>
      </p:sp>
      <p:cxnSp>
        <p:nvCxnSpPr>
          <p:cNvPr id="10" name="Straight Arrow Connector 9"/>
          <p:cNvCxnSpPr>
            <a:stCxn id="7" idx="2"/>
            <a:endCxn id="12" idx="0"/>
          </p:cNvCxnSpPr>
          <p:nvPr/>
        </p:nvCxnSpPr>
        <p:spPr>
          <a:xfrm>
            <a:off x="1206652" y="3933056"/>
            <a:ext cx="1080120" cy="6079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Rounded Rectangle 11"/>
          <p:cNvSpPr/>
          <p:nvPr/>
        </p:nvSpPr>
        <p:spPr>
          <a:xfrm>
            <a:off x="1314664" y="4540984"/>
            <a:ext cx="1944216" cy="1008112"/>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FourSquare</a:t>
            </a:r>
            <a:r>
              <a:rPr lang="en-GB" dirty="0"/>
              <a:t> API</a:t>
            </a:r>
          </a:p>
        </p:txBody>
      </p:sp>
      <p:cxnSp>
        <p:nvCxnSpPr>
          <p:cNvPr id="16" name="Straight Arrow Connector 15"/>
          <p:cNvCxnSpPr>
            <a:stCxn id="12" idx="0"/>
            <a:endCxn id="6" idx="2"/>
          </p:cNvCxnSpPr>
          <p:nvPr/>
        </p:nvCxnSpPr>
        <p:spPr>
          <a:xfrm flipV="1">
            <a:off x="2286772" y="3934296"/>
            <a:ext cx="1152128" cy="6066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6" idx="3"/>
            <a:endCxn id="21" idx="1"/>
          </p:cNvCxnSpPr>
          <p:nvPr/>
        </p:nvCxnSpPr>
        <p:spPr>
          <a:xfrm flipV="1">
            <a:off x="4411008" y="3429000"/>
            <a:ext cx="288032" cy="12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Rounded Rectangle 20"/>
          <p:cNvSpPr/>
          <p:nvPr/>
        </p:nvSpPr>
        <p:spPr>
          <a:xfrm>
            <a:off x="4699040" y="2924944"/>
            <a:ext cx="1944216" cy="1008112"/>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Clean-up</a:t>
            </a:r>
          </a:p>
        </p:txBody>
      </p:sp>
      <p:sp>
        <p:nvSpPr>
          <p:cNvPr id="24" name="Rounded Rectangle 23"/>
          <p:cNvSpPr/>
          <p:nvPr/>
        </p:nvSpPr>
        <p:spPr>
          <a:xfrm>
            <a:off x="6931288" y="2924944"/>
            <a:ext cx="1944216" cy="1008112"/>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Cluster</a:t>
            </a:r>
          </a:p>
        </p:txBody>
      </p:sp>
      <p:cxnSp>
        <p:nvCxnSpPr>
          <p:cNvPr id="26" name="Straight Arrow Connector 25"/>
          <p:cNvCxnSpPr>
            <a:stCxn id="21" idx="3"/>
            <a:endCxn id="24" idx="1"/>
          </p:cNvCxnSpPr>
          <p:nvPr/>
        </p:nvCxnSpPr>
        <p:spPr>
          <a:xfrm>
            <a:off x="6643256" y="3429000"/>
            <a:ext cx="28803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Rounded Rectangle 26"/>
          <p:cNvSpPr/>
          <p:nvPr/>
        </p:nvSpPr>
        <p:spPr>
          <a:xfrm>
            <a:off x="6931288" y="4479252"/>
            <a:ext cx="1944216" cy="1008112"/>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Results Visualisation</a:t>
            </a:r>
          </a:p>
        </p:txBody>
      </p:sp>
      <p:cxnSp>
        <p:nvCxnSpPr>
          <p:cNvPr id="29" name="Straight Arrow Connector 28"/>
          <p:cNvCxnSpPr>
            <a:stCxn id="24" idx="2"/>
            <a:endCxn id="27" idx="0"/>
          </p:cNvCxnSpPr>
          <p:nvPr/>
        </p:nvCxnSpPr>
        <p:spPr>
          <a:xfrm>
            <a:off x="7903396" y="3933056"/>
            <a:ext cx="0" cy="5461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8" idx="3"/>
            <a:endCxn id="27" idx="1"/>
          </p:cNvCxnSpPr>
          <p:nvPr/>
        </p:nvCxnSpPr>
        <p:spPr>
          <a:xfrm>
            <a:off x="6634088" y="4983308"/>
            <a:ext cx="297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0430FA9D-FAEB-4F0D-AAA4-28048B14D4EF}"/>
              </a:ext>
            </a:extLst>
          </p:cNvPr>
          <p:cNvSpPr/>
          <p:nvPr/>
        </p:nvSpPr>
        <p:spPr>
          <a:xfrm>
            <a:off x="30330" y="6510200"/>
            <a:ext cx="9006165" cy="253916"/>
          </a:xfrm>
          <a:prstGeom prst="rect">
            <a:avLst/>
          </a:prstGeom>
        </p:spPr>
        <p:txBody>
          <a:bodyPr wrap="square">
            <a:spAutoFit/>
          </a:bodyPr>
          <a:lstStyle/>
          <a:p>
            <a:r>
              <a:rPr lang="en-GB" sz="1050" dirty="0"/>
              <a:t>Note: More detailed information on methodology available at:</a:t>
            </a:r>
          </a:p>
        </p:txBody>
      </p:sp>
    </p:spTree>
    <p:extLst>
      <p:ext uri="{BB962C8B-B14F-4D97-AF65-F5344CB8AC3E}">
        <p14:creationId xmlns:p14="http://schemas.microsoft.com/office/powerpoint/2010/main" val="9385097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50032"/>
            <a:ext cx="8229600" cy="1066800"/>
          </a:xfrm>
        </p:spPr>
        <p:txBody>
          <a:bodyPr/>
          <a:lstStyle/>
          <a:p>
            <a:r>
              <a:rPr lang="en-GB" dirty="0"/>
              <a:t>Results – Cluster Analysis</a:t>
            </a:r>
          </a:p>
        </p:txBody>
      </p:sp>
      <p:pic>
        <p:nvPicPr>
          <p:cNvPr id="4" name="Picture 3">
            <a:extLst>
              <a:ext uri="{FF2B5EF4-FFF2-40B4-BE49-F238E27FC236}">
                <a16:creationId xmlns:a16="http://schemas.microsoft.com/office/drawing/2014/main" id="{C7BD9177-CCD1-4844-9837-A2A7B546375B}"/>
              </a:ext>
            </a:extLst>
          </p:cNvPr>
          <p:cNvPicPr>
            <a:picLocks noChangeAspect="1"/>
          </p:cNvPicPr>
          <p:nvPr/>
        </p:nvPicPr>
        <p:blipFill>
          <a:blip r:embed="rId2"/>
          <a:stretch>
            <a:fillRect/>
          </a:stretch>
        </p:blipFill>
        <p:spPr>
          <a:xfrm>
            <a:off x="755576" y="1914572"/>
            <a:ext cx="7632848" cy="2378524"/>
          </a:xfrm>
          <a:prstGeom prst="rect">
            <a:avLst/>
          </a:prstGeom>
          <a:ln>
            <a:solidFill>
              <a:schemeClr val="tx1"/>
            </a:solidFill>
          </a:ln>
        </p:spPr>
      </p:pic>
      <p:pic>
        <p:nvPicPr>
          <p:cNvPr id="5" name="Picture 4">
            <a:extLst>
              <a:ext uri="{FF2B5EF4-FFF2-40B4-BE49-F238E27FC236}">
                <a16:creationId xmlns:a16="http://schemas.microsoft.com/office/drawing/2014/main" id="{C65E8631-70DE-4484-912D-6CF9274015DB}"/>
              </a:ext>
            </a:extLst>
          </p:cNvPr>
          <p:cNvPicPr>
            <a:picLocks noChangeAspect="1"/>
          </p:cNvPicPr>
          <p:nvPr/>
        </p:nvPicPr>
        <p:blipFill>
          <a:blip r:embed="rId3"/>
          <a:stretch>
            <a:fillRect/>
          </a:stretch>
        </p:blipFill>
        <p:spPr>
          <a:xfrm>
            <a:off x="755576" y="4293096"/>
            <a:ext cx="7632848" cy="2430844"/>
          </a:xfrm>
          <a:prstGeom prst="rect">
            <a:avLst/>
          </a:prstGeom>
          <a:ln>
            <a:solidFill>
              <a:schemeClr val="tx1"/>
            </a:solidFill>
          </a:ln>
        </p:spPr>
      </p:pic>
    </p:spTree>
    <p:extLst>
      <p:ext uri="{BB962C8B-B14F-4D97-AF65-F5344CB8AC3E}">
        <p14:creationId xmlns:p14="http://schemas.microsoft.com/office/powerpoint/2010/main" val="31432870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58C9C4E-3E37-437B-99BD-959AE8C57BA2}"/>
              </a:ext>
            </a:extLst>
          </p:cNvPr>
          <p:cNvPicPr>
            <a:picLocks noChangeAspect="1"/>
          </p:cNvPicPr>
          <p:nvPr/>
        </p:nvPicPr>
        <p:blipFill>
          <a:blip r:embed="rId2"/>
          <a:stretch>
            <a:fillRect/>
          </a:stretch>
        </p:blipFill>
        <p:spPr>
          <a:xfrm>
            <a:off x="721811" y="4410233"/>
            <a:ext cx="7632848" cy="2313707"/>
          </a:xfrm>
          <a:prstGeom prst="rect">
            <a:avLst/>
          </a:prstGeom>
          <a:ln>
            <a:solidFill>
              <a:schemeClr val="tx1"/>
            </a:solidFill>
          </a:ln>
        </p:spPr>
      </p:pic>
      <p:pic>
        <p:nvPicPr>
          <p:cNvPr id="3" name="Picture 2">
            <a:extLst>
              <a:ext uri="{FF2B5EF4-FFF2-40B4-BE49-F238E27FC236}">
                <a16:creationId xmlns:a16="http://schemas.microsoft.com/office/drawing/2014/main" id="{BAD34AE5-E018-4AF9-A8A9-6ED30AF7BD1F}"/>
              </a:ext>
            </a:extLst>
          </p:cNvPr>
          <p:cNvPicPr>
            <a:picLocks noChangeAspect="1"/>
          </p:cNvPicPr>
          <p:nvPr/>
        </p:nvPicPr>
        <p:blipFill>
          <a:blip r:embed="rId3"/>
          <a:stretch>
            <a:fillRect/>
          </a:stretch>
        </p:blipFill>
        <p:spPr>
          <a:xfrm>
            <a:off x="755576" y="1914572"/>
            <a:ext cx="7632848" cy="2388998"/>
          </a:xfrm>
          <a:prstGeom prst="rect">
            <a:avLst/>
          </a:prstGeom>
          <a:ln>
            <a:solidFill>
              <a:schemeClr val="tx1"/>
            </a:solidFill>
          </a:ln>
        </p:spPr>
      </p:pic>
      <p:sp>
        <p:nvSpPr>
          <p:cNvPr id="2" name="Title 1"/>
          <p:cNvSpPr>
            <a:spLocks noGrp="1"/>
          </p:cNvSpPr>
          <p:nvPr>
            <p:ph type="title"/>
          </p:nvPr>
        </p:nvSpPr>
        <p:spPr>
          <a:xfrm>
            <a:off x="457200" y="850032"/>
            <a:ext cx="8229600" cy="1066800"/>
          </a:xfrm>
        </p:spPr>
        <p:txBody>
          <a:bodyPr/>
          <a:lstStyle/>
          <a:p>
            <a:r>
              <a:rPr lang="en-GB" dirty="0"/>
              <a:t>Results – Cluster Analysis</a:t>
            </a:r>
          </a:p>
        </p:txBody>
      </p:sp>
    </p:spTree>
    <p:extLst>
      <p:ext uri="{BB962C8B-B14F-4D97-AF65-F5344CB8AC3E}">
        <p14:creationId xmlns:p14="http://schemas.microsoft.com/office/powerpoint/2010/main" val="19504519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4EAE98DB-24E6-4770-ADB7-5DEE20953EEF}"/>
              </a:ext>
            </a:extLst>
          </p:cNvPr>
          <p:cNvPicPr>
            <a:picLocks noChangeAspect="1"/>
          </p:cNvPicPr>
          <p:nvPr/>
        </p:nvPicPr>
        <p:blipFill>
          <a:blip r:embed="rId2"/>
          <a:stretch>
            <a:fillRect/>
          </a:stretch>
        </p:blipFill>
        <p:spPr>
          <a:xfrm>
            <a:off x="601216" y="1844824"/>
            <a:ext cx="2386608" cy="4556252"/>
          </a:xfrm>
          <a:prstGeom prst="rect">
            <a:avLst/>
          </a:prstGeom>
          <a:ln>
            <a:solidFill>
              <a:schemeClr val="tx1"/>
            </a:solidFill>
          </a:ln>
        </p:spPr>
      </p:pic>
      <p:sp>
        <p:nvSpPr>
          <p:cNvPr id="2" name="Title 1"/>
          <p:cNvSpPr>
            <a:spLocks noGrp="1"/>
          </p:cNvSpPr>
          <p:nvPr>
            <p:ph type="title"/>
          </p:nvPr>
        </p:nvSpPr>
        <p:spPr>
          <a:xfrm>
            <a:off x="457200" y="706016"/>
            <a:ext cx="8229600" cy="1066800"/>
          </a:xfrm>
        </p:spPr>
        <p:txBody>
          <a:bodyPr/>
          <a:lstStyle/>
          <a:p>
            <a:r>
              <a:rPr lang="en-GB" dirty="0"/>
              <a:t>Results - Data Visualisation </a:t>
            </a:r>
          </a:p>
        </p:txBody>
      </p:sp>
      <p:grpSp>
        <p:nvGrpSpPr>
          <p:cNvPr id="11" name="Group 10">
            <a:extLst>
              <a:ext uri="{FF2B5EF4-FFF2-40B4-BE49-F238E27FC236}">
                <a16:creationId xmlns:a16="http://schemas.microsoft.com/office/drawing/2014/main" id="{475D38E8-B3DD-4C3F-89D9-B7A9053BAAFF}"/>
              </a:ext>
            </a:extLst>
          </p:cNvPr>
          <p:cNvGrpSpPr/>
          <p:nvPr/>
        </p:nvGrpSpPr>
        <p:grpSpPr>
          <a:xfrm>
            <a:off x="2575837" y="1700808"/>
            <a:ext cx="3466669" cy="954107"/>
            <a:chOff x="3337579" y="1986296"/>
            <a:chExt cx="3466669" cy="954107"/>
          </a:xfrm>
        </p:grpSpPr>
        <p:sp>
          <p:nvSpPr>
            <p:cNvPr id="10" name="TextBox 9">
              <a:extLst>
                <a:ext uri="{FF2B5EF4-FFF2-40B4-BE49-F238E27FC236}">
                  <a16:creationId xmlns:a16="http://schemas.microsoft.com/office/drawing/2014/main" id="{29EB29A1-14BC-446D-AD27-C96BAFCBC810}"/>
                </a:ext>
              </a:extLst>
            </p:cNvPr>
            <p:cNvSpPr txBox="1"/>
            <p:nvPr/>
          </p:nvSpPr>
          <p:spPr>
            <a:xfrm>
              <a:off x="3412956" y="1986296"/>
              <a:ext cx="3391292" cy="954107"/>
            </a:xfrm>
            <a:prstGeom prst="rect">
              <a:avLst/>
            </a:prstGeom>
            <a:solidFill>
              <a:schemeClr val="bg1"/>
            </a:solidFill>
            <a:ln>
              <a:solidFill>
                <a:schemeClr val="tx1"/>
              </a:solidFill>
            </a:ln>
          </p:spPr>
          <p:txBody>
            <a:bodyPr wrap="square">
              <a:spAutoFit/>
            </a:bodyPr>
            <a:lstStyle/>
            <a:p>
              <a:pPr marL="109728"/>
              <a:r>
                <a:rPr lang="en-GB" sz="1400" dirty="0"/>
                <a:t>High No. Eateries and Shopping</a:t>
              </a:r>
            </a:p>
            <a:p>
              <a:pPr marL="109728"/>
              <a:r>
                <a:rPr lang="en-GB" sz="1400" dirty="0"/>
                <a:t>Medium No. Shopping and Eateries</a:t>
              </a:r>
            </a:p>
            <a:p>
              <a:pPr marL="109728"/>
              <a:r>
                <a:rPr lang="en-GB" sz="1400" dirty="0"/>
                <a:t>Least Amount of Venues (Mainly Pubs)</a:t>
              </a:r>
            </a:p>
            <a:p>
              <a:pPr marL="109728"/>
              <a:r>
                <a:rPr lang="en-GB" sz="1400" dirty="0"/>
                <a:t>Food and Outdoors</a:t>
              </a:r>
            </a:p>
          </p:txBody>
        </p:sp>
        <p:sp>
          <p:nvSpPr>
            <p:cNvPr id="5" name="Oval 4">
              <a:extLst>
                <a:ext uri="{FF2B5EF4-FFF2-40B4-BE49-F238E27FC236}">
                  <a16:creationId xmlns:a16="http://schemas.microsoft.com/office/drawing/2014/main" id="{B9F16039-42F6-4182-BFCA-34B45B2CED3E}"/>
                </a:ext>
              </a:extLst>
            </p:cNvPr>
            <p:cNvSpPr/>
            <p:nvPr/>
          </p:nvSpPr>
          <p:spPr>
            <a:xfrm>
              <a:off x="3337579" y="2285711"/>
              <a:ext cx="144016" cy="144016"/>
            </a:xfrm>
            <a:prstGeom prst="ellipse">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Oval 5">
              <a:extLst>
                <a:ext uri="{FF2B5EF4-FFF2-40B4-BE49-F238E27FC236}">
                  <a16:creationId xmlns:a16="http://schemas.microsoft.com/office/drawing/2014/main" id="{A69A8FF1-D7E7-47AA-9502-E67E60FB11A5}"/>
                </a:ext>
              </a:extLst>
            </p:cNvPr>
            <p:cNvSpPr/>
            <p:nvPr/>
          </p:nvSpPr>
          <p:spPr>
            <a:xfrm>
              <a:off x="3337579" y="2079717"/>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 6">
              <a:extLst>
                <a:ext uri="{FF2B5EF4-FFF2-40B4-BE49-F238E27FC236}">
                  <a16:creationId xmlns:a16="http://schemas.microsoft.com/office/drawing/2014/main" id="{8EEA49DF-0C63-4592-AEFC-26F9D51D852D}"/>
                </a:ext>
              </a:extLst>
            </p:cNvPr>
            <p:cNvSpPr/>
            <p:nvPr/>
          </p:nvSpPr>
          <p:spPr>
            <a:xfrm>
              <a:off x="3337579" y="2708920"/>
              <a:ext cx="144016" cy="144016"/>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 7">
              <a:extLst>
                <a:ext uri="{FF2B5EF4-FFF2-40B4-BE49-F238E27FC236}">
                  <a16:creationId xmlns:a16="http://schemas.microsoft.com/office/drawing/2014/main" id="{6B6DA8AD-CBA7-4A6A-9222-18DD8A5998A9}"/>
                </a:ext>
              </a:extLst>
            </p:cNvPr>
            <p:cNvSpPr/>
            <p:nvPr/>
          </p:nvSpPr>
          <p:spPr>
            <a:xfrm>
              <a:off x="3339452" y="2488993"/>
              <a:ext cx="144016" cy="144016"/>
            </a:xfrm>
            <a:prstGeom prst="ellipse">
              <a:avLst/>
            </a:prstGeom>
            <a:solidFill>
              <a:srgbClr val="00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5" name="TextBox 14">
            <a:extLst>
              <a:ext uri="{FF2B5EF4-FFF2-40B4-BE49-F238E27FC236}">
                <a16:creationId xmlns:a16="http://schemas.microsoft.com/office/drawing/2014/main" id="{B0EE3B60-F8CA-466E-969A-E096D35ADC58}"/>
              </a:ext>
            </a:extLst>
          </p:cNvPr>
          <p:cNvSpPr txBox="1"/>
          <p:nvPr/>
        </p:nvSpPr>
        <p:spPr>
          <a:xfrm>
            <a:off x="4312353" y="3326402"/>
            <a:ext cx="3860352" cy="369332"/>
          </a:xfrm>
          <a:prstGeom prst="rect">
            <a:avLst/>
          </a:prstGeom>
          <a:noFill/>
        </p:spPr>
        <p:txBody>
          <a:bodyPr wrap="none" rtlCol="0">
            <a:spAutoFit/>
          </a:bodyPr>
          <a:lstStyle/>
          <a:p>
            <a:r>
              <a:rPr lang="en-GB" b="1" dirty="0"/>
              <a:t>Edinburgh Vs. Bristol Example</a:t>
            </a:r>
          </a:p>
        </p:txBody>
      </p:sp>
      <p:pic>
        <p:nvPicPr>
          <p:cNvPr id="17" name="Picture 16">
            <a:extLst>
              <a:ext uri="{FF2B5EF4-FFF2-40B4-BE49-F238E27FC236}">
                <a16:creationId xmlns:a16="http://schemas.microsoft.com/office/drawing/2014/main" id="{4F17F3D1-4984-43B1-B056-438F127EC8E6}"/>
              </a:ext>
            </a:extLst>
          </p:cNvPr>
          <p:cNvPicPr>
            <a:picLocks noChangeAspect="1"/>
          </p:cNvPicPr>
          <p:nvPr/>
        </p:nvPicPr>
        <p:blipFill>
          <a:blip r:embed="rId3"/>
          <a:stretch>
            <a:fillRect/>
          </a:stretch>
        </p:blipFill>
        <p:spPr>
          <a:xfrm>
            <a:off x="3640168" y="3773502"/>
            <a:ext cx="2689524" cy="1927857"/>
          </a:xfrm>
          <a:prstGeom prst="rect">
            <a:avLst/>
          </a:prstGeom>
          <a:ln>
            <a:solidFill>
              <a:schemeClr val="tx1"/>
            </a:solidFill>
          </a:ln>
        </p:spPr>
      </p:pic>
      <p:pic>
        <p:nvPicPr>
          <p:cNvPr id="18" name="Picture 17">
            <a:extLst>
              <a:ext uri="{FF2B5EF4-FFF2-40B4-BE49-F238E27FC236}">
                <a16:creationId xmlns:a16="http://schemas.microsoft.com/office/drawing/2014/main" id="{5B3D7311-F111-4FB3-A5D2-51D2AF2A756B}"/>
              </a:ext>
            </a:extLst>
          </p:cNvPr>
          <p:cNvPicPr>
            <a:picLocks noChangeAspect="1"/>
          </p:cNvPicPr>
          <p:nvPr/>
        </p:nvPicPr>
        <p:blipFill>
          <a:blip r:embed="rId4"/>
          <a:stretch>
            <a:fillRect/>
          </a:stretch>
        </p:blipFill>
        <p:spPr>
          <a:xfrm>
            <a:off x="6426789" y="3773502"/>
            <a:ext cx="2285232" cy="1927857"/>
          </a:xfrm>
          <a:prstGeom prst="rect">
            <a:avLst/>
          </a:prstGeom>
          <a:ln>
            <a:solidFill>
              <a:schemeClr val="tx1"/>
            </a:solidFill>
          </a:ln>
        </p:spPr>
      </p:pic>
      <p:sp>
        <p:nvSpPr>
          <p:cNvPr id="19" name="TextBox 18">
            <a:extLst>
              <a:ext uri="{FF2B5EF4-FFF2-40B4-BE49-F238E27FC236}">
                <a16:creationId xmlns:a16="http://schemas.microsoft.com/office/drawing/2014/main" id="{DE22FE06-F32A-4497-B66A-79DBA9101CA5}"/>
              </a:ext>
            </a:extLst>
          </p:cNvPr>
          <p:cNvSpPr txBox="1"/>
          <p:nvPr/>
        </p:nvSpPr>
        <p:spPr>
          <a:xfrm>
            <a:off x="3743127" y="5696420"/>
            <a:ext cx="2499402" cy="369332"/>
          </a:xfrm>
          <a:prstGeom prst="rect">
            <a:avLst/>
          </a:prstGeom>
          <a:noFill/>
        </p:spPr>
        <p:txBody>
          <a:bodyPr wrap="none" rtlCol="0">
            <a:spAutoFit/>
          </a:bodyPr>
          <a:lstStyle/>
          <a:p>
            <a:r>
              <a:rPr lang="en-GB" b="1" dirty="0"/>
              <a:t>Edinburgh Clusters</a:t>
            </a:r>
          </a:p>
        </p:txBody>
      </p:sp>
      <p:sp>
        <p:nvSpPr>
          <p:cNvPr id="20" name="TextBox 19">
            <a:extLst>
              <a:ext uri="{FF2B5EF4-FFF2-40B4-BE49-F238E27FC236}">
                <a16:creationId xmlns:a16="http://schemas.microsoft.com/office/drawing/2014/main" id="{64DB49FC-6B1C-434B-9069-472E4459B438}"/>
              </a:ext>
            </a:extLst>
          </p:cNvPr>
          <p:cNvSpPr txBox="1"/>
          <p:nvPr/>
        </p:nvSpPr>
        <p:spPr>
          <a:xfrm>
            <a:off x="6549734" y="5696420"/>
            <a:ext cx="2039341" cy="369332"/>
          </a:xfrm>
          <a:prstGeom prst="rect">
            <a:avLst/>
          </a:prstGeom>
          <a:noFill/>
        </p:spPr>
        <p:txBody>
          <a:bodyPr wrap="none" rtlCol="0">
            <a:spAutoFit/>
          </a:bodyPr>
          <a:lstStyle/>
          <a:p>
            <a:r>
              <a:rPr lang="en-GB" b="1" dirty="0"/>
              <a:t>Bristol Clusters</a:t>
            </a:r>
          </a:p>
        </p:txBody>
      </p:sp>
    </p:spTree>
    <p:extLst>
      <p:ext uri="{BB962C8B-B14F-4D97-AF65-F5344CB8AC3E}">
        <p14:creationId xmlns:p14="http://schemas.microsoft.com/office/powerpoint/2010/main" val="17110104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Discussion</a:t>
            </a:r>
          </a:p>
        </p:txBody>
      </p:sp>
      <p:sp>
        <p:nvSpPr>
          <p:cNvPr id="3" name="Content Placeholder 2"/>
          <p:cNvSpPr>
            <a:spLocks noGrp="1"/>
          </p:cNvSpPr>
          <p:nvPr>
            <p:ph idx="1"/>
          </p:nvPr>
        </p:nvSpPr>
        <p:spPr/>
        <p:txBody>
          <a:bodyPr>
            <a:normAutofit fontScale="62500" lnSpcReduction="20000"/>
          </a:bodyPr>
          <a:lstStyle/>
          <a:p>
            <a:pPr marL="109728" indent="0">
              <a:buNone/>
            </a:pPr>
            <a:r>
              <a:rPr lang="en-GB" dirty="0"/>
              <a:t>There are two major limitations that have been identified when creating and reviewing this model. These are:</a:t>
            </a:r>
          </a:p>
          <a:p>
            <a:pPr lvl="0"/>
            <a:endParaRPr lang="en-GB" dirty="0"/>
          </a:p>
          <a:p>
            <a:pPr marL="624078" lvl="0" indent="-514350">
              <a:buFont typeface="+mj-lt"/>
              <a:buAutoNum type="arabicPeriod"/>
            </a:pPr>
            <a:r>
              <a:rPr lang="en-GB" dirty="0"/>
              <a:t>A 1km circle around the centre of the postcode is used for all districts when identifying associated venues. In some cases this may be a good fit however in some larger districts this may not be sufficient. If this model was to be improved in the future it is recommended that a method of finding venues from all around the district (rather than just the centre) in a non-circular fashion is implemented.</a:t>
            </a:r>
          </a:p>
          <a:p>
            <a:pPr marL="624078" lvl="0" indent="-514350">
              <a:buFont typeface="+mj-lt"/>
              <a:buAutoNum type="arabicPeriod"/>
            </a:pPr>
            <a:endParaRPr lang="en-GB" dirty="0"/>
          </a:p>
          <a:p>
            <a:pPr marL="624078" lvl="0" indent="-514350">
              <a:buFont typeface="+mj-lt"/>
              <a:buAutoNum type="arabicPeriod"/>
            </a:pPr>
            <a:r>
              <a:rPr lang="en-GB" dirty="0"/>
              <a:t>Venue location only is used to categorise districts. The inclusion of housing prices, school information, infrastructure or other data-sources would increase the usefulness of this analysis for different stakeholders. Again, if this model is to be improved, future work is suggested to identify the major data sources that would affect stakeholders’ decision making the most, and implement these when creating the clusters.</a:t>
            </a:r>
          </a:p>
          <a:p>
            <a:endParaRPr lang="en-GB" dirty="0"/>
          </a:p>
        </p:txBody>
      </p:sp>
    </p:spTree>
    <p:extLst>
      <p:ext uri="{BB962C8B-B14F-4D97-AF65-F5344CB8AC3E}">
        <p14:creationId xmlns:p14="http://schemas.microsoft.com/office/powerpoint/2010/main" val="37314548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425</TotalTime>
  <Words>776</Words>
  <Application>Microsoft Office PowerPoint</Application>
  <PresentationFormat>On-screen Show (4:3)</PresentationFormat>
  <Paragraphs>71</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Georgia</vt:lpstr>
      <vt:lpstr>Microsoft Sans Serif</vt:lpstr>
      <vt:lpstr>Trebuchet MS</vt:lpstr>
      <vt:lpstr>Wingdings 2</vt:lpstr>
      <vt:lpstr>Urban</vt:lpstr>
      <vt:lpstr>“Where Shall I Live When I Re-Locate?”</vt:lpstr>
      <vt:lpstr>Overview</vt:lpstr>
      <vt:lpstr>Introduction</vt:lpstr>
      <vt:lpstr>Data</vt:lpstr>
      <vt:lpstr>Methodology</vt:lpstr>
      <vt:lpstr>Results – Cluster Analysis</vt:lpstr>
      <vt:lpstr>Results – Cluster Analysis</vt:lpstr>
      <vt:lpstr>Results - Data Visualisation </vt:lpstr>
      <vt:lpstr>Discussion</vt:lpstr>
      <vt:lpstr>Conclusion</vt:lpstr>
    </vt:vector>
  </TitlesOfParts>
  <Company>Rolls-Royce Plc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“Where Shall I Live When I Re-Locate?”</dc:title>
  <dc:creator>Matthew Calder</dc:creator>
  <cp:lastModifiedBy>Matthew Calder</cp:lastModifiedBy>
  <cp:revision>15</cp:revision>
  <dcterms:created xsi:type="dcterms:W3CDTF">2020-06-26T08:19:29Z</dcterms:created>
  <dcterms:modified xsi:type="dcterms:W3CDTF">2020-06-26T20:21:37Z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0e5b7e94-ca21-487a-8a70-533038c9e1cd</vt:lpwstr>
  </property>
  <property fmtid="{D5CDD505-2E9C-101B-9397-08002B2CF9AE}" pid="3" name="BusinessSensitivity">
    <vt:lpwstr>Non-Confidential</vt:lpwstr>
  </property>
  <property fmtid="{D5CDD505-2E9C-101B-9397-08002B2CF9AE}" pid="4" name="Ownership">
    <vt:lpwstr>Rolls-Royce_content_only</vt:lpwstr>
  </property>
  <property fmtid="{D5CDD505-2E9C-101B-9397-08002B2CF9AE}" pid="5" name="Export">
    <vt:lpwstr>Not_Subject_to_Export_Control</vt:lpwstr>
  </property>
  <property fmtid="{D5CDD505-2E9C-101B-9397-08002B2CF9AE}" pid="6" name="GovSecClassification">
    <vt:lpwstr>No_Classification</vt:lpwstr>
  </property>
  <property fmtid="{D5CDD505-2E9C-101B-9397-08002B2CF9AE}" pid="7" name="Classification">
    <vt:lpwstr/>
  </property>
  <property fmtid="{D5CDD505-2E9C-101B-9397-08002B2CF9AE}" pid="8" name="VisualMarkings">
    <vt:lpwstr>No</vt:lpwstr>
  </property>
</Properties>
</file>