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5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3556"/>
    <a:srgbClr val="192134"/>
    <a:srgbClr val="4294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60"/>
  </p:normalViewPr>
  <p:slideViewPr>
    <p:cSldViewPr snapToGrid="0">
      <p:cViewPr varScale="1">
        <p:scale>
          <a:sx n="83" d="100"/>
          <a:sy n="83" d="100"/>
        </p:scale>
        <p:origin x="12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F78444-9C53-4D19-A336-60EDC0020D63}" type="datetimeFigureOut">
              <a:rPr lang="fr-FR" smtClean="0"/>
              <a:t>02/04/2024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849765-0065-4D09-9963-79521ADF06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7376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1AF243-8F00-7665-D97D-A5F3AECBE3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553BB43-01F6-F01F-AF7F-2956431FF8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C4F9704-BDAF-0782-6C91-4C32E2EE1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9C4F7-7FBE-40E7-8E93-AC23C46511DD}" type="datetime1">
              <a:rPr lang="en-US" smtClean="0"/>
              <a:t>4/2/2024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5EBA183-FD7E-9EB7-4EDA-FAE6E1469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DECAEA8-D018-5D0D-6B08-431215C8B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09B9A-2EA2-4919-ABD0-756330742B0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877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B0E8C2-8678-6371-2808-BADB27F9F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45A7934-CC87-50FC-2438-4F5ADA06AA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77876C4-0D01-804D-B8A4-F2531FF9D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2587-8764-4D78-BF00-272AA923B5A5}" type="datetime1">
              <a:rPr lang="en-US" smtClean="0"/>
              <a:t>4/2/2024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EA41315-5233-2F2F-4946-C48EFDE0F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16DDAE5-EFDC-6275-019F-B2113096A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09B9A-2EA2-4919-ABD0-756330742B0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184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829BA8F-4D20-0DBB-0990-8E1B588BFB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73387DD-6626-8AC0-8D62-3E88F39117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5906B37-9DBF-CE4A-3960-1AB0688CD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FC7E7-F3ED-424F-A73C-D9C9DF7B9FDA}" type="datetime1">
              <a:rPr lang="en-US" smtClean="0"/>
              <a:t>4/2/2024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D591D7D-4A0D-60D7-B163-D700FD9B2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106FEB7-71ED-F67E-67D8-A58B96382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09B9A-2EA2-4919-ABD0-756330742B0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780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112125-294F-2702-BF28-A5FEB9B5F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9162251-87DB-326E-FC48-03490665B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BC0E814-481D-4CA6-63E1-539AE60D5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3045C-B18C-4A4E-8237-01B4E08E5227}" type="datetime1">
              <a:rPr lang="en-US" smtClean="0"/>
              <a:t>4/2/2024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C97967B-0EF3-797D-6FEE-6C966D5A6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563D910-3DD3-22CC-9977-E17ED17DB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09B9A-2EA2-4919-ABD0-756330742B0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357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62197A-5DB9-4379-F30E-284B03660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00BCC95-50D8-A7B1-D852-B32BC3BA6E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AFFE316-27F6-017D-22BD-D4ED24996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A22D6-DFB7-4469-8C92-AB26F01AB52A}" type="datetime1">
              <a:rPr lang="en-US" smtClean="0"/>
              <a:t>4/2/2024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D3003FD-4FDC-3698-6624-826105D9B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4F47262-38A4-48FA-3EDC-A83685158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09B9A-2EA2-4919-ABD0-756330742B0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048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202CC5-A59A-43DC-340B-87C0FE454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EFF78BC-97C8-AD97-BB23-1B7A95FA65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29E8D59-A05D-894A-03D3-52B400248A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1A17D66-9977-E598-E333-B55455F8A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37155-E337-4BDC-AA8D-01C0E15F3499}" type="datetime1">
              <a:rPr lang="en-US" smtClean="0"/>
              <a:t>4/2/2024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111F174-41CC-CD3B-8C68-D5012FBEA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DF4E5C6-0DF9-2F58-18D0-CA0AA8A4D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09B9A-2EA2-4919-ABD0-756330742B0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194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9053C3-0A88-55CD-4756-4E429B2B7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3F15C0D-EDDF-AF95-8F98-5FF8410C8D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08DE547-E0C2-6CD5-4F5A-CF5A0F2A76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159355B-F6C0-C0DE-89EE-93172FFFF8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345DA4D-D2CE-FE52-0B62-3ED62B0531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48D7FFB-5F05-7627-3A93-3FA83AE42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DBDEC-2434-4B53-8641-9C386F4856BA}" type="datetime1">
              <a:rPr lang="en-US" smtClean="0"/>
              <a:t>4/2/2024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33512C8-11FF-756E-EDF2-B41D61192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BC1648B-93B1-B596-76AD-45C8FA860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09B9A-2EA2-4919-ABD0-756330742B0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051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8A8079-96AD-C0EE-6833-8C5138FF0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B05171B-77EF-54C5-B322-ADC042D33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5826C-BE7F-43B1-B846-0A26EFE6E8BF}" type="datetime1">
              <a:rPr lang="en-US" smtClean="0"/>
              <a:t>4/2/2024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E3E620E-51D9-4F3F-72D5-9666477F2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8B6977E-DD10-108D-D5DD-70F1B52E7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09B9A-2EA2-4919-ABD0-756330742B0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465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CBF1C60-170D-C691-0D1F-8EE9D74EB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BEFC6-9271-49A4-B629-31E3D43A50D8}" type="datetime1">
              <a:rPr lang="en-US" smtClean="0"/>
              <a:t>4/2/2024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514BB75-39DF-B81C-15F8-5DAB458F3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D4AE4A3-42ED-D0F9-9250-C9C11670E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09B9A-2EA2-4919-ABD0-756330742B0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155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6841CA-B8BB-3D52-7F53-F3F7A34E6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6647A92-4878-EFF3-C3E2-1F90AC368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1228F53-4124-4755-0C0C-BD178640A4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5921DA0-F497-3CAE-0947-3889FA9FB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27B35-5E9B-4234-A2D4-95B113AEBED3}" type="datetime1">
              <a:rPr lang="en-US" smtClean="0"/>
              <a:t>4/2/2024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E194E6C-D3E6-F428-4594-1B7D05BB2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52B27AE-EEF2-11F7-9714-67F4FBBB6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09B9A-2EA2-4919-ABD0-756330742B0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947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9F68EC-7D75-535E-5D97-DB11DA199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B6E8659-46BF-CB63-A9DC-A3DD65F464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C53E0D8-CCAC-A842-A6C9-C7755CE27D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6F77048-228F-20A3-4F20-6A0CBD41F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2F83B-490F-4499-82E8-B875C0C9495D}" type="datetime1">
              <a:rPr lang="en-US" smtClean="0"/>
              <a:t>4/2/2024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2568912-D533-4AFB-8752-992A812A5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ADFA862-B1B7-EFC0-5E00-39CD78EEF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09B9A-2EA2-4919-ABD0-756330742B0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197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47F680F-8B63-F46D-2890-DA43DF0CD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9BCFF94-6BBD-9723-03C8-00BCCD9588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80512ED-D8BA-BAE7-CC75-F9EE5A4414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D8F0BCB-9EE3-49A4-8326-E209BF4BEE83}" type="datetime1">
              <a:rPr lang="en-US" smtClean="0"/>
              <a:t>4/2/2024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6E5F54A-7356-4718-7923-FA04C380B5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BB89EE-0D29-DDA6-34D0-15AED08C2F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BA09B9A-2EA2-4919-ABD0-756330742B0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164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pixabay.com/en/sign-exit-emergency-symbol-393243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fr/ordinateur-portable-black-bleu-33521/" TargetMode="External"/><Relationship Id="rId7" Type="http://schemas.openxmlformats.org/officeDocument/2006/relationships/hyperlink" Target="https://pixabay.com/en/lock-padlock-locked-closed-secured-152879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s://pixabay.com/ko/vectors/%EC%BB%B4%ED%93%A8%ED%84%B0-%EC%84%9C%EB%B2%84-%ED%95%98%EB%93%9C%EC%9B%A8%EC%96%B4-23341/" TargetMode="Externa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pixabay.com/en/laptop-computer-business-technology-312499/" TargetMode="External"/><Relationship Id="rId7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hyperlink" Target="https://pixabay.com/ko/vectors/%EC%BB%B4%ED%93%A8%ED%84%B0-%EC%84%9C%EB%B2%84-%ED%95%98%EB%93%9C%EC%9B%A8%EC%96%B4-23341/" TargetMode="Externa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5515C47B-E2C3-25D5-9941-D11FAB48F35C}"/>
              </a:ext>
            </a:extLst>
          </p:cNvPr>
          <p:cNvSpPr txBox="1"/>
          <p:nvPr/>
        </p:nvSpPr>
        <p:spPr>
          <a:xfrm>
            <a:off x="244086" y="2598003"/>
            <a:ext cx="5010474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3600" dirty="0">
                <a:latin typeface="Cooper Black" panose="0208090404030B020404" pitchFamily="18" charset="0"/>
              </a:rPr>
              <a:t>Network</a:t>
            </a:r>
          </a:p>
          <a:p>
            <a:pPr algn="ctr"/>
            <a:endParaRPr lang="fr-FR" sz="2400" dirty="0">
              <a:latin typeface="Cooper Black" panose="0208090404030B020404" pitchFamily="18" charset="0"/>
            </a:endParaRPr>
          </a:p>
          <a:p>
            <a:pPr algn="ctr"/>
            <a:r>
              <a:rPr lang="fr-FR" sz="2400" dirty="0">
                <a:latin typeface="Cooper Black" panose="0208090404030B020404" pitchFamily="18" charset="0"/>
              </a:rPr>
              <a:t>Projet</a:t>
            </a:r>
            <a:r>
              <a:rPr lang="en-US" sz="2400" dirty="0">
                <a:latin typeface="Cooper Black" panose="0208090404030B020404" pitchFamily="18" charset="0"/>
              </a:rPr>
              <a:t> </a:t>
            </a:r>
            <a:r>
              <a:rPr lang="fr-FR" sz="2400" dirty="0">
                <a:latin typeface="Cooper Black" panose="0208090404030B020404" pitchFamily="18" charset="0"/>
              </a:rPr>
              <a:t>informatique</a:t>
            </a:r>
            <a:r>
              <a:rPr lang="en-US" sz="2400" dirty="0">
                <a:latin typeface="Cooper Black" panose="0208090404030B020404" pitchFamily="18" charset="0"/>
              </a:rPr>
              <a:t> 2023-2024</a:t>
            </a:r>
          </a:p>
          <a:p>
            <a:pPr algn="ctr"/>
            <a:endParaRPr lang="en-US" sz="2400" dirty="0">
              <a:latin typeface="Cooper Black" panose="0208090404030B020404" pitchFamily="18" charset="0"/>
            </a:endParaRPr>
          </a:p>
          <a:p>
            <a:pPr algn="ctr"/>
            <a:endParaRPr lang="en-US" sz="2400" dirty="0">
              <a:latin typeface="Cooper Black" panose="0208090404030B020404" pitchFamily="18" charset="0"/>
            </a:endParaRPr>
          </a:p>
          <a:p>
            <a:pPr algn="ctr"/>
            <a:endParaRPr lang="en-US" sz="2400" dirty="0">
              <a:latin typeface="Cooper Black" panose="0208090404030B020404" pitchFamily="18" charset="0"/>
            </a:endParaRPr>
          </a:p>
          <a:p>
            <a:pPr algn="ctr"/>
            <a:r>
              <a:rPr lang="en-US" sz="2400" dirty="0">
                <a:latin typeface="Cooper Black" panose="0208090404030B020404" pitchFamily="18" charset="0"/>
              </a:rPr>
              <a:t>Martin Calamel</a:t>
            </a:r>
          </a:p>
          <a:p>
            <a:endParaRPr lang="en-US" dirty="0"/>
          </a:p>
        </p:txBody>
      </p:sp>
      <p:pic>
        <p:nvPicPr>
          <p:cNvPr id="8" name="Image 7" descr="Une image contenant capture d’écran, Caractère coloré, léger, laser&#10;&#10;Description générée automatiquement">
            <a:extLst>
              <a:ext uri="{FF2B5EF4-FFF2-40B4-BE49-F238E27FC236}">
                <a16:creationId xmlns:a16="http://schemas.microsoft.com/office/drawing/2014/main" id="{7F66C111-C077-F7E8-02E0-C71D3298E6E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648"/>
          <a:stretch/>
        </p:blipFill>
        <p:spPr>
          <a:xfrm>
            <a:off x="5565422" y="0"/>
            <a:ext cx="6626578" cy="6858000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B7A12FEC-BFB2-A2D2-50F0-A58B7B279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09B9A-2EA2-4919-ABD0-756330742B0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121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647A7D4-90DF-0979-7719-FFCCD20EC78C}"/>
              </a:ext>
            </a:extLst>
          </p:cNvPr>
          <p:cNvSpPr/>
          <p:nvPr/>
        </p:nvSpPr>
        <p:spPr>
          <a:xfrm>
            <a:off x="0" y="0"/>
            <a:ext cx="12192000" cy="1253067"/>
          </a:xfrm>
          <a:prstGeom prst="rect">
            <a:avLst/>
          </a:prstGeom>
          <a:gradFill flip="none" rotWithShape="1">
            <a:gsLst>
              <a:gs pos="0">
                <a:srgbClr val="213556">
                  <a:shade val="30000"/>
                  <a:satMod val="115000"/>
                </a:srgbClr>
              </a:gs>
              <a:gs pos="50000">
                <a:srgbClr val="213556">
                  <a:shade val="67500"/>
                  <a:satMod val="115000"/>
                </a:srgbClr>
              </a:gs>
              <a:gs pos="100000">
                <a:srgbClr val="213556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solidFill>
              <a:srgbClr val="21355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fr-FR" sz="3200" dirty="0">
                <a:latin typeface="Cooper Black" panose="0208090404030B020404" pitchFamily="18" charset="0"/>
              </a:rPr>
              <a:t>IV-Améliorations futures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4C0EF58-141D-9568-C3CC-50DA37C28C0C}"/>
              </a:ext>
            </a:extLst>
          </p:cNvPr>
          <p:cNvSpPr txBox="1"/>
          <p:nvPr/>
        </p:nvSpPr>
        <p:spPr>
          <a:xfrm>
            <a:off x="844952" y="2076488"/>
            <a:ext cx="9322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Cooper Black" panose="0208090404030B020404" pitchFamily="18" charset="0"/>
              </a:rPr>
              <a:t>Amélioration de l’interface                                                                  Gestion fermeture </a:t>
            </a:r>
          </a:p>
        </p:txBody>
      </p:sp>
      <p:pic>
        <p:nvPicPr>
          <p:cNvPr id="5124" name="Picture 4" descr="Graphique web - Icônes interface gratuites">
            <a:extLst>
              <a:ext uri="{FF2B5EF4-FFF2-40B4-BE49-F238E27FC236}">
                <a16:creationId xmlns:a16="http://schemas.microsoft.com/office/drawing/2014/main" id="{01B97EDF-906A-6A50-A2B9-1AE7E3075E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0826" y="3060000"/>
            <a:ext cx="2257063" cy="2257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B0B5A52D-72FF-3D5E-77BF-F1127D7B5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09B9A-2EA2-4919-ABD0-756330742B0F}" type="slidenum">
              <a:rPr lang="en-US" smtClean="0"/>
              <a:t>10</a:t>
            </a:fld>
            <a:endParaRPr lang="en-US"/>
          </a:p>
        </p:txBody>
      </p:sp>
      <p:pic>
        <p:nvPicPr>
          <p:cNvPr id="3" name="Image 2" descr="Une image contenant vert, Graphique, graphisme, conception&#10;&#10;Description générée automatiquement">
            <a:extLst>
              <a:ext uri="{FF2B5EF4-FFF2-40B4-BE49-F238E27FC236}">
                <a16:creationId xmlns:a16="http://schemas.microsoft.com/office/drawing/2014/main" id="{6152CA8B-D24B-2A2A-CD1A-B93D532A37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723061" y="3347859"/>
            <a:ext cx="2654754" cy="1681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412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5515C47B-E2C3-25D5-9941-D11FAB48F35C}"/>
              </a:ext>
            </a:extLst>
          </p:cNvPr>
          <p:cNvSpPr txBox="1"/>
          <p:nvPr/>
        </p:nvSpPr>
        <p:spPr>
          <a:xfrm>
            <a:off x="244086" y="2598003"/>
            <a:ext cx="5010474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3600" dirty="0">
                <a:latin typeface="Cooper Black" panose="0208090404030B020404" pitchFamily="18" charset="0"/>
              </a:rPr>
              <a:t>Network</a:t>
            </a:r>
          </a:p>
          <a:p>
            <a:pPr algn="ctr"/>
            <a:endParaRPr lang="fr-FR" sz="2400" dirty="0">
              <a:latin typeface="Cooper Black" panose="0208090404030B020404" pitchFamily="18" charset="0"/>
            </a:endParaRPr>
          </a:p>
          <a:p>
            <a:pPr algn="ctr"/>
            <a:r>
              <a:rPr lang="fr-FR" sz="2400" dirty="0">
                <a:latin typeface="Cooper Black" panose="0208090404030B020404" pitchFamily="18" charset="0"/>
              </a:rPr>
              <a:t>Projet</a:t>
            </a:r>
            <a:r>
              <a:rPr lang="en-US" sz="2400" dirty="0">
                <a:latin typeface="Cooper Black" panose="0208090404030B020404" pitchFamily="18" charset="0"/>
              </a:rPr>
              <a:t> </a:t>
            </a:r>
            <a:r>
              <a:rPr lang="fr-FR" sz="2400" dirty="0">
                <a:latin typeface="Cooper Black" panose="0208090404030B020404" pitchFamily="18" charset="0"/>
              </a:rPr>
              <a:t>informatique</a:t>
            </a:r>
            <a:r>
              <a:rPr lang="en-US" sz="2400" dirty="0">
                <a:latin typeface="Cooper Black" panose="0208090404030B020404" pitchFamily="18" charset="0"/>
              </a:rPr>
              <a:t> 2023-2024</a:t>
            </a:r>
          </a:p>
          <a:p>
            <a:pPr algn="ctr"/>
            <a:endParaRPr lang="en-US" sz="2400" dirty="0">
              <a:latin typeface="Cooper Black" panose="0208090404030B020404" pitchFamily="18" charset="0"/>
            </a:endParaRPr>
          </a:p>
          <a:p>
            <a:pPr algn="ctr"/>
            <a:endParaRPr lang="en-US" sz="2400" dirty="0">
              <a:latin typeface="Cooper Black" panose="0208090404030B020404" pitchFamily="18" charset="0"/>
            </a:endParaRPr>
          </a:p>
          <a:p>
            <a:pPr algn="ctr"/>
            <a:endParaRPr lang="en-US" sz="2400" dirty="0">
              <a:latin typeface="Cooper Black" panose="0208090404030B020404" pitchFamily="18" charset="0"/>
            </a:endParaRPr>
          </a:p>
          <a:p>
            <a:pPr algn="ctr"/>
            <a:r>
              <a:rPr lang="en-US" sz="2400" dirty="0">
                <a:latin typeface="Cooper Black" panose="0208090404030B020404" pitchFamily="18" charset="0"/>
              </a:rPr>
              <a:t>Merci pour votre attention</a:t>
            </a:r>
          </a:p>
          <a:p>
            <a:endParaRPr lang="en-US" dirty="0"/>
          </a:p>
        </p:txBody>
      </p:sp>
      <p:pic>
        <p:nvPicPr>
          <p:cNvPr id="8" name="Image 7" descr="Une image contenant capture d’écran, Caractère coloré, léger, laser&#10;&#10;Description générée automatiquement">
            <a:extLst>
              <a:ext uri="{FF2B5EF4-FFF2-40B4-BE49-F238E27FC236}">
                <a16:creationId xmlns:a16="http://schemas.microsoft.com/office/drawing/2014/main" id="{7F66C111-C077-F7E8-02E0-C71D3298E6E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648"/>
          <a:stretch/>
        </p:blipFill>
        <p:spPr>
          <a:xfrm>
            <a:off x="5565422" y="0"/>
            <a:ext cx="6626578" cy="6858000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F8417886-3151-A51D-3485-F506400E4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09B9A-2EA2-4919-ABD0-756330742B0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649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647A7D4-90DF-0979-7719-FFCCD20EC78C}"/>
              </a:ext>
            </a:extLst>
          </p:cNvPr>
          <p:cNvSpPr/>
          <p:nvPr/>
        </p:nvSpPr>
        <p:spPr>
          <a:xfrm>
            <a:off x="0" y="0"/>
            <a:ext cx="12192000" cy="1253067"/>
          </a:xfrm>
          <a:prstGeom prst="rect">
            <a:avLst/>
          </a:prstGeom>
          <a:gradFill flip="none" rotWithShape="1">
            <a:gsLst>
              <a:gs pos="0">
                <a:srgbClr val="213556">
                  <a:shade val="30000"/>
                  <a:satMod val="115000"/>
                </a:srgbClr>
              </a:gs>
              <a:gs pos="50000">
                <a:srgbClr val="213556">
                  <a:shade val="67500"/>
                  <a:satMod val="115000"/>
                </a:srgbClr>
              </a:gs>
              <a:gs pos="100000">
                <a:srgbClr val="213556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solidFill>
              <a:srgbClr val="21355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fr-FR" sz="3200" dirty="0">
                <a:latin typeface="Cooper Black" panose="0208090404030B020404" pitchFamily="18" charset="0"/>
              </a:rPr>
              <a:t>I- Sommaire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4C2C678-46A2-C85D-F123-538356D8A40A}"/>
              </a:ext>
            </a:extLst>
          </p:cNvPr>
          <p:cNvSpPr txBox="1"/>
          <p:nvPr/>
        </p:nvSpPr>
        <p:spPr>
          <a:xfrm>
            <a:off x="970845" y="2054578"/>
            <a:ext cx="7524304" cy="3816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fr-FR" sz="2800" dirty="0">
                <a:latin typeface="Cooper Black" panose="0208090404030B020404" pitchFamily="18" charset="0"/>
              </a:rPr>
              <a:t>1- Sommaire</a:t>
            </a:r>
          </a:p>
          <a:p>
            <a:pPr>
              <a:lnSpc>
                <a:spcPct val="200000"/>
              </a:lnSpc>
            </a:pPr>
            <a:r>
              <a:rPr lang="fr-FR" sz="2800" dirty="0">
                <a:latin typeface="Cooper Black" panose="0208090404030B020404" pitchFamily="18" charset="0"/>
              </a:rPr>
              <a:t>2- Présentation du projet et des objectifs</a:t>
            </a:r>
          </a:p>
          <a:p>
            <a:pPr>
              <a:lnSpc>
                <a:spcPct val="200000"/>
              </a:lnSpc>
            </a:pPr>
            <a:r>
              <a:rPr lang="fr-FR" sz="2800" dirty="0">
                <a:latin typeface="Cooper Black" panose="0208090404030B020404" pitchFamily="18" charset="0"/>
              </a:rPr>
              <a:t>3- Réalisation des objectifs</a:t>
            </a:r>
          </a:p>
          <a:p>
            <a:pPr>
              <a:lnSpc>
                <a:spcPct val="200000"/>
              </a:lnSpc>
            </a:pPr>
            <a:r>
              <a:rPr lang="fr-FR" sz="2800" dirty="0">
                <a:latin typeface="Cooper Black" panose="0208090404030B020404" pitchFamily="18" charset="0"/>
              </a:rPr>
              <a:t>4- Améliorations futures</a:t>
            </a:r>
          </a:p>
          <a:p>
            <a:endParaRPr lang="fr-FR" dirty="0">
              <a:latin typeface="Cooper Black" panose="0208090404030B020404" pitchFamily="18" charset="0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BDC7B3F0-1EB7-CB81-80BF-64796BBDD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09B9A-2EA2-4919-ABD0-756330742B0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517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647A7D4-90DF-0979-7719-FFCCD20EC78C}"/>
              </a:ext>
            </a:extLst>
          </p:cNvPr>
          <p:cNvSpPr/>
          <p:nvPr/>
        </p:nvSpPr>
        <p:spPr>
          <a:xfrm>
            <a:off x="0" y="0"/>
            <a:ext cx="12192000" cy="1253067"/>
          </a:xfrm>
          <a:prstGeom prst="rect">
            <a:avLst/>
          </a:prstGeom>
          <a:gradFill flip="none" rotWithShape="1">
            <a:gsLst>
              <a:gs pos="0">
                <a:srgbClr val="213556">
                  <a:shade val="30000"/>
                  <a:satMod val="115000"/>
                </a:srgbClr>
              </a:gs>
              <a:gs pos="50000">
                <a:srgbClr val="213556">
                  <a:shade val="67500"/>
                  <a:satMod val="115000"/>
                </a:srgbClr>
              </a:gs>
              <a:gs pos="100000">
                <a:srgbClr val="213556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solidFill>
              <a:srgbClr val="21355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fr-FR" sz="3200" dirty="0">
                <a:latin typeface="Cooper Black" panose="0208090404030B020404" pitchFamily="18" charset="0"/>
              </a:rPr>
              <a:t>II-Présentation du projet et objectifs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E7A3AA1-0F09-8979-4765-EBEA6809A8C3}"/>
              </a:ext>
            </a:extLst>
          </p:cNvPr>
          <p:cNvSpPr txBox="1"/>
          <p:nvPr/>
        </p:nvSpPr>
        <p:spPr>
          <a:xfrm>
            <a:off x="564445" y="1907823"/>
            <a:ext cx="5092356" cy="33547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latin typeface="Cooper Black" panose="0208090404030B020404" pitchFamily="18" charset="0"/>
              </a:rPr>
              <a:t>Network :</a:t>
            </a:r>
          </a:p>
          <a:p>
            <a:endParaRPr lang="fr-FR" dirty="0">
              <a:latin typeface="Cooper Black" panose="0208090404030B020404" pitchFamily="18" charset="0"/>
            </a:endParaRPr>
          </a:p>
          <a:p>
            <a:r>
              <a:rPr lang="fr-FR" dirty="0">
                <a:latin typeface="Cooper Black" panose="0208090404030B020404" pitchFamily="18" charset="0"/>
              </a:rPr>
              <a:t>Messagerie sécurisée</a:t>
            </a:r>
          </a:p>
          <a:p>
            <a:endParaRPr lang="fr-FR" dirty="0">
              <a:latin typeface="Cooper Black" panose="0208090404030B020404" pitchFamily="18" charset="0"/>
            </a:endParaRPr>
          </a:p>
          <a:p>
            <a:endParaRPr lang="fr-FR" dirty="0">
              <a:latin typeface="Cooper Black" panose="0208090404030B020404" pitchFamily="18" charset="0"/>
            </a:endParaRPr>
          </a:p>
          <a:p>
            <a:r>
              <a:rPr lang="fr-FR" sz="2400" dirty="0">
                <a:latin typeface="Cooper Black" panose="0208090404030B020404" pitchFamily="18" charset="0"/>
              </a:rPr>
              <a:t>Objectifs :</a:t>
            </a:r>
          </a:p>
          <a:p>
            <a:endParaRPr lang="fr-FR" sz="2400" dirty="0">
              <a:latin typeface="Cooper Black" panose="0208090404030B020404" pitchFamily="18" charset="0"/>
            </a:endParaRPr>
          </a:p>
          <a:p>
            <a:r>
              <a:rPr lang="fr-FR" sz="1600" dirty="0">
                <a:latin typeface="Cooper Black" panose="0208090404030B020404" pitchFamily="18" charset="0"/>
              </a:rPr>
              <a:t>    - apprendre à manipuler les sockets</a:t>
            </a:r>
          </a:p>
          <a:p>
            <a:r>
              <a:rPr lang="fr-FR" sz="1600" dirty="0">
                <a:latin typeface="Cooper Black" panose="0208090404030B020404" pitchFamily="18" charset="0"/>
              </a:rPr>
              <a:t>    - gérer plusieurs clients via le multithreading</a:t>
            </a:r>
          </a:p>
          <a:p>
            <a:r>
              <a:rPr lang="fr-FR" sz="1600" dirty="0">
                <a:latin typeface="Cooper Black" panose="0208090404030B020404" pitchFamily="18" charset="0"/>
              </a:rPr>
              <a:t>    - gestion d'authentification</a:t>
            </a:r>
          </a:p>
          <a:p>
            <a:r>
              <a:rPr lang="fr-FR" sz="1600" dirty="0">
                <a:latin typeface="Cooper Black" panose="0208090404030B020404" pitchFamily="18" charset="0"/>
              </a:rPr>
              <a:t>    - Sécuriser la connexion</a:t>
            </a:r>
          </a:p>
        </p:txBody>
      </p: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138147CC-04F7-7D81-3FA4-635C547E3A94}"/>
              </a:ext>
            </a:extLst>
          </p:cNvPr>
          <p:cNvGrpSpPr/>
          <p:nvPr/>
        </p:nvGrpSpPr>
        <p:grpSpPr>
          <a:xfrm>
            <a:off x="6096000" y="2103115"/>
            <a:ext cx="5946084" cy="2651769"/>
            <a:chOff x="5681471" y="1286806"/>
            <a:chExt cx="5946084" cy="2651769"/>
          </a:xfrm>
        </p:grpSpPr>
        <p:pic>
          <p:nvPicPr>
            <p:cNvPr id="5" name="Image 4" descr="Une image contenant Appareils électroniques, ordinateur, Appareil électronique, Périphérique de sortie&#10;&#10;Description générée automatiquement">
              <a:extLst>
                <a:ext uri="{FF2B5EF4-FFF2-40B4-BE49-F238E27FC236}">
                  <a16:creationId xmlns:a16="http://schemas.microsoft.com/office/drawing/2014/main" id="{27754811-B3BC-F1E1-B61E-BD8CB0B88F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10003758" y="2277155"/>
              <a:ext cx="1623797" cy="1518356"/>
            </a:xfrm>
            <a:prstGeom prst="rect">
              <a:avLst/>
            </a:prstGeom>
          </p:spPr>
        </p:pic>
        <p:pic>
          <p:nvPicPr>
            <p:cNvPr id="6" name="Image 5" descr="Une image contenant Appareils électroniques, ordinateur, Appareil électronique, Périphérique de sortie&#10;&#10;Description générée automatiquement">
              <a:extLst>
                <a:ext uri="{FF2B5EF4-FFF2-40B4-BE49-F238E27FC236}">
                  <a16:creationId xmlns:a16="http://schemas.microsoft.com/office/drawing/2014/main" id="{C5386610-D0EE-4F47-E362-1625DF5BB5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 flipH="1">
              <a:off x="5681471" y="2277155"/>
              <a:ext cx="1623797" cy="1518356"/>
            </a:xfrm>
            <a:prstGeom prst="rect">
              <a:avLst/>
            </a:prstGeom>
          </p:spPr>
        </p:pic>
        <p:pic>
          <p:nvPicPr>
            <p:cNvPr id="11" name="Image 10">
              <a:extLst>
                <a:ext uri="{FF2B5EF4-FFF2-40B4-BE49-F238E27FC236}">
                  <a16:creationId xmlns:a16="http://schemas.microsoft.com/office/drawing/2014/main" id="{CE6FBD89-57AD-DD68-5CAC-1EE516ED6FC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tretch>
              <a:fillRect/>
            </a:stretch>
          </p:blipFill>
          <p:spPr>
            <a:xfrm>
              <a:off x="8246396" y="1286806"/>
              <a:ext cx="816234" cy="1253067"/>
            </a:xfrm>
            <a:prstGeom prst="rect">
              <a:avLst/>
            </a:prstGeom>
          </p:spPr>
        </p:pic>
        <p:cxnSp>
          <p:nvCxnSpPr>
            <p:cNvPr id="14" name="Connecteur : en arc 13">
              <a:extLst>
                <a:ext uri="{FF2B5EF4-FFF2-40B4-BE49-F238E27FC236}">
                  <a16:creationId xmlns:a16="http://schemas.microsoft.com/office/drawing/2014/main" id="{73944690-D8B0-67AA-EC9F-2E82974A1EB4}"/>
                </a:ext>
              </a:extLst>
            </p:cNvPr>
            <p:cNvCxnSpPr>
              <a:cxnSpLocks/>
              <a:endCxn id="11" idx="2"/>
            </p:cNvCxnSpPr>
            <p:nvPr/>
          </p:nvCxnSpPr>
          <p:spPr>
            <a:xfrm flipV="1">
              <a:off x="7394222" y="2539873"/>
              <a:ext cx="1260291" cy="496461"/>
            </a:xfrm>
            <a:prstGeom prst="curvedConnector2">
              <a:avLst/>
            </a:prstGeom>
            <a:ln w="76200">
              <a:solidFill>
                <a:srgbClr val="FF0000"/>
              </a:solidFill>
              <a:headEnd type="triangl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 : en arc 14">
              <a:extLst>
                <a:ext uri="{FF2B5EF4-FFF2-40B4-BE49-F238E27FC236}">
                  <a16:creationId xmlns:a16="http://schemas.microsoft.com/office/drawing/2014/main" id="{B18BB3B5-652A-4D95-0CDB-FA47CD0BFCF6}"/>
                </a:ext>
              </a:extLst>
            </p:cNvPr>
            <p:cNvCxnSpPr>
              <a:cxnSpLocks/>
              <a:stCxn id="5" idx="1"/>
              <a:endCxn id="11" idx="2"/>
            </p:cNvCxnSpPr>
            <p:nvPr/>
          </p:nvCxnSpPr>
          <p:spPr>
            <a:xfrm rot="10800000">
              <a:off x="8654514" y="2539873"/>
              <a:ext cx="1349245" cy="496460"/>
            </a:xfrm>
            <a:prstGeom prst="curvedConnector2">
              <a:avLst/>
            </a:prstGeom>
            <a:ln w="76200">
              <a:solidFill>
                <a:srgbClr val="FF0000"/>
              </a:solidFill>
              <a:headEnd type="triangl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3" name="Image 22" descr="Une image contenant blanc, croquis, clipart, symbole&#10;&#10;Description générée automatiquement">
              <a:extLst>
                <a:ext uri="{FF2B5EF4-FFF2-40B4-BE49-F238E27FC236}">
                  <a16:creationId xmlns:a16="http://schemas.microsoft.com/office/drawing/2014/main" id="{5C9DEA95-E0DE-6F97-90F5-5F3F8B0D8EE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7"/>
                </a:ext>
              </a:extLst>
            </a:blip>
            <a:stretch>
              <a:fillRect/>
            </a:stretch>
          </p:blipFill>
          <p:spPr>
            <a:xfrm>
              <a:off x="8379667" y="3036333"/>
              <a:ext cx="632979" cy="902242"/>
            </a:xfrm>
            <a:prstGeom prst="rect">
              <a:avLst/>
            </a:prstGeom>
          </p:spPr>
        </p:pic>
      </p:grpSp>
      <p:sp>
        <p:nvSpPr>
          <p:cNvPr id="25" name="Espace réservé du numéro de diapositive 24">
            <a:extLst>
              <a:ext uri="{FF2B5EF4-FFF2-40B4-BE49-F238E27FC236}">
                <a16:creationId xmlns:a16="http://schemas.microsoft.com/office/drawing/2014/main" id="{706E0E1C-6573-6599-93E8-06EC32D27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09B9A-2EA2-4919-ABD0-756330742B0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945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647A7D4-90DF-0979-7719-FFCCD20EC78C}"/>
              </a:ext>
            </a:extLst>
          </p:cNvPr>
          <p:cNvSpPr/>
          <p:nvPr/>
        </p:nvSpPr>
        <p:spPr>
          <a:xfrm>
            <a:off x="0" y="0"/>
            <a:ext cx="12192000" cy="1253067"/>
          </a:xfrm>
          <a:prstGeom prst="rect">
            <a:avLst/>
          </a:prstGeom>
          <a:gradFill flip="none" rotWithShape="1">
            <a:gsLst>
              <a:gs pos="0">
                <a:srgbClr val="213556">
                  <a:shade val="30000"/>
                  <a:satMod val="115000"/>
                </a:srgbClr>
              </a:gs>
              <a:gs pos="50000">
                <a:srgbClr val="213556">
                  <a:shade val="67500"/>
                  <a:satMod val="115000"/>
                </a:srgbClr>
              </a:gs>
              <a:gs pos="100000">
                <a:srgbClr val="213556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solidFill>
              <a:srgbClr val="21355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fr-FR" sz="3200" dirty="0">
                <a:latin typeface="Cooper Black" panose="0208090404030B020404" pitchFamily="18" charset="0"/>
              </a:rPr>
              <a:t>III-Réalisation des objectifs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E7A3AA1-0F09-8979-4765-EBEA6809A8C3}"/>
              </a:ext>
            </a:extLst>
          </p:cNvPr>
          <p:cNvSpPr txBox="1"/>
          <p:nvPr/>
        </p:nvSpPr>
        <p:spPr>
          <a:xfrm>
            <a:off x="564445" y="1907823"/>
            <a:ext cx="76371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Cooper Black" panose="0208090404030B020404" pitchFamily="18" charset="0"/>
              </a:rPr>
              <a:t>Objectif n°1 : apprendre à manipuler les sockets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7C849C87-13E6-A92F-1A45-6221C180D094}"/>
              </a:ext>
            </a:extLst>
          </p:cNvPr>
          <p:cNvSpPr txBox="1"/>
          <p:nvPr/>
        </p:nvSpPr>
        <p:spPr>
          <a:xfrm>
            <a:off x="564445" y="2777067"/>
            <a:ext cx="449129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Cooper Black" panose="0208090404030B020404" pitchFamily="18" charset="0"/>
              </a:rPr>
              <a:t>Protocole TCP</a:t>
            </a:r>
          </a:p>
          <a:p>
            <a:endParaRPr lang="fr-FR" dirty="0">
              <a:latin typeface="Cooper Black" panose="0208090404030B020404" pitchFamily="18" charset="0"/>
            </a:endParaRPr>
          </a:p>
          <a:p>
            <a:r>
              <a:rPr lang="fr-FR" dirty="0">
                <a:latin typeface="Cooper Black" panose="0208090404030B020404" pitchFamily="18" charset="0"/>
              </a:rPr>
              <a:t>Paramètres : adresse IP serveur, port</a:t>
            </a:r>
          </a:p>
          <a:p>
            <a:endParaRPr lang="fr-FR" dirty="0">
              <a:latin typeface="Cooper Black" panose="0208090404030B020404" pitchFamily="18" charset="0"/>
            </a:endParaRPr>
          </a:p>
          <a:p>
            <a:r>
              <a:rPr lang="fr-FR" dirty="0">
                <a:latin typeface="Cooper Black" panose="0208090404030B020404" pitchFamily="18" charset="0"/>
              </a:rPr>
              <a:t>Fonctions importantes : </a:t>
            </a:r>
            <a:r>
              <a:rPr lang="fr-FR" dirty="0" err="1">
                <a:latin typeface="Cooper Black" panose="0208090404030B020404" pitchFamily="18" charset="0"/>
              </a:rPr>
              <a:t>send</a:t>
            </a:r>
            <a:r>
              <a:rPr lang="fr-FR" dirty="0">
                <a:latin typeface="Cooper Black" panose="0208090404030B020404" pitchFamily="18" charset="0"/>
              </a:rPr>
              <a:t>, </a:t>
            </a:r>
            <a:r>
              <a:rPr lang="fr-FR" dirty="0" err="1">
                <a:latin typeface="Cooper Black" panose="0208090404030B020404" pitchFamily="18" charset="0"/>
              </a:rPr>
              <a:t>recv</a:t>
            </a:r>
            <a:endParaRPr lang="fr-FR" dirty="0">
              <a:latin typeface="Cooper Black" panose="0208090404030B020404" pitchFamily="18" charset="0"/>
            </a:endParaRPr>
          </a:p>
          <a:p>
            <a:endParaRPr lang="fr-FR" dirty="0">
              <a:latin typeface="Cooper Black" panose="0208090404030B020404" pitchFamily="18" charset="0"/>
            </a:endParaRPr>
          </a:p>
        </p:txBody>
      </p:sp>
      <p:pic>
        <p:nvPicPr>
          <p:cNvPr id="1026" name="Picture 2" descr="MÚLTIPLAS CONEXÕES COM SOCKET EM PYTHON - YouTube">
            <a:extLst>
              <a:ext uri="{FF2B5EF4-FFF2-40B4-BE49-F238E27FC236}">
                <a16:creationId xmlns:a16="http://schemas.microsoft.com/office/drawing/2014/main" id="{A5DF510C-7D2F-FB01-EB9E-7E787DB827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1365" y="3325209"/>
            <a:ext cx="4136190" cy="2326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73C8261-B036-2263-2D7C-292A2DCA6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09B9A-2EA2-4919-ABD0-756330742B0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065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647A7D4-90DF-0979-7719-FFCCD20EC78C}"/>
              </a:ext>
            </a:extLst>
          </p:cNvPr>
          <p:cNvSpPr/>
          <p:nvPr/>
        </p:nvSpPr>
        <p:spPr>
          <a:xfrm>
            <a:off x="0" y="0"/>
            <a:ext cx="12192000" cy="1253067"/>
          </a:xfrm>
          <a:prstGeom prst="rect">
            <a:avLst/>
          </a:prstGeom>
          <a:gradFill flip="none" rotWithShape="1">
            <a:gsLst>
              <a:gs pos="0">
                <a:srgbClr val="213556">
                  <a:shade val="30000"/>
                  <a:satMod val="115000"/>
                </a:srgbClr>
              </a:gs>
              <a:gs pos="50000">
                <a:srgbClr val="213556">
                  <a:shade val="67500"/>
                  <a:satMod val="115000"/>
                </a:srgbClr>
              </a:gs>
              <a:gs pos="100000">
                <a:srgbClr val="213556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solidFill>
              <a:srgbClr val="21355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fr-FR" sz="3200" dirty="0">
                <a:latin typeface="Cooper Black" panose="0208090404030B020404" pitchFamily="18" charset="0"/>
              </a:rPr>
              <a:t>III-Réalisation des objectifs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E7A3AA1-0F09-8979-4765-EBEA6809A8C3}"/>
              </a:ext>
            </a:extLst>
          </p:cNvPr>
          <p:cNvSpPr txBox="1"/>
          <p:nvPr/>
        </p:nvSpPr>
        <p:spPr>
          <a:xfrm>
            <a:off x="564445" y="1907823"/>
            <a:ext cx="93349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Cooper Black" panose="0208090404030B020404" pitchFamily="18" charset="0"/>
              </a:rPr>
              <a:t>Objectif n°2 : gérer plusieurs clients via le multithreading</a:t>
            </a:r>
          </a:p>
        </p:txBody>
      </p:sp>
      <p:pic>
        <p:nvPicPr>
          <p:cNvPr id="2052" name="Picture 4" descr="Multithreading in Python | Board Infinity">
            <a:extLst>
              <a:ext uri="{FF2B5EF4-FFF2-40B4-BE49-F238E27FC236}">
                <a16:creationId xmlns:a16="http://schemas.microsoft.com/office/drawing/2014/main" id="{6F31C5F7-A95B-267A-B034-234FCDC72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8597" y="3024244"/>
            <a:ext cx="5347504" cy="3007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26E8447B-3033-008A-C209-68F6849B9A56}"/>
              </a:ext>
            </a:extLst>
          </p:cNvPr>
          <p:cNvSpPr txBox="1"/>
          <p:nvPr/>
        </p:nvSpPr>
        <p:spPr>
          <a:xfrm>
            <a:off x="682906" y="3024244"/>
            <a:ext cx="50405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oper Black" panose="0208090404030B020404" pitchFamily="18" charset="0"/>
              </a:rPr>
              <a:t>Présentation du concept</a:t>
            </a:r>
          </a:p>
          <a:p>
            <a:endParaRPr lang="fr-FR" dirty="0">
              <a:latin typeface="Cooper Black" panose="0208090404030B020404" pitchFamily="18" charset="0"/>
            </a:endParaRPr>
          </a:p>
          <a:p>
            <a:r>
              <a:rPr lang="fr-FR" dirty="0">
                <a:latin typeface="Cooper Black" panose="0208090404030B020404" pitchFamily="18" charset="0"/>
              </a:rPr>
              <a:t>Utilisation de la programmation orientée objet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556E350-476C-0AC1-1DAE-241331923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09B9A-2EA2-4919-ABD0-756330742B0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35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647A7D4-90DF-0979-7719-FFCCD20EC78C}"/>
              </a:ext>
            </a:extLst>
          </p:cNvPr>
          <p:cNvSpPr/>
          <p:nvPr/>
        </p:nvSpPr>
        <p:spPr>
          <a:xfrm>
            <a:off x="0" y="0"/>
            <a:ext cx="12192000" cy="1253067"/>
          </a:xfrm>
          <a:prstGeom prst="rect">
            <a:avLst/>
          </a:prstGeom>
          <a:gradFill flip="none" rotWithShape="1">
            <a:gsLst>
              <a:gs pos="0">
                <a:srgbClr val="213556">
                  <a:shade val="30000"/>
                  <a:satMod val="115000"/>
                </a:srgbClr>
              </a:gs>
              <a:gs pos="50000">
                <a:srgbClr val="213556">
                  <a:shade val="67500"/>
                  <a:satMod val="115000"/>
                </a:srgbClr>
              </a:gs>
              <a:gs pos="100000">
                <a:srgbClr val="213556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solidFill>
              <a:srgbClr val="21355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fr-FR" sz="3200" dirty="0">
                <a:latin typeface="Cooper Black" panose="0208090404030B020404" pitchFamily="18" charset="0"/>
              </a:rPr>
              <a:t>III-Réalisation des objectifs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E7A3AA1-0F09-8979-4765-EBEA6809A8C3}"/>
              </a:ext>
            </a:extLst>
          </p:cNvPr>
          <p:cNvSpPr txBox="1"/>
          <p:nvPr/>
        </p:nvSpPr>
        <p:spPr>
          <a:xfrm>
            <a:off x="564445" y="1907823"/>
            <a:ext cx="63406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Cooper Black" panose="0208090404030B020404" pitchFamily="18" charset="0"/>
              </a:rPr>
              <a:t>Objectif n°3 : gestion d'authentification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6E8447B-3033-008A-C209-68F6849B9A56}"/>
              </a:ext>
            </a:extLst>
          </p:cNvPr>
          <p:cNvSpPr txBox="1"/>
          <p:nvPr/>
        </p:nvSpPr>
        <p:spPr>
          <a:xfrm>
            <a:off x="682906" y="3024244"/>
            <a:ext cx="24912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Cooper Black" panose="0208090404030B020404" pitchFamily="18" charset="0"/>
              </a:rPr>
              <a:t>Base de données</a:t>
            </a:r>
          </a:p>
          <a:p>
            <a:endParaRPr lang="fr-FR" dirty="0">
              <a:latin typeface="Cooper Black" panose="0208090404030B020404" pitchFamily="18" charset="0"/>
            </a:endParaRPr>
          </a:p>
          <a:p>
            <a:r>
              <a:rPr lang="fr-FR" dirty="0">
                <a:latin typeface="Cooper Black" panose="0208090404030B020404" pitchFamily="18" charset="0"/>
              </a:rPr>
              <a:t>Sécurité et Hachage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5A49EEE-45DA-15FC-4524-1BE11BA7DFFC}"/>
              </a:ext>
            </a:extLst>
          </p:cNvPr>
          <p:cNvSpPr txBox="1"/>
          <p:nvPr/>
        </p:nvSpPr>
        <p:spPr>
          <a:xfrm>
            <a:off x="5091288" y="3429000"/>
            <a:ext cx="6303329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 err="1"/>
              <a:t>password</a:t>
            </a:r>
            <a:endParaRPr lang="fr-FR" sz="1400" dirty="0"/>
          </a:p>
          <a:p>
            <a:pPr algn="ctr"/>
            <a:endParaRPr lang="fr-FR" sz="1400" dirty="0"/>
          </a:p>
          <a:p>
            <a:endParaRPr lang="fr-FR" sz="1400" dirty="0"/>
          </a:p>
          <a:p>
            <a:endParaRPr lang="fr-FR" sz="1400" dirty="0"/>
          </a:p>
          <a:p>
            <a:r>
              <a:rPr lang="fr-FR" sz="1400" dirty="0"/>
              <a:t>5e884898da28047151d0e56f8dc6292773603d0d6aabbdd62a11ef721d1542d8</a:t>
            </a:r>
            <a:endParaRPr lang="fr-FR" dirty="0"/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284EBDBC-3292-8E31-9389-0A412CF0EFC6}"/>
              </a:ext>
            </a:extLst>
          </p:cNvPr>
          <p:cNvCxnSpPr/>
          <p:nvPr/>
        </p:nvCxnSpPr>
        <p:spPr>
          <a:xfrm>
            <a:off x="8242952" y="3849511"/>
            <a:ext cx="0" cy="3048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53ED6369-8615-9BDC-B3BE-B285040BE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09B9A-2EA2-4919-ABD0-756330742B0F}" type="slidenum">
              <a:rPr lang="en-US" smtClean="0"/>
              <a:t>6</a:t>
            </a:fld>
            <a:endParaRPr lang="en-US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A08FEA3-C067-9A80-466C-A36E0E71F563}"/>
              </a:ext>
            </a:extLst>
          </p:cNvPr>
          <p:cNvSpPr txBox="1"/>
          <p:nvPr/>
        </p:nvSpPr>
        <p:spPr>
          <a:xfrm>
            <a:off x="8610600" y="3817245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sha256</a:t>
            </a:r>
          </a:p>
        </p:txBody>
      </p:sp>
    </p:spTree>
    <p:extLst>
      <p:ext uri="{BB962C8B-B14F-4D97-AF65-F5344CB8AC3E}">
        <p14:creationId xmlns:p14="http://schemas.microsoft.com/office/powerpoint/2010/main" val="674283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647A7D4-90DF-0979-7719-FFCCD20EC78C}"/>
              </a:ext>
            </a:extLst>
          </p:cNvPr>
          <p:cNvSpPr/>
          <p:nvPr/>
        </p:nvSpPr>
        <p:spPr>
          <a:xfrm>
            <a:off x="0" y="0"/>
            <a:ext cx="12192000" cy="1253067"/>
          </a:xfrm>
          <a:prstGeom prst="rect">
            <a:avLst/>
          </a:prstGeom>
          <a:gradFill flip="none" rotWithShape="1">
            <a:gsLst>
              <a:gs pos="0">
                <a:srgbClr val="213556">
                  <a:shade val="30000"/>
                  <a:satMod val="115000"/>
                </a:srgbClr>
              </a:gs>
              <a:gs pos="50000">
                <a:srgbClr val="213556">
                  <a:shade val="67500"/>
                  <a:satMod val="115000"/>
                </a:srgbClr>
              </a:gs>
              <a:gs pos="100000">
                <a:srgbClr val="213556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solidFill>
              <a:srgbClr val="21355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fr-FR" sz="3200" dirty="0">
                <a:latin typeface="Cooper Black" panose="0208090404030B020404" pitchFamily="18" charset="0"/>
              </a:rPr>
              <a:t>III-Réalisation des objectifs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E7A3AA1-0F09-8979-4765-EBEA6809A8C3}"/>
              </a:ext>
            </a:extLst>
          </p:cNvPr>
          <p:cNvSpPr txBox="1"/>
          <p:nvPr/>
        </p:nvSpPr>
        <p:spPr>
          <a:xfrm>
            <a:off x="564445" y="1907823"/>
            <a:ext cx="58162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Cooper Black" panose="0208090404030B020404" pitchFamily="18" charset="0"/>
              </a:rPr>
              <a:t>Objectif n°4 : Sécuriser la connexion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6E8447B-3033-008A-C209-68F6849B9A56}"/>
              </a:ext>
            </a:extLst>
          </p:cNvPr>
          <p:cNvSpPr txBox="1"/>
          <p:nvPr/>
        </p:nvSpPr>
        <p:spPr>
          <a:xfrm>
            <a:off x="682906" y="3024244"/>
            <a:ext cx="700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Cooper Black" panose="0208090404030B020404" pitchFamily="18" charset="0"/>
              </a:rPr>
              <a:t>RSA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2C3D245-79DD-008A-8C75-25E46793A2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736" y="4013196"/>
            <a:ext cx="2496273" cy="1333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0986BC1C-B99D-48F0-B405-8CC3065A93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4805" y="4013196"/>
            <a:ext cx="2704618" cy="1817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Espace réservé du numéro de diapositive 34">
            <a:extLst>
              <a:ext uri="{FF2B5EF4-FFF2-40B4-BE49-F238E27FC236}">
                <a16:creationId xmlns:a16="http://schemas.microsoft.com/office/drawing/2014/main" id="{0E8E6E2B-638E-E148-9BAF-4AC87B28B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09B9A-2EA2-4919-ABD0-756330742B0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098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647A7D4-90DF-0979-7719-FFCCD20EC78C}"/>
              </a:ext>
            </a:extLst>
          </p:cNvPr>
          <p:cNvSpPr/>
          <p:nvPr/>
        </p:nvSpPr>
        <p:spPr>
          <a:xfrm>
            <a:off x="0" y="0"/>
            <a:ext cx="12192000" cy="1253067"/>
          </a:xfrm>
          <a:prstGeom prst="rect">
            <a:avLst/>
          </a:prstGeom>
          <a:gradFill flip="none" rotWithShape="1">
            <a:gsLst>
              <a:gs pos="0">
                <a:srgbClr val="213556">
                  <a:shade val="30000"/>
                  <a:satMod val="115000"/>
                </a:srgbClr>
              </a:gs>
              <a:gs pos="50000">
                <a:srgbClr val="213556">
                  <a:shade val="67500"/>
                  <a:satMod val="115000"/>
                </a:srgbClr>
              </a:gs>
              <a:gs pos="100000">
                <a:srgbClr val="213556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solidFill>
              <a:srgbClr val="21355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fr-FR" sz="3200" dirty="0">
                <a:latin typeface="Cooper Black" panose="0208090404030B020404" pitchFamily="18" charset="0"/>
              </a:rPr>
              <a:t>III-Réalisation des objectifs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E7A3AA1-0F09-8979-4765-EBEA6809A8C3}"/>
              </a:ext>
            </a:extLst>
          </p:cNvPr>
          <p:cNvSpPr txBox="1"/>
          <p:nvPr/>
        </p:nvSpPr>
        <p:spPr>
          <a:xfrm>
            <a:off x="564445" y="1907823"/>
            <a:ext cx="58162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Cooper Black" panose="0208090404030B020404" pitchFamily="18" charset="0"/>
              </a:rPr>
              <a:t>Objectif n°4 : Sécuriser la connexion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6E8447B-3033-008A-C209-68F6849B9A56}"/>
              </a:ext>
            </a:extLst>
          </p:cNvPr>
          <p:cNvSpPr txBox="1"/>
          <p:nvPr/>
        </p:nvSpPr>
        <p:spPr>
          <a:xfrm>
            <a:off x="682906" y="3024244"/>
            <a:ext cx="29093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Cooper Black" panose="0208090404030B020404" pitchFamily="18" charset="0"/>
              </a:rPr>
              <a:t>Protocole de connexion</a:t>
            </a:r>
          </a:p>
          <a:p>
            <a:endParaRPr lang="fr-FR" dirty="0">
              <a:latin typeface="Cooper Black" panose="0208090404030B020404" pitchFamily="18" charset="0"/>
            </a:endParaRPr>
          </a:p>
          <a:p>
            <a:endParaRPr lang="fr-FR" dirty="0">
              <a:latin typeface="Cooper Black" panose="0208090404030B020404" pitchFamily="18" charset="0"/>
            </a:endParaRPr>
          </a:p>
        </p:txBody>
      </p:sp>
      <p:grpSp>
        <p:nvGrpSpPr>
          <p:cNvPr id="34" name="Groupe 33">
            <a:extLst>
              <a:ext uri="{FF2B5EF4-FFF2-40B4-BE49-F238E27FC236}">
                <a16:creationId xmlns:a16="http://schemas.microsoft.com/office/drawing/2014/main" id="{6229B7FE-7390-C745-7058-32B422EF6DC7}"/>
              </a:ext>
            </a:extLst>
          </p:cNvPr>
          <p:cNvGrpSpPr/>
          <p:nvPr/>
        </p:nvGrpSpPr>
        <p:grpSpPr>
          <a:xfrm>
            <a:off x="5660112" y="3085322"/>
            <a:ext cx="6362555" cy="2931656"/>
            <a:chOff x="5660112" y="3085322"/>
            <a:chExt cx="6362555" cy="2931656"/>
          </a:xfrm>
        </p:grpSpPr>
        <p:pic>
          <p:nvPicPr>
            <p:cNvPr id="8" name="Image 7" descr="Une image contenant Appareils électroniques, ordinateur, Appareil électronique, Périphérique de sortie&#10;&#10;Description générée automatiquement">
              <a:extLst>
                <a:ext uri="{FF2B5EF4-FFF2-40B4-BE49-F238E27FC236}">
                  <a16:creationId xmlns:a16="http://schemas.microsoft.com/office/drawing/2014/main" id="{E3A042ED-601B-5204-5814-9B9A500A56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10606264" y="3429000"/>
              <a:ext cx="1416403" cy="1338334"/>
            </a:xfrm>
            <a:prstGeom prst="rect">
              <a:avLst/>
            </a:prstGeom>
          </p:spPr>
        </p:pic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C622167F-5393-5555-1F60-F1C1C7CBCC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tretch>
              <a:fillRect/>
            </a:stretch>
          </p:blipFill>
          <p:spPr>
            <a:xfrm>
              <a:off x="5660112" y="3429000"/>
              <a:ext cx="871776" cy="1338334"/>
            </a:xfrm>
            <a:prstGeom prst="rect">
              <a:avLst/>
            </a:prstGeom>
          </p:spPr>
        </p:pic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8042B50F-2E2E-4395-A36A-422C0B62D4E6}"/>
                </a:ext>
              </a:extLst>
            </p:cNvPr>
            <p:cNvCxnSpPr/>
            <p:nvPr/>
          </p:nvCxnSpPr>
          <p:spPr>
            <a:xfrm>
              <a:off x="6750756" y="3172178"/>
              <a:ext cx="0" cy="2844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7A2012D0-66AD-D6A4-8259-652CFF598CFB}"/>
                </a:ext>
              </a:extLst>
            </p:cNvPr>
            <p:cNvCxnSpPr/>
            <p:nvPr/>
          </p:nvCxnSpPr>
          <p:spPr>
            <a:xfrm>
              <a:off x="10606264" y="3172178"/>
              <a:ext cx="0" cy="2844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avec flèche 14">
              <a:extLst>
                <a:ext uri="{FF2B5EF4-FFF2-40B4-BE49-F238E27FC236}">
                  <a16:creationId xmlns:a16="http://schemas.microsoft.com/office/drawing/2014/main" id="{1AC77B0A-86DC-FC28-5372-3976B96F9E70}"/>
                </a:ext>
              </a:extLst>
            </p:cNvPr>
            <p:cNvCxnSpPr/>
            <p:nvPr/>
          </p:nvCxnSpPr>
          <p:spPr>
            <a:xfrm>
              <a:off x="6874933" y="3429000"/>
              <a:ext cx="357857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avec flèche 17">
              <a:extLst>
                <a:ext uri="{FF2B5EF4-FFF2-40B4-BE49-F238E27FC236}">
                  <a16:creationId xmlns:a16="http://schemas.microsoft.com/office/drawing/2014/main" id="{F90F46DB-27CC-3634-209A-8B6208C21B85}"/>
                </a:ext>
              </a:extLst>
            </p:cNvPr>
            <p:cNvCxnSpPr/>
            <p:nvPr/>
          </p:nvCxnSpPr>
          <p:spPr>
            <a:xfrm>
              <a:off x="6874933" y="3942644"/>
              <a:ext cx="357857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avec flèche 18">
              <a:extLst>
                <a:ext uri="{FF2B5EF4-FFF2-40B4-BE49-F238E27FC236}">
                  <a16:creationId xmlns:a16="http://schemas.microsoft.com/office/drawing/2014/main" id="{773BDACD-2ABA-10C1-2EFC-8A2C657EFC33}"/>
                </a:ext>
              </a:extLst>
            </p:cNvPr>
            <p:cNvCxnSpPr/>
            <p:nvPr/>
          </p:nvCxnSpPr>
          <p:spPr>
            <a:xfrm>
              <a:off x="6874933" y="4501572"/>
              <a:ext cx="357857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avec flèche 19">
              <a:extLst>
                <a:ext uri="{FF2B5EF4-FFF2-40B4-BE49-F238E27FC236}">
                  <a16:creationId xmlns:a16="http://schemas.microsoft.com/office/drawing/2014/main" id="{39F8F23E-CEA9-B8E9-5801-1284DB248F05}"/>
                </a:ext>
              </a:extLst>
            </p:cNvPr>
            <p:cNvCxnSpPr/>
            <p:nvPr/>
          </p:nvCxnSpPr>
          <p:spPr>
            <a:xfrm>
              <a:off x="6874933" y="5043311"/>
              <a:ext cx="357857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avec flèche 20">
              <a:extLst>
                <a:ext uri="{FF2B5EF4-FFF2-40B4-BE49-F238E27FC236}">
                  <a16:creationId xmlns:a16="http://schemas.microsoft.com/office/drawing/2014/main" id="{5ED7D11A-F851-A8A2-846E-3122308216E6}"/>
                </a:ext>
              </a:extLst>
            </p:cNvPr>
            <p:cNvCxnSpPr/>
            <p:nvPr/>
          </p:nvCxnSpPr>
          <p:spPr>
            <a:xfrm>
              <a:off x="6874933" y="5579661"/>
              <a:ext cx="357857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127E036C-DAA4-06F6-5550-533F3BE74A19}"/>
                </a:ext>
              </a:extLst>
            </p:cNvPr>
            <p:cNvSpPr txBox="1"/>
            <p:nvPr/>
          </p:nvSpPr>
          <p:spPr>
            <a:xfrm>
              <a:off x="7838121" y="3085322"/>
              <a:ext cx="15231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Clef publique</a:t>
              </a:r>
            </a:p>
          </p:txBody>
        </p:sp>
        <p:sp>
          <p:nvSpPr>
            <p:cNvPr id="23" name="ZoneTexte 22">
              <a:extLst>
                <a:ext uri="{FF2B5EF4-FFF2-40B4-BE49-F238E27FC236}">
                  <a16:creationId xmlns:a16="http://schemas.microsoft.com/office/drawing/2014/main" id="{F8CF47AB-F5C4-6FD4-B1F2-580CC9412E33}"/>
                </a:ext>
              </a:extLst>
            </p:cNvPr>
            <p:cNvSpPr txBox="1"/>
            <p:nvPr/>
          </p:nvSpPr>
          <p:spPr>
            <a:xfrm>
              <a:off x="7882598" y="3578242"/>
              <a:ext cx="1563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Clef Vigenère</a:t>
              </a:r>
            </a:p>
          </p:txBody>
        </p:sp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9331FA04-6B5E-99D4-D639-554D58679B97}"/>
                </a:ext>
              </a:extLst>
            </p:cNvPr>
            <p:cNvSpPr txBox="1"/>
            <p:nvPr/>
          </p:nvSpPr>
          <p:spPr>
            <a:xfrm>
              <a:off x="6891726" y="4127311"/>
              <a:ext cx="3545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dirty="0"/>
                <a:t>Validation du changement de clef </a:t>
              </a:r>
            </a:p>
          </p:txBody>
        </p:sp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447F06C4-AECE-7EDE-3F2E-86A50F81D4FA}"/>
                </a:ext>
              </a:extLst>
            </p:cNvPr>
            <p:cNvSpPr txBox="1"/>
            <p:nvPr/>
          </p:nvSpPr>
          <p:spPr>
            <a:xfrm>
              <a:off x="7473086" y="4634425"/>
              <a:ext cx="2415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dirty="0"/>
                <a:t>Envoi du mot de passe</a:t>
              </a:r>
            </a:p>
          </p:txBody>
        </p:sp>
        <p:sp>
          <p:nvSpPr>
            <p:cNvPr id="26" name="ZoneTexte 25">
              <a:extLst>
                <a:ext uri="{FF2B5EF4-FFF2-40B4-BE49-F238E27FC236}">
                  <a16:creationId xmlns:a16="http://schemas.microsoft.com/office/drawing/2014/main" id="{8BCB5425-E709-A984-4898-A242EB9C8E84}"/>
                </a:ext>
              </a:extLst>
            </p:cNvPr>
            <p:cNvSpPr txBox="1"/>
            <p:nvPr/>
          </p:nvSpPr>
          <p:spPr>
            <a:xfrm>
              <a:off x="8086488" y="5191174"/>
              <a:ext cx="11790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dirty="0"/>
                <a:t>Validation</a:t>
              </a:r>
            </a:p>
          </p:txBody>
        </p:sp>
      </p:grp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FAF4BCA0-087B-5186-0DED-F4F6B22C7E70}"/>
              </a:ext>
            </a:extLst>
          </p:cNvPr>
          <p:cNvGrpSpPr/>
          <p:nvPr/>
        </p:nvGrpSpPr>
        <p:grpSpPr>
          <a:xfrm>
            <a:off x="875050" y="5375839"/>
            <a:ext cx="4072130" cy="666844"/>
            <a:chOff x="875050" y="5375839"/>
            <a:chExt cx="4072130" cy="666844"/>
          </a:xfrm>
        </p:grpSpPr>
        <p:pic>
          <p:nvPicPr>
            <p:cNvPr id="28" name="Image 27" descr="Une image contenant texte, capture d’écran, Police, Logiciel multimédia&#10;&#10;Description générée automatiquement">
              <a:extLst>
                <a:ext uri="{FF2B5EF4-FFF2-40B4-BE49-F238E27FC236}">
                  <a16:creationId xmlns:a16="http://schemas.microsoft.com/office/drawing/2014/main" id="{FF121CF4-6560-D742-DB40-D69DF4D55F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3638"/>
            <a:stretch/>
          </p:blipFill>
          <p:spPr>
            <a:xfrm>
              <a:off x="3598590" y="5375840"/>
              <a:ext cx="1348590" cy="666843"/>
            </a:xfrm>
            <a:prstGeom prst="rect">
              <a:avLst/>
            </a:prstGeom>
          </p:spPr>
        </p:pic>
        <p:pic>
          <p:nvPicPr>
            <p:cNvPr id="30" name="Image 29" descr="Une image contenant texte, capture d’écran, Police&#10;&#10;Description générée automatiquement">
              <a:extLst>
                <a:ext uri="{FF2B5EF4-FFF2-40B4-BE49-F238E27FC236}">
                  <a16:creationId xmlns:a16="http://schemas.microsoft.com/office/drawing/2014/main" id="{4783B354-D792-5BE1-4DC7-E986A24F78F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3759" t="384"/>
            <a:stretch/>
          </p:blipFill>
          <p:spPr>
            <a:xfrm>
              <a:off x="875050" y="5375839"/>
              <a:ext cx="1440426" cy="666843"/>
            </a:xfrm>
            <a:prstGeom prst="rect">
              <a:avLst/>
            </a:prstGeom>
          </p:spPr>
        </p:pic>
        <p:cxnSp>
          <p:nvCxnSpPr>
            <p:cNvPr id="32" name="Connecteur droit avec flèche 31">
              <a:extLst>
                <a:ext uri="{FF2B5EF4-FFF2-40B4-BE49-F238E27FC236}">
                  <a16:creationId xmlns:a16="http://schemas.microsoft.com/office/drawing/2014/main" id="{15D956D5-CB1C-AA1D-3ACE-3BCCFCBEB7E0}"/>
                </a:ext>
              </a:extLst>
            </p:cNvPr>
            <p:cNvCxnSpPr/>
            <p:nvPr/>
          </p:nvCxnSpPr>
          <p:spPr>
            <a:xfrm>
              <a:off x="2400300" y="5715000"/>
              <a:ext cx="109855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ZoneTexte 2">
            <a:extLst>
              <a:ext uri="{FF2B5EF4-FFF2-40B4-BE49-F238E27FC236}">
                <a16:creationId xmlns:a16="http://schemas.microsoft.com/office/drawing/2014/main" id="{ABCFE168-9787-7FB6-902C-26054E878355}"/>
              </a:ext>
            </a:extLst>
          </p:cNvPr>
          <p:cNvSpPr txBox="1"/>
          <p:nvPr/>
        </p:nvSpPr>
        <p:spPr>
          <a:xfrm>
            <a:off x="5634767" y="4767334"/>
            <a:ext cx="1155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serveur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8144922-2648-9EA5-1773-E347FA7F41B0}"/>
              </a:ext>
            </a:extLst>
          </p:cNvPr>
          <p:cNvSpPr txBox="1"/>
          <p:nvPr/>
        </p:nvSpPr>
        <p:spPr>
          <a:xfrm>
            <a:off x="11082416" y="4881116"/>
            <a:ext cx="831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client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2500BF5-EB67-AEAE-494F-86DB14428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09B9A-2EA2-4919-ABD0-756330742B0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778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647A7D4-90DF-0979-7719-FFCCD20EC78C}"/>
              </a:ext>
            </a:extLst>
          </p:cNvPr>
          <p:cNvSpPr/>
          <p:nvPr/>
        </p:nvSpPr>
        <p:spPr>
          <a:xfrm>
            <a:off x="0" y="0"/>
            <a:ext cx="12192000" cy="1253067"/>
          </a:xfrm>
          <a:prstGeom prst="rect">
            <a:avLst/>
          </a:prstGeom>
          <a:gradFill flip="none" rotWithShape="1">
            <a:gsLst>
              <a:gs pos="0">
                <a:srgbClr val="213556">
                  <a:shade val="30000"/>
                  <a:satMod val="115000"/>
                </a:srgbClr>
              </a:gs>
              <a:gs pos="50000">
                <a:srgbClr val="213556">
                  <a:shade val="67500"/>
                  <a:satMod val="115000"/>
                </a:srgbClr>
              </a:gs>
              <a:gs pos="100000">
                <a:srgbClr val="213556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solidFill>
              <a:srgbClr val="21355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fr-FR" sz="3200" dirty="0">
                <a:latin typeface="Cooper Black" panose="0208090404030B020404" pitchFamily="18" charset="0"/>
              </a:rPr>
              <a:t>III-Réalisation des objectifs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E7A3AA1-0F09-8979-4765-EBEA6809A8C3}"/>
              </a:ext>
            </a:extLst>
          </p:cNvPr>
          <p:cNvSpPr txBox="1"/>
          <p:nvPr/>
        </p:nvSpPr>
        <p:spPr>
          <a:xfrm>
            <a:off x="564445" y="1907823"/>
            <a:ext cx="68036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Cooper Black" panose="0208090404030B020404" pitchFamily="18" charset="0"/>
              </a:rPr>
              <a:t>Objectif n°5 : Etablir une connexion privée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6E8447B-3033-008A-C209-68F6849B9A56}"/>
              </a:ext>
            </a:extLst>
          </p:cNvPr>
          <p:cNvSpPr txBox="1"/>
          <p:nvPr/>
        </p:nvSpPr>
        <p:spPr>
          <a:xfrm>
            <a:off x="682906" y="3024244"/>
            <a:ext cx="370838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Cooper Black" panose="0208090404030B020404" pitchFamily="18" charset="0"/>
              </a:rPr>
              <a:t>Protocole de connexion privée</a:t>
            </a:r>
          </a:p>
          <a:p>
            <a:endParaRPr lang="fr-FR" dirty="0">
              <a:latin typeface="Cooper Black" panose="0208090404030B020404" pitchFamily="18" charset="0"/>
            </a:endParaRPr>
          </a:p>
          <a:p>
            <a:endParaRPr lang="fr-FR" dirty="0">
              <a:latin typeface="Cooper Black" panose="0208090404030B020404" pitchFamily="18" charset="0"/>
            </a:endParaRPr>
          </a:p>
          <a:p>
            <a:endParaRPr lang="fr-FR" dirty="0">
              <a:latin typeface="Cooper Black" panose="0208090404030B020404" pitchFamily="18" charset="0"/>
            </a:endParaRPr>
          </a:p>
          <a:p>
            <a:endParaRPr lang="fr-FR" dirty="0">
              <a:latin typeface="Cooper Black" panose="0208090404030B020404" pitchFamily="18" charset="0"/>
            </a:endParaRP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2500BF5-EB67-AEAE-494F-86DB14428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09B9A-2EA2-4919-ABD0-756330742B0F}" type="slidenum">
              <a:rPr lang="en-US" smtClean="0"/>
              <a:t>9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5EDA555-ABC4-7176-DEFD-F2F28C22877B}"/>
              </a:ext>
            </a:extLst>
          </p:cNvPr>
          <p:cNvSpPr/>
          <p:nvPr/>
        </p:nvSpPr>
        <p:spPr>
          <a:xfrm>
            <a:off x="8063910" y="4668292"/>
            <a:ext cx="131823" cy="261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122" name="Picture 2" descr="Vpn Tunnel Images – Parcourir 2,226 le catalogue de photos, vecteurs et  vidéos | Adobe Stock">
            <a:extLst>
              <a:ext uri="{FF2B5EF4-FFF2-40B4-BE49-F238E27FC236}">
                <a16:creationId xmlns:a16="http://schemas.microsoft.com/office/drawing/2014/main" id="{3A15CFF3-DF84-6000-1B3D-40D30BF697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5015" y="2867714"/>
            <a:ext cx="3581400" cy="1873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901511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5757</TotalTime>
  <Words>214</Words>
  <Application>Microsoft Office PowerPoint</Application>
  <PresentationFormat>Grand écran</PresentationFormat>
  <Paragraphs>85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Aptos</vt:lpstr>
      <vt:lpstr>Aptos Display</vt:lpstr>
      <vt:lpstr>Arial</vt:lpstr>
      <vt:lpstr>Cooper Black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CALAMEL Martin</dc:creator>
  <cp:lastModifiedBy>CALAMEL Martin</cp:lastModifiedBy>
  <cp:revision>4</cp:revision>
  <dcterms:created xsi:type="dcterms:W3CDTF">2024-03-28T09:56:09Z</dcterms:created>
  <dcterms:modified xsi:type="dcterms:W3CDTF">2024-04-02T11:36:37Z</dcterms:modified>
</cp:coreProperties>
</file>