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54">
          <p15:clr>
            <a:srgbClr val="A4A3A4"/>
          </p15:clr>
        </p15:guide>
        <p15:guide id="2" pos="3243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54"/>
        <p:guide pos="3243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ae344b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faae344bc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aae344b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faae344bc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aae344b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faae344bc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ae344b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aae344bc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ae344b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faae344bc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aae344b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faae344bc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ae344b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faae344bc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ae344b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faae344bc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ae344bc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faae344bc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ae344b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aae344bc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Portada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464500" y="1493134"/>
            <a:ext cx="4763158" cy="194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22" y="480139"/>
            <a:ext cx="1768514" cy="45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">
  <p:cSld name="Portada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64500" y="1493134"/>
            <a:ext cx="4763158" cy="194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6606" y="486270"/>
            <a:ext cx="1519490" cy="47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">
  <p:cSld name="Secció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10293" y="2045886"/>
            <a:ext cx="4897556" cy="15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6606" y="486270"/>
            <a:ext cx="1519490" cy="47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">
  <p:cSld name="Indice">
    <p:bg>
      <p:bgPr>
        <a:solidFill>
          <a:srgbClr val="04326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850663" y="1526058"/>
            <a:ext cx="3920977" cy="1595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7222" y="480139"/>
            <a:ext cx="1768514" cy="45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8868798" y="0"/>
            <a:ext cx="279399" cy="167640"/>
          </a:xfrm>
          <a:custGeom>
            <a:rect b="b" l="l" r="r" t="t"/>
            <a:pathLst>
              <a:path extrusionOk="0" h="167640" w="279399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6"/>
          <p:cNvSpPr txBox="1"/>
          <p:nvPr/>
        </p:nvSpPr>
        <p:spPr>
          <a:xfrm>
            <a:off x="8915719" y="31388"/>
            <a:ext cx="21269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143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 txBox="1"/>
          <p:nvPr/>
        </p:nvSpPr>
        <p:spPr>
          <a:xfrm>
            <a:off x="7621981" y="31388"/>
            <a:ext cx="1214843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Título presentación</a:t>
            </a:r>
            <a:endParaRPr b="1" sz="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">
          <p15:clr>
            <a:srgbClr val="FBAE40"/>
          </p15:clr>
        </p15:guide>
        <p15:guide id="2" pos="310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31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y texto">
  <p:cSld name="Foto y tex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>
            <p:ph idx="2" type="pic"/>
          </p:nvPr>
        </p:nvSpPr>
        <p:spPr>
          <a:xfrm>
            <a:off x="3777188" y="-2"/>
            <a:ext cx="5370878" cy="5146153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474360" y="1658126"/>
            <a:ext cx="3121647" cy="225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22" y="480139"/>
            <a:ext cx="1768514" cy="45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conclusión">
  <p:cSld name="Con conclusió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0" y="4490720"/>
            <a:ext cx="9140281" cy="6527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47160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8"/>
          <p:cNvSpPr/>
          <p:nvPr/>
        </p:nvSpPr>
        <p:spPr>
          <a:xfrm>
            <a:off x="8868798" y="0"/>
            <a:ext cx="279399" cy="167640"/>
          </a:xfrm>
          <a:custGeom>
            <a:rect b="b" l="l" r="r" t="t"/>
            <a:pathLst>
              <a:path extrusionOk="0" h="167640" w="279399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8915719" y="31388"/>
            <a:ext cx="21269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143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7621981" y="31388"/>
            <a:ext cx="1214843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Título presentación</a:t>
            </a:r>
            <a:endParaRPr b="1" sz="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">
          <p15:clr>
            <a:srgbClr val="FBAE40"/>
          </p15:clr>
        </p15:guide>
        <p15:guide id="2" pos="311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950" y="1802179"/>
            <a:ext cx="5418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Reto: Ayuda a Invertir</a:t>
            </a:r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490948" y="4210925"/>
            <a:ext cx="13401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accent3"/>
                </a:solidFill>
              </a:rPr>
              <a:t>Octubre 2021</a:t>
            </a:r>
            <a:endParaRPr sz="1050">
              <a:solidFill>
                <a:schemeClr val="accent3"/>
              </a:solidFill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490948" y="2509275"/>
            <a:ext cx="6813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Equipo: La Asociación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>
                <a:solidFill>
                  <a:schemeClr val="lt1"/>
                </a:solidFill>
              </a:rPr>
              <a:t>Hackathon BBVA 2021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Estructura de la solución</a:t>
            </a:r>
            <a:endParaRPr sz="2200"/>
          </a:p>
        </p:txBody>
      </p:sp>
      <p:sp>
        <p:nvSpPr>
          <p:cNvPr id="110" name="Google Shape;110;p18"/>
          <p:cNvSpPr txBox="1"/>
          <p:nvPr/>
        </p:nvSpPr>
        <p:spPr>
          <a:xfrm>
            <a:off x="492132" y="1003229"/>
            <a:ext cx="8502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Ideas </a:t>
            </a:r>
            <a:r>
              <a:rPr lang="en-US" sz="2000">
                <a:solidFill>
                  <a:schemeClr val="accent4"/>
                </a:solidFill>
              </a:rPr>
              <a:t>prácticas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81350" y="1489238"/>
            <a:ext cx="8181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Por medio de una serie de niveles, los usuarios escalan beneficios.. Cada nivel corresponde a cierta tasa de rendimiento anual (heredada de los fondos de inversión) que puede incrementarse.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highlight>
                  <a:srgbClr val="FFFFFF"/>
                </a:highlight>
              </a:rPr>
              <a:t>Los usuarios inician en el Nivel 1 con cualquier monto, pueden escalar a lo largo de 5 niveles, mejorando su tasa de rendimiento a cada nivel, recibiendo incentivos por definir, acumulando cultura financiera y acumulando interés compuesto a cada día que pasa.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highlight>
                  <a:srgbClr val="FFFFFF"/>
                </a:highlight>
              </a:rPr>
              <a:t>Por medio de acciones que beneficien su salud financiera como configurar los “life hacks”, subir su ahorro o visitar la sección de información financiera, podrán recibir puntos que le permitan acceder al siguiente nivel.</a:t>
            </a:r>
            <a:endParaRPr sz="1600">
              <a:solidFill>
                <a:srgbClr val="12121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10300" y="2138750"/>
            <a:ext cx="6302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400"/>
              <a:t>Identificación de riesgos</a:t>
            </a:r>
            <a:r>
              <a:rPr lang="en-US" sz="3400"/>
              <a:t> </a:t>
            </a:r>
            <a:endParaRPr sz="5000"/>
          </a:p>
        </p:txBody>
      </p:sp>
      <p:sp>
        <p:nvSpPr>
          <p:cNvPr id="117" name="Google Shape;117;p19"/>
          <p:cNvSpPr txBox="1"/>
          <p:nvPr/>
        </p:nvSpPr>
        <p:spPr>
          <a:xfrm>
            <a:off x="487375" y="2822894"/>
            <a:ext cx="3982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87363" y="1192922"/>
            <a:ext cx="83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small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800" cap="small">
                <a:solidFill>
                  <a:schemeClr val="accent3"/>
                </a:solidFill>
              </a:rPr>
              <a:t>3</a:t>
            </a:r>
            <a:endParaRPr sz="4800" cap="small"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 cap="small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Identificación de riesgos</a:t>
            </a:r>
            <a:endParaRPr sz="2200"/>
          </a:p>
        </p:txBody>
      </p:sp>
      <p:sp>
        <p:nvSpPr>
          <p:cNvPr id="124" name="Google Shape;124;p20"/>
          <p:cNvSpPr txBox="1"/>
          <p:nvPr/>
        </p:nvSpPr>
        <p:spPr>
          <a:xfrm>
            <a:off x="481350" y="1347415"/>
            <a:ext cx="8181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00"/>
              <a:buChar char="●"/>
            </a:pPr>
            <a:r>
              <a:rPr lang="en-US">
                <a:solidFill>
                  <a:srgbClr val="2E75B5"/>
                </a:solidFill>
              </a:rPr>
              <a:t>¿Somos un "intermediario", una figura buscando sacar ganancia de transacciones financieras?</a:t>
            </a:r>
            <a:endParaRPr>
              <a:solidFill>
                <a:srgbClr val="2E75B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No, generamos valor con nuestras acciones en sentido de resolver los problemas planteados para poder generar el enlace entre usuarios e institución financiera.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00"/>
              <a:buChar char="●"/>
            </a:pPr>
            <a:r>
              <a:rPr lang="en-US">
                <a:solidFill>
                  <a:srgbClr val="2E75B5"/>
                </a:solidFill>
              </a:rPr>
              <a:t>¿Qué nos hace diferentes a un fondo de inversión?</a:t>
            </a:r>
            <a:endParaRPr>
              <a:solidFill>
                <a:srgbClr val="2E75B5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El interés en el cliente por desarrollar su salud financiera así como hacer de los productos de inversión una iniciativa incluyente.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10300" y="2138750"/>
            <a:ext cx="6302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400"/>
              <a:t>Siguientes pasos</a:t>
            </a:r>
            <a:r>
              <a:rPr lang="en-US" sz="3400"/>
              <a:t> </a:t>
            </a:r>
            <a:endParaRPr sz="5000"/>
          </a:p>
        </p:txBody>
      </p:sp>
      <p:sp>
        <p:nvSpPr>
          <p:cNvPr id="130" name="Google Shape;130;p21"/>
          <p:cNvSpPr txBox="1"/>
          <p:nvPr/>
        </p:nvSpPr>
        <p:spPr>
          <a:xfrm>
            <a:off x="487375" y="2822894"/>
            <a:ext cx="3982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87363" y="1192922"/>
            <a:ext cx="83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small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800" cap="small">
                <a:solidFill>
                  <a:schemeClr val="accent3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Siguientes pasos</a:t>
            </a:r>
            <a:endParaRPr sz="2200"/>
          </a:p>
        </p:txBody>
      </p:sp>
      <p:sp>
        <p:nvSpPr>
          <p:cNvPr id="137" name="Google Shape;137;p22"/>
          <p:cNvSpPr txBox="1"/>
          <p:nvPr/>
        </p:nvSpPr>
        <p:spPr>
          <a:xfrm>
            <a:off x="481350" y="1489238"/>
            <a:ext cx="8181300" cy="3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Consultar con facilitador para ficha técnica de fondos de inversión ofrecidos en BBVA.</a:t>
            </a:r>
            <a:br>
              <a:rPr lang="en-US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Un fondo de inversión sostenible: BBVAES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lt2"/>
                </a:solidFill>
              </a:rPr>
              <a:t>https://www.bbva.mx/personas/productos/inversion/fondos-de-inversion/renta-variable/fondo-de-inversion-sostenible-bbvaesg.html</a:t>
            </a:r>
            <a:br>
              <a:rPr lang="en-US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</a:rPr>
              <a:t>Reforzar incentivos y recompensas a usuarios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>
                <a:solidFill>
                  <a:schemeClr val="lt2"/>
                </a:solidFill>
                <a:highlight>
                  <a:srgbClr val="FFFFFF"/>
                </a:highlight>
              </a:rPr>
              <a:t>Asociar niveles a salud financiera. No garantizar tasas de rendimiento, sugerir umbrales. Fortalecer comunidad por niveles; exponer escenarios de evolución de otros usuarios en mismo nivel.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3A3"/>
              </a:buClr>
              <a:buSzPts val="1400"/>
              <a:buChar char="○"/>
            </a:pPr>
            <a:r>
              <a:t/>
            </a:r>
            <a:endParaRPr>
              <a:solidFill>
                <a:srgbClr val="00A3A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2735263" y="1300846"/>
            <a:ext cx="1496205" cy="554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</a:pPr>
            <a:r>
              <a:rPr lang="en-US"/>
              <a:t>Índice</a:t>
            </a:r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3129593" y="2058775"/>
            <a:ext cx="42774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Identificación del problema</a:t>
            </a:r>
            <a:endParaRPr b="1" sz="16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Estructura de la solución</a:t>
            </a:r>
            <a:r>
              <a:rPr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Identificación de riesgos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Siguientes pasos</a:t>
            </a:r>
            <a:endParaRPr sz="1200" u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2735263" y="2058778"/>
            <a:ext cx="394349" cy="270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cap="small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2735263" y="2557888"/>
            <a:ext cx="394349" cy="270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cap="small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48" name="Google Shape;48;p10"/>
          <p:cNvSpPr txBox="1"/>
          <p:nvPr/>
        </p:nvSpPr>
        <p:spPr>
          <a:xfrm>
            <a:off x="2735263" y="3064618"/>
            <a:ext cx="394349" cy="270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cap="small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2735276" y="3638643"/>
            <a:ext cx="449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cap="small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10300" y="2138750"/>
            <a:ext cx="6302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Identificación del problema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487375" y="2822894"/>
            <a:ext cx="3982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Contexto 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Conceptos clave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Necesidades del cliente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487363" y="1192922"/>
            <a:ext cx="831353" cy="64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small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800" cap="small">
                <a:solidFill>
                  <a:schemeClr val="accent3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Identificación del problema</a:t>
            </a:r>
            <a:endParaRPr sz="2200"/>
          </a:p>
        </p:txBody>
      </p:sp>
      <p:sp>
        <p:nvSpPr>
          <p:cNvPr id="62" name="Google Shape;62;p12"/>
          <p:cNvSpPr txBox="1"/>
          <p:nvPr/>
        </p:nvSpPr>
        <p:spPr>
          <a:xfrm>
            <a:off x="473000" y="1686915"/>
            <a:ext cx="8181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ANTECEDENTES: 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2"/>
                </a:solidFill>
              </a:rPr>
              <a:t>Cuando hablamos de tener una buena salud financiera, un pilar fundamental es el ahorro y su planificación. Sin embargo, cuando hablamos de ahorro, hoy casi el 62% lo hace en una cuenta corriente o en metálico y solo el 8% lo hace a través de la inversión, con la consecuente pérdida de poder adquisitivo a lo largo de los años.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473007" y="1045916"/>
            <a:ext cx="8502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Contexto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481325" y="3232765"/>
            <a:ext cx="8181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RETO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2"/>
                </a:solidFill>
              </a:rPr>
              <a:t>El desafío que tenemos por delante es ayudar a los clientes a considerar la inversión como un medio para hacer crecer su ahorros a medio-largo plazo y mejorar así su salud financiera.</a:t>
            </a:r>
            <a:endParaRPr sz="13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Identificación del problema</a:t>
            </a:r>
            <a:endParaRPr sz="2200"/>
          </a:p>
        </p:txBody>
      </p:sp>
      <p:sp>
        <p:nvSpPr>
          <p:cNvPr id="70" name="Google Shape;70;p13"/>
          <p:cNvSpPr txBox="1"/>
          <p:nvPr/>
        </p:nvSpPr>
        <p:spPr>
          <a:xfrm>
            <a:off x="481350" y="1503515"/>
            <a:ext cx="81813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DATOS SOBRE </a:t>
            </a:r>
            <a:r>
              <a:rPr lang="en-US">
                <a:solidFill>
                  <a:schemeClr val="accent2"/>
                </a:solidFill>
              </a:rPr>
              <a:t>INVESTIGACIÓN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/>
              <a:t>La manera en que los adultos ahorran es diversa y los contrastes entre economías desarrolladas y emergentes son evidentes.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73007" y="1045916"/>
            <a:ext cx="8502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Contexto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957" y="2204025"/>
            <a:ext cx="3572693" cy="24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336200" y="2476100"/>
            <a:ext cx="45018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Economías</a:t>
            </a:r>
            <a:r>
              <a:rPr lang="en-US"/>
              <a:t> desarrolladas:</a:t>
            </a:r>
            <a:br>
              <a:rPr lang="en-US"/>
            </a:br>
            <a:r>
              <a:rPr lang="en-US"/>
              <a:t>71% de los adultos ahorró en el </a:t>
            </a:r>
            <a:r>
              <a:rPr lang="en-US"/>
              <a:t>último</a:t>
            </a:r>
            <a:r>
              <a:rPr lang="en-US"/>
              <a:t> año, usando medios formales como bancos o fondos.</a:t>
            </a:r>
            <a:br>
              <a:rPr lang="en-US"/>
            </a:b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Economías emergentes: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/>
              <a:t>43% ahorró mayormente en medios informales como tandas o círculos de préstamos.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Identificación del problema</a:t>
            </a:r>
            <a:endParaRPr sz="2200"/>
          </a:p>
        </p:txBody>
      </p:sp>
      <p:sp>
        <p:nvSpPr>
          <p:cNvPr id="79" name="Google Shape;79;p14"/>
          <p:cNvSpPr txBox="1"/>
          <p:nvPr/>
        </p:nvSpPr>
        <p:spPr>
          <a:xfrm>
            <a:off x="481325" y="1498615"/>
            <a:ext cx="818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Fortalecer ahorro, finanzas personales, independencia económica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Escuchamos a los que no han recibido una oportunidad acorde a sus necesidades.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73007" y="1045916"/>
            <a:ext cx="8502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Conceptos clave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81350" y="2695453"/>
            <a:ext cx="8181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2"/>
                </a:solidFill>
              </a:rPr>
              <a:t>Nos dimos a la tarea de investigar las necesidades de las personas que aún no se han acercado a una institución financiera para poder proponer una </a:t>
            </a:r>
            <a:r>
              <a:rPr lang="en-US" sz="1300">
                <a:solidFill>
                  <a:schemeClr val="lt2"/>
                </a:solidFill>
              </a:rPr>
              <a:t>solución</a:t>
            </a:r>
            <a:r>
              <a:rPr lang="en-US" sz="1300">
                <a:solidFill>
                  <a:schemeClr val="lt2"/>
                </a:solidFill>
              </a:rPr>
              <a:t> que resuelva dichas necesidades, estos son nuestros resultados: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73007" y="2243604"/>
            <a:ext cx="8502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Necesidades del cliente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81325" y="3395199"/>
            <a:ext cx="81813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>
                <a:solidFill>
                  <a:schemeClr val="accent2"/>
                </a:solidFill>
              </a:rPr>
              <a:t>Las personas buscan liquidez inmediata.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>
                <a:solidFill>
                  <a:schemeClr val="accent2"/>
                </a:solidFill>
              </a:rPr>
              <a:t>Rendimientos significativos por su esfuerzo.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>
                <a:solidFill>
                  <a:schemeClr val="accent2"/>
                </a:solidFill>
              </a:rPr>
              <a:t>Una solución accesible e inclusiva.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00"/>
              <a:buChar char="●"/>
            </a:pPr>
            <a:r>
              <a:rPr lang="en-US">
                <a:solidFill>
                  <a:schemeClr val="accent2"/>
                </a:solidFill>
              </a:rPr>
              <a:t>Preferencia de liquidez, alta demanda de dinero en efectivo</a:t>
            </a:r>
            <a:r>
              <a:rPr lang="en-US" sz="1100"/>
              <a:t>,</a:t>
            </a:r>
            <a:endParaRPr>
              <a:solidFill>
                <a:srgbClr val="2E75B5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10300" y="2138750"/>
            <a:ext cx="63024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400"/>
              <a:t>Estructura de la solución </a:t>
            </a:r>
            <a:endParaRPr sz="5000"/>
          </a:p>
        </p:txBody>
      </p:sp>
      <p:sp>
        <p:nvSpPr>
          <p:cNvPr id="89" name="Google Shape;89;p15"/>
          <p:cNvSpPr txBox="1"/>
          <p:nvPr/>
        </p:nvSpPr>
        <p:spPr>
          <a:xfrm>
            <a:off x="487375" y="2822894"/>
            <a:ext cx="3982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Ideas generales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Propuesta</a:t>
            </a:r>
            <a:endParaRPr sz="1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Ideas </a:t>
            </a:r>
            <a:r>
              <a:rPr lang="en-US" sz="1600">
                <a:solidFill>
                  <a:srgbClr val="FFFFFF"/>
                </a:solidFill>
              </a:rPr>
              <a:t>prácticas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87363" y="1192922"/>
            <a:ext cx="83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small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800" cap="small">
                <a:solidFill>
                  <a:schemeClr val="accent3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Estructura de la solución</a:t>
            </a:r>
            <a:endParaRPr sz="2200"/>
          </a:p>
        </p:txBody>
      </p:sp>
      <p:sp>
        <p:nvSpPr>
          <p:cNvPr id="96" name="Google Shape;96;p16"/>
          <p:cNvSpPr txBox="1"/>
          <p:nvPr/>
        </p:nvSpPr>
        <p:spPr>
          <a:xfrm>
            <a:off x="492132" y="1003229"/>
            <a:ext cx="8502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Ideas generales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81350" y="1489238"/>
            <a:ext cx="81813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400"/>
              <a:buChar char="●"/>
            </a:pPr>
            <a:r>
              <a:rPr lang="en-US">
                <a:solidFill>
                  <a:srgbClr val="121212"/>
                </a:solidFill>
              </a:rPr>
              <a:t>Permitimos a los usuarios unirse a un vehículo de inversión, un intermediario entre los fondos de inversión tradicionales. El broker del pueblo.</a:t>
            </a:r>
            <a:endParaRPr>
              <a:solidFill>
                <a:srgbClr val="1212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400"/>
              <a:buChar char="●"/>
            </a:pPr>
            <a:r>
              <a:rPr lang="en-US">
                <a:solidFill>
                  <a:srgbClr val="121212"/>
                </a:solidFill>
              </a:rPr>
              <a:t>Explicar las desventajas de los fondos de inversión y resaltar las ventajas de la solución propuesta. Los fondos generan desconfianza y no tienen una buena imagen.</a:t>
            </a:r>
            <a:endParaRPr>
              <a:solidFill>
                <a:srgbClr val="12121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200"/>
              <a:t>Estructura de la solución</a:t>
            </a:r>
            <a:endParaRPr sz="2200"/>
          </a:p>
        </p:txBody>
      </p:sp>
      <p:sp>
        <p:nvSpPr>
          <p:cNvPr id="103" name="Google Shape;103;p17"/>
          <p:cNvSpPr txBox="1"/>
          <p:nvPr/>
        </p:nvSpPr>
        <p:spPr>
          <a:xfrm>
            <a:off x="492132" y="1003229"/>
            <a:ext cx="8502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Propuesta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81350" y="1489238"/>
            <a:ext cx="81813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3A3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La plataforma que nos permitirá resolver estas problemáticas será una página web optimizada para su uso en dispositivos móviles.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Esta plataforma propone un juego que de forma didáctica oriente al usuario a recibir de forma clara y simplificada información financiera de utilidad.</a:t>
            </a:r>
            <a:endParaRPr/>
          </a:p>
          <a:p>
            <a:pPr indent="-9719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De igual manera la intención es generar salud financiera en los usuarios a través de fomentar buenos hábitos con estrategias de tipo “life hack”</a:t>
            </a:r>
            <a:endParaRPr sz="1600">
              <a:solidFill>
                <a:srgbClr val="1212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BVA Plantilla 16-9">
  <a:themeElements>
    <a:clrScheme name="BBVA CORONITA">
      <a:dk1>
        <a:srgbClr val="004481"/>
      </a:dk1>
      <a:lt1>
        <a:srgbClr val="FFFFFF"/>
      </a:lt1>
      <a:dk2>
        <a:srgbClr val="1464A5"/>
      </a:dk2>
      <a:lt2>
        <a:srgbClr val="121212"/>
      </a:lt2>
      <a:accent1>
        <a:srgbClr val="1973B8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