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3a97ad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3a97ad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33b1c56f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33b1c56f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33b1c56f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33b1c56f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33b1c56f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33b1c56f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398bc18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398bc18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398bc18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398bc18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33b1c56f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33b1c56f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398bc18f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398bc18f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398bc18f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398bc18f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33b1c56f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33b1c56f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3a97a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3a97a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3b1c56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3b1c56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3b1c56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3b1c56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3b1c56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3b1c56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b1c56f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b1c56f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3b1c56f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3b1c56f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33b1c56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33b1c5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33b1c56f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33b1c56f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Counting Sort </a:t>
            </a:r>
            <a:r>
              <a:rPr lang="es"/>
              <a:t>Algorithm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Barrios Silva, </a:t>
            </a:r>
            <a:r>
              <a:rPr lang="es"/>
              <a:t>Alonso Winston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Mendoza Jacinto, Gustavo Alonso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1714025" y="721250"/>
            <a:ext cx="5772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header.h</a:t>
            </a:r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75" y="1518350"/>
            <a:ext cx="5772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1595725" y="721250"/>
            <a:ext cx="5772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</a:t>
            </a:r>
            <a:r>
              <a:rPr lang="es"/>
              <a:t>.h</a:t>
            </a:r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788" y="1440725"/>
            <a:ext cx="45624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370725" y="2092400"/>
            <a:ext cx="44316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counting_sort</a:t>
            </a:r>
            <a:r>
              <a:rPr lang="es"/>
              <a:t>.h</a:t>
            </a:r>
            <a:endParaRPr/>
          </a:p>
        </p:txBody>
      </p:sp>
      <p:pic>
        <p:nvPicPr>
          <p:cNvPr id="378" name="Google Shape;3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25" y="79975"/>
            <a:ext cx="3306900" cy="49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1630500" y="415000"/>
            <a:ext cx="5772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</a:t>
            </a:r>
            <a:r>
              <a:rPr lang="es"/>
              <a:t>.cpp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350" y="953525"/>
            <a:ext cx="3035300" cy="38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algoritmo tiene una complejidad de O(n+k) ----&gt; lineal , en donde ‘n’ es el número de elementos a ordenar y ‘k’ el tamaño del vector auxiliar (máx - min).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complejidad se mantiene lineal tanto en el peor caso como en el mejor caso.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tiempo de ejecución se incrementa casi de manera lineal con respecto al tamaño de la entrada.</a:t>
            </a:r>
            <a:endParaRPr sz="1800"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Complejidad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Estabilidad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Algoritmo estable:  Dos objetos con claves iguales aparecen en el mismo orden relativo entre sí en la salida, teniendo en cuenta el orden en el que aparecen en la entrada.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Preguntas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1304475" y="94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¿Cuál es el tipo de dato más recomendable para usar el Counting Sort?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¿Cuál sería un ejemplo simple de peor caso?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1304475" y="94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¿Cuál es el tipo de dato más recomendable para usar el Counting Sort?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00"/>
                </a:solidFill>
              </a:rPr>
              <a:t>Entero positivo.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¿Cuál sería un ejemplo simple de peor caso?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00"/>
                </a:solidFill>
              </a:rPr>
              <a:t>	array [] = {0, 100, 3, 120}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4475" y="832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Algorithm Example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4475" y="1595400"/>
            <a:ext cx="5446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Dado el siguiente arreglo con datos entre el 0 y 8: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665675" y="2089200"/>
            <a:ext cx="3444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00FF00"/>
                </a:solidFill>
              </a:rPr>
              <a:t>int</a:t>
            </a:r>
            <a:r>
              <a:rPr b="1" lang="es" sz="1800"/>
              <a:t> </a:t>
            </a:r>
            <a:r>
              <a:rPr b="1" lang="es" sz="1800">
                <a:solidFill>
                  <a:srgbClr val="FF0000"/>
                </a:solidFill>
              </a:rPr>
              <a:t>array</a:t>
            </a:r>
            <a:r>
              <a:rPr b="1" lang="es" sz="1800"/>
              <a:t>[ ] = {</a:t>
            </a:r>
            <a:r>
              <a:rPr b="1" lang="es" sz="1800">
                <a:solidFill>
                  <a:srgbClr val="FFFF00"/>
                </a:solidFill>
              </a:rPr>
              <a:t>1</a:t>
            </a:r>
            <a:r>
              <a:rPr b="1" lang="es" sz="1800">
                <a:solidFill>
                  <a:srgbClr val="FFFFFF"/>
                </a:solidFill>
              </a:rPr>
              <a:t>,</a:t>
            </a:r>
            <a:r>
              <a:rPr b="1" lang="es" sz="1800">
                <a:solidFill>
                  <a:srgbClr val="FFFF00"/>
                </a:solidFill>
              </a:rPr>
              <a:t> 4</a:t>
            </a:r>
            <a:r>
              <a:rPr b="1" lang="es" sz="1800">
                <a:solidFill>
                  <a:srgbClr val="FFFFFF"/>
                </a:solidFill>
              </a:rPr>
              <a:t>, </a:t>
            </a:r>
            <a:r>
              <a:rPr b="1" lang="es" sz="1800">
                <a:solidFill>
                  <a:srgbClr val="FFFF00"/>
                </a:solidFill>
              </a:rPr>
              <a:t>1</a:t>
            </a:r>
            <a:r>
              <a:rPr b="1" lang="es" sz="1800">
                <a:solidFill>
                  <a:srgbClr val="FFFFFF"/>
                </a:solidFill>
              </a:rPr>
              <a:t>,</a:t>
            </a:r>
            <a:r>
              <a:rPr b="1" lang="es" sz="1800">
                <a:solidFill>
                  <a:srgbClr val="FFFF00"/>
                </a:solidFill>
              </a:rPr>
              <a:t> 2</a:t>
            </a:r>
            <a:r>
              <a:rPr b="1" lang="es" sz="1800">
                <a:solidFill>
                  <a:srgbClr val="FFFFFF"/>
                </a:solidFill>
              </a:rPr>
              <a:t>, </a:t>
            </a:r>
            <a:r>
              <a:rPr b="1" lang="es" sz="1800">
                <a:solidFill>
                  <a:srgbClr val="FFFF00"/>
                </a:solidFill>
              </a:rPr>
              <a:t>7</a:t>
            </a:r>
            <a:r>
              <a:rPr b="1" lang="es" sz="1800">
                <a:solidFill>
                  <a:srgbClr val="FFFFFF"/>
                </a:solidFill>
              </a:rPr>
              <a:t>,</a:t>
            </a:r>
            <a:r>
              <a:rPr b="1" lang="es" sz="1800">
                <a:solidFill>
                  <a:srgbClr val="FFFF00"/>
                </a:solidFill>
              </a:rPr>
              <a:t> 5</a:t>
            </a:r>
            <a:r>
              <a:rPr b="1" lang="es" sz="1800">
                <a:solidFill>
                  <a:srgbClr val="FFFFFF"/>
                </a:solidFill>
              </a:rPr>
              <a:t>, </a:t>
            </a:r>
            <a:r>
              <a:rPr b="1" lang="es" sz="1800">
                <a:solidFill>
                  <a:srgbClr val="FFFF00"/>
                </a:solidFill>
              </a:rPr>
              <a:t>2</a:t>
            </a:r>
            <a:r>
              <a:rPr b="1" lang="es" sz="1800"/>
              <a:t>};</a:t>
            </a:r>
            <a:endParaRPr b="1" sz="1800"/>
          </a:p>
        </p:txBody>
      </p:sp>
      <p:sp>
        <p:nvSpPr>
          <p:cNvPr id="143" name="Google Shape;143;p14"/>
          <p:cNvSpPr/>
          <p:nvPr/>
        </p:nvSpPr>
        <p:spPr>
          <a:xfrm>
            <a:off x="14924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44" name="Google Shape;144;p14"/>
          <p:cNvSpPr/>
          <p:nvPr/>
        </p:nvSpPr>
        <p:spPr>
          <a:xfrm>
            <a:off x="23969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145" name="Google Shape;145;p14"/>
          <p:cNvSpPr/>
          <p:nvPr/>
        </p:nvSpPr>
        <p:spPr>
          <a:xfrm>
            <a:off x="33014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46" name="Google Shape;146;p14"/>
          <p:cNvSpPr/>
          <p:nvPr/>
        </p:nvSpPr>
        <p:spPr>
          <a:xfrm>
            <a:off x="42059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47" name="Google Shape;147;p14"/>
          <p:cNvSpPr/>
          <p:nvPr/>
        </p:nvSpPr>
        <p:spPr>
          <a:xfrm>
            <a:off x="69194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48" name="Google Shape;148;p14"/>
          <p:cNvSpPr/>
          <p:nvPr/>
        </p:nvSpPr>
        <p:spPr>
          <a:xfrm>
            <a:off x="51104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149" name="Google Shape;149;p14"/>
          <p:cNvSpPr/>
          <p:nvPr/>
        </p:nvSpPr>
        <p:spPr>
          <a:xfrm>
            <a:off x="6014900" y="28377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27875" y="134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baseline="30000" lang="es"/>
              <a:t>er</a:t>
            </a:r>
            <a:r>
              <a:rPr lang="es"/>
              <a:t> Paso: 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27875" y="1880775"/>
            <a:ext cx="7038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 arreglo (</a:t>
            </a:r>
            <a:r>
              <a:rPr b="1" i="1" lang="es">
                <a:solidFill>
                  <a:srgbClr val="FF0000"/>
                </a:solidFill>
              </a:rPr>
              <a:t>count</a:t>
            </a:r>
            <a:r>
              <a:rPr lang="es"/>
              <a:t>) de tamaño 9, inicializado con 0’s. En este arreglo se hará el conteo de cuántas veces se repite un número .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128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57" name="Google Shape;157;p15"/>
          <p:cNvSpPr/>
          <p:nvPr/>
        </p:nvSpPr>
        <p:spPr>
          <a:xfrm>
            <a:off x="16173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58" name="Google Shape;158;p15"/>
          <p:cNvSpPr/>
          <p:nvPr/>
        </p:nvSpPr>
        <p:spPr>
          <a:xfrm>
            <a:off x="25218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59" name="Google Shape;159;p15"/>
          <p:cNvSpPr/>
          <p:nvPr/>
        </p:nvSpPr>
        <p:spPr>
          <a:xfrm>
            <a:off x="34263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0" name="Google Shape;160;p15"/>
          <p:cNvSpPr/>
          <p:nvPr/>
        </p:nvSpPr>
        <p:spPr>
          <a:xfrm>
            <a:off x="61398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1" name="Google Shape;161;p15"/>
          <p:cNvSpPr/>
          <p:nvPr/>
        </p:nvSpPr>
        <p:spPr>
          <a:xfrm>
            <a:off x="43308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2" name="Google Shape;162;p15"/>
          <p:cNvSpPr/>
          <p:nvPr/>
        </p:nvSpPr>
        <p:spPr>
          <a:xfrm>
            <a:off x="52353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3" name="Google Shape;163;p15"/>
          <p:cNvSpPr/>
          <p:nvPr/>
        </p:nvSpPr>
        <p:spPr>
          <a:xfrm>
            <a:off x="70443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4" name="Google Shape;164;p15"/>
          <p:cNvSpPr/>
          <p:nvPr/>
        </p:nvSpPr>
        <p:spPr>
          <a:xfrm>
            <a:off x="7948850" y="317180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65" name="Google Shape;165;p15"/>
          <p:cNvSpPr/>
          <p:nvPr/>
        </p:nvSpPr>
        <p:spPr>
          <a:xfrm>
            <a:off x="14506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66" name="Google Shape;166;p15"/>
          <p:cNvSpPr/>
          <p:nvPr/>
        </p:nvSpPr>
        <p:spPr>
          <a:xfrm>
            <a:off x="23551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167" name="Google Shape;167;p15"/>
          <p:cNvSpPr/>
          <p:nvPr/>
        </p:nvSpPr>
        <p:spPr>
          <a:xfrm>
            <a:off x="32596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68" name="Google Shape;168;p15"/>
          <p:cNvSpPr/>
          <p:nvPr/>
        </p:nvSpPr>
        <p:spPr>
          <a:xfrm>
            <a:off x="41641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69" name="Google Shape;169;p15"/>
          <p:cNvSpPr/>
          <p:nvPr/>
        </p:nvSpPr>
        <p:spPr>
          <a:xfrm>
            <a:off x="68776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70" name="Google Shape;170;p15"/>
          <p:cNvSpPr/>
          <p:nvPr/>
        </p:nvSpPr>
        <p:spPr>
          <a:xfrm>
            <a:off x="50686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171" name="Google Shape;171;p15"/>
          <p:cNvSpPr/>
          <p:nvPr/>
        </p:nvSpPr>
        <p:spPr>
          <a:xfrm>
            <a:off x="5973125" y="6035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172" name="Google Shape;172;p15"/>
          <p:cNvSpPr txBox="1"/>
          <p:nvPr/>
        </p:nvSpPr>
        <p:spPr>
          <a:xfrm>
            <a:off x="86405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1753025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67305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354650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41995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5339975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626000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719555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8100050" y="27479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6582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86" name="Google Shape;186;p16"/>
          <p:cNvSpPr/>
          <p:nvPr/>
        </p:nvSpPr>
        <p:spPr>
          <a:xfrm>
            <a:off x="15627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87" name="Google Shape;187;p16"/>
          <p:cNvSpPr/>
          <p:nvPr/>
        </p:nvSpPr>
        <p:spPr>
          <a:xfrm>
            <a:off x="24672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188" name="Google Shape;188;p16"/>
          <p:cNvSpPr/>
          <p:nvPr/>
        </p:nvSpPr>
        <p:spPr>
          <a:xfrm>
            <a:off x="33717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89" name="Google Shape;189;p16"/>
          <p:cNvSpPr/>
          <p:nvPr/>
        </p:nvSpPr>
        <p:spPr>
          <a:xfrm>
            <a:off x="60852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90" name="Google Shape;190;p16"/>
          <p:cNvSpPr/>
          <p:nvPr/>
        </p:nvSpPr>
        <p:spPr>
          <a:xfrm>
            <a:off x="42762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91" name="Google Shape;191;p16"/>
          <p:cNvSpPr/>
          <p:nvPr/>
        </p:nvSpPr>
        <p:spPr>
          <a:xfrm>
            <a:off x="51807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92" name="Google Shape;192;p16"/>
          <p:cNvSpPr/>
          <p:nvPr/>
        </p:nvSpPr>
        <p:spPr>
          <a:xfrm>
            <a:off x="69897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193" name="Google Shape;193;p16"/>
          <p:cNvSpPr/>
          <p:nvPr/>
        </p:nvSpPr>
        <p:spPr>
          <a:xfrm>
            <a:off x="7894200" y="37414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194" name="Google Shape;194;p16"/>
          <p:cNvSpPr txBox="1"/>
          <p:nvPr/>
        </p:nvSpPr>
        <p:spPr>
          <a:xfrm>
            <a:off x="80940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1698375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261840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349185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36530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5285325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620535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714090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8045400" y="331765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4506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204" name="Google Shape;204;p16"/>
          <p:cNvSpPr/>
          <p:nvPr/>
        </p:nvSpPr>
        <p:spPr>
          <a:xfrm>
            <a:off x="23551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205" name="Google Shape;205;p16"/>
          <p:cNvSpPr/>
          <p:nvPr/>
        </p:nvSpPr>
        <p:spPr>
          <a:xfrm>
            <a:off x="32596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206" name="Google Shape;206;p16"/>
          <p:cNvSpPr/>
          <p:nvPr/>
        </p:nvSpPr>
        <p:spPr>
          <a:xfrm>
            <a:off x="41641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207" name="Google Shape;207;p16"/>
          <p:cNvSpPr/>
          <p:nvPr/>
        </p:nvSpPr>
        <p:spPr>
          <a:xfrm>
            <a:off x="68776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208" name="Google Shape;208;p16"/>
          <p:cNvSpPr/>
          <p:nvPr/>
        </p:nvSpPr>
        <p:spPr>
          <a:xfrm>
            <a:off x="50686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209" name="Google Shape;209;p16"/>
          <p:cNvSpPr/>
          <p:nvPr/>
        </p:nvSpPr>
        <p:spPr>
          <a:xfrm>
            <a:off x="5973125" y="1556000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210" name="Google Shape;210;p16"/>
          <p:cNvSpPr/>
          <p:nvPr/>
        </p:nvSpPr>
        <p:spPr>
          <a:xfrm>
            <a:off x="16018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34108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43153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61243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25063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5252300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7028825" y="21674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 txBox="1"/>
          <p:nvPr>
            <p:ph type="title"/>
          </p:nvPr>
        </p:nvSpPr>
        <p:spPr>
          <a:xfrm>
            <a:off x="1249800" y="26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baseline="30000" lang="es"/>
              <a:t>do</a:t>
            </a:r>
            <a:r>
              <a:rPr lang="es"/>
              <a:t> Paso: 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1249800" y="850675"/>
            <a:ext cx="7038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hace el conteo, siendo el índice el número del </a:t>
            </a:r>
            <a:r>
              <a:rPr i="1" lang="es"/>
              <a:t>array</a:t>
            </a:r>
            <a:r>
              <a:rPr lang="es"/>
              <a:t> y su contenido las veces que se repite.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1297500" y="1350200"/>
            <a:ext cx="70389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modifica el arreglo </a:t>
            </a:r>
            <a:r>
              <a:rPr i="1" lang="es"/>
              <a:t>count</a:t>
            </a:r>
            <a:r>
              <a:rPr lang="es"/>
              <a:t>, a cada elemento se le agrega el elemento anterior.</a:t>
            </a:r>
            <a:endParaRPr b="1" i="1"/>
          </a:p>
        </p:txBody>
      </p:sp>
      <p:sp>
        <p:nvSpPr>
          <p:cNvPr id="224" name="Google Shape;224;p17"/>
          <p:cNvSpPr txBox="1"/>
          <p:nvPr>
            <p:ph type="title"/>
          </p:nvPr>
        </p:nvSpPr>
        <p:spPr>
          <a:xfrm>
            <a:off x="1242850" y="704675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baseline="30000" lang="es"/>
              <a:t>er</a:t>
            </a:r>
            <a:r>
              <a:rPr lang="es"/>
              <a:t> Paso: 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658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226" name="Google Shape;226;p17"/>
          <p:cNvSpPr/>
          <p:nvPr/>
        </p:nvSpPr>
        <p:spPr>
          <a:xfrm>
            <a:off x="1562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227" name="Google Shape;227;p17"/>
          <p:cNvSpPr/>
          <p:nvPr/>
        </p:nvSpPr>
        <p:spPr>
          <a:xfrm>
            <a:off x="2467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228" name="Google Shape;228;p17"/>
          <p:cNvSpPr/>
          <p:nvPr/>
        </p:nvSpPr>
        <p:spPr>
          <a:xfrm>
            <a:off x="3371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229" name="Google Shape;229;p17"/>
          <p:cNvSpPr/>
          <p:nvPr/>
        </p:nvSpPr>
        <p:spPr>
          <a:xfrm>
            <a:off x="6085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230" name="Google Shape;230;p17"/>
          <p:cNvSpPr/>
          <p:nvPr/>
        </p:nvSpPr>
        <p:spPr>
          <a:xfrm>
            <a:off x="4276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231" name="Google Shape;231;p17"/>
          <p:cNvSpPr/>
          <p:nvPr/>
        </p:nvSpPr>
        <p:spPr>
          <a:xfrm>
            <a:off x="5180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232" name="Google Shape;232;p17"/>
          <p:cNvSpPr/>
          <p:nvPr/>
        </p:nvSpPr>
        <p:spPr>
          <a:xfrm>
            <a:off x="6989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233" name="Google Shape;233;p17"/>
          <p:cNvSpPr/>
          <p:nvPr/>
        </p:nvSpPr>
        <p:spPr>
          <a:xfrm>
            <a:off x="7894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234" name="Google Shape;234;p17"/>
          <p:cNvSpPr txBox="1"/>
          <p:nvPr/>
        </p:nvSpPr>
        <p:spPr>
          <a:xfrm>
            <a:off x="80940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698375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261840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349185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436530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5285325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20535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14090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8045400" y="1844000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7"/>
          <p:cNvSpPr/>
          <p:nvPr/>
        </p:nvSpPr>
        <p:spPr>
          <a:xfrm rot="10800000">
            <a:off x="967425" y="2417450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1197075" y="3078675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0+2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7"/>
          <p:cNvSpPr/>
          <p:nvPr/>
        </p:nvSpPr>
        <p:spPr>
          <a:xfrm rot="10800000">
            <a:off x="1920825" y="2417438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2150475" y="3078663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7"/>
          <p:cNvSpPr/>
          <p:nvPr/>
        </p:nvSpPr>
        <p:spPr>
          <a:xfrm rot="10800000">
            <a:off x="2827650" y="2417450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057300" y="3078675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7"/>
          <p:cNvSpPr/>
          <p:nvPr/>
        </p:nvSpPr>
        <p:spPr>
          <a:xfrm rot="10800000">
            <a:off x="3701100" y="2417438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3930750" y="3078663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7"/>
          <p:cNvSpPr/>
          <p:nvPr/>
        </p:nvSpPr>
        <p:spPr>
          <a:xfrm rot="10800000">
            <a:off x="4621125" y="2417450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4850775" y="3078675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7"/>
          <p:cNvSpPr/>
          <p:nvPr/>
        </p:nvSpPr>
        <p:spPr>
          <a:xfrm rot="10800000">
            <a:off x="5541150" y="2417450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5770800" y="3078675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7"/>
          <p:cNvSpPr/>
          <p:nvPr/>
        </p:nvSpPr>
        <p:spPr>
          <a:xfrm rot="10800000">
            <a:off x="6494550" y="2417438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6724200" y="3078663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7"/>
          <p:cNvSpPr/>
          <p:nvPr/>
        </p:nvSpPr>
        <p:spPr>
          <a:xfrm rot="10800000">
            <a:off x="7430100" y="2417450"/>
            <a:ext cx="953400" cy="605400"/>
          </a:xfrm>
          <a:prstGeom prst="blockArc">
            <a:avLst>
              <a:gd fmla="val 11890524" name="adj1"/>
              <a:gd fmla="val 20385569" name="adj2"/>
              <a:gd fmla="val 1305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7659750" y="3078675"/>
            <a:ext cx="494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2467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260" name="Google Shape;260;p17"/>
          <p:cNvSpPr/>
          <p:nvPr/>
        </p:nvSpPr>
        <p:spPr>
          <a:xfrm>
            <a:off x="3371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261" name="Google Shape;261;p17"/>
          <p:cNvSpPr/>
          <p:nvPr/>
        </p:nvSpPr>
        <p:spPr>
          <a:xfrm>
            <a:off x="4276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262" name="Google Shape;262;p17"/>
          <p:cNvSpPr/>
          <p:nvPr/>
        </p:nvSpPr>
        <p:spPr>
          <a:xfrm>
            <a:off x="5180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</a:t>
            </a:r>
            <a:endParaRPr b="1"/>
          </a:p>
        </p:txBody>
      </p:sp>
      <p:sp>
        <p:nvSpPr>
          <p:cNvPr id="263" name="Google Shape;263;p17"/>
          <p:cNvSpPr/>
          <p:nvPr/>
        </p:nvSpPr>
        <p:spPr>
          <a:xfrm>
            <a:off x="6085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</a:t>
            </a:r>
            <a:endParaRPr b="1"/>
          </a:p>
        </p:txBody>
      </p:sp>
      <p:sp>
        <p:nvSpPr>
          <p:cNvPr id="264" name="Google Shape;264;p17"/>
          <p:cNvSpPr/>
          <p:nvPr/>
        </p:nvSpPr>
        <p:spPr>
          <a:xfrm>
            <a:off x="69897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265" name="Google Shape;265;p17"/>
          <p:cNvSpPr/>
          <p:nvPr/>
        </p:nvSpPr>
        <p:spPr>
          <a:xfrm>
            <a:off x="7894200" y="226782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1276325" y="1992250"/>
            <a:ext cx="70389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 nuevo arreglo en donde estará </a:t>
            </a:r>
            <a:r>
              <a:rPr i="1" lang="es"/>
              <a:t>array</a:t>
            </a:r>
            <a:r>
              <a:rPr lang="es"/>
              <a:t> ya ordenado.</a:t>
            </a:r>
            <a:endParaRPr b="1"/>
          </a:p>
        </p:txBody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1221675" y="1346725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baseline="30000" lang="es"/>
              <a:t>to</a:t>
            </a:r>
            <a:r>
              <a:rPr lang="es"/>
              <a:t> Paso: 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15415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3" name="Google Shape;273;p18"/>
          <p:cNvSpPr/>
          <p:nvPr/>
        </p:nvSpPr>
        <p:spPr>
          <a:xfrm>
            <a:off x="24460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18"/>
          <p:cNvSpPr/>
          <p:nvPr/>
        </p:nvSpPr>
        <p:spPr>
          <a:xfrm>
            <a:off x="33505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5" name="Google Shape;275;p18"/>
          <p:cNvSpPr/>
          <p:nvPr/>
        </p:nvSpPr>
        <p:spPr>
          <a:xfrm>
            <a:off x="42550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6" name="Google Shape;276;p18"/>
          <p:cNvSpPr/>
          <p:nvPr/>
        </p:nvSpPr>
        <p:spPr>
          <a:xfrm>
            <a:off x="69685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7" name="Google Shape;277;p18"/>
          <p:cNvSpPr/>
          <p:nvPr/>
        </p:nvSpPr>
        <p:spPr>
          <a:xfrm>
            <a:off x="51595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8" name="Google Shape;278;p18"/>
          <p:cNvSpPr/>
          <p:nvPr/>
        </p:nvSpPr>
        <p:spPr>
          <a:xfrm>
            <a:off x="6064025" y="2578075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1249800" y="581125"/>
            <a:ext cx="70389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coloca los elementos en la correcta posición y se le resta en uno.</a:t>
            </a:r>
            <a:endParaRPr b="1"/>
          </a:p>
        </p:txBody>
      </p:sp>
      <p:sp>
        <p:nvSpPr>
          <p:cNvPr id="284" name="Google Shape;284;p19"/>
          <p:cNvSpPr txBox="1"/>
          <p:nvPr>
            <p:ph type="title"/>
          </p:nvPr>
        </p:nvSpPr>
        <p:spPr>
          <a:xfrm>
            <a:off x="1186375" y="1334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baseline="30000" lang="es"/>
              <a:t>to</a:t>
            </a:r>
            <a:r>
              <a:rPr lang="es"/>
              <a:t> Paso: 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582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286" name="Google Shape;286;p19"/>
          <p:cNvSpPr/>
          <p:nvPr/>
        </p:nvSpPr>
        <p:spPr>
          <a:xfrm>
            <a:off x="15627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287" name="Google Shape;287;p19"/>
          <p:cNvSpPr/>
          <p:nvPr/>
        </p:nvSpPr>
        <p:spPr>
          <a:xfrm>
            <a:off x="24672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288" name="Google Shape;288;p19"/>
          <p:cNvSpPr/>
          <p:nvPr/>
        </p:nvSpPr>
        <p:spPr>
          <a:xfrm>
            <a:off x="33717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289" name="Google Shape;289;p19"/>
          <p:cNvSpPr/>
          <p:nvPr/>
        </p:nvSpPr>
        <p:spPr>
          <a:xfrm>
            <a:off x="60852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</a:t>
            </a:r>
            <a:endParaRPr b="1"/>
          </a:p>
        </p:txBody>
      </p:sp>
      <p:sp>
        <p:nvSpPr>
          <p:cNvPr id="290" name="Google Shape;290;p19"/>
          <p:cNvSpPr/>
          <p:nvPr/>
        </p:nvSpPr>
        <p:spPr>
          <a:xfrm>
            <a:off x="42762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291" name="Google Shape;291;p19"/>
          <p:cNvSpPr/>
          <p:nvPr/>
        </p:nvSpPr>
        <p:spPr>
          <a:xfrm>
            <a:off x="51807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</a:t>
            </a:r>
            <a:endParaRPr b="1"/>
          </a:p>
        </p:txBody>
      </p:sp>
      <p:sp>
        <p:nvSpPr>
          <p:cNvPr id="292" name="Google Shape;292;p19"/>
          <p:cNvSpPr/>
          <p:nvPr/>
        </p:nvSpPr>
        <p:spPr>
          <a:xfrm>
            <a:off x="69897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293" name="Google Shape;293;p19"/>
          <p:cNvSpPr/>
          <p:nvPr/>
        </p:nvSpPr>
        <p:spPr>
          <a:xfrm>
            <a:off x="7894200" y="2536763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294" name="Google Shape;294;p19"/>
          <p:cNvSpPr txBox="1"/>
          <p:nvPr/>
        </p:nvSpPr>
        <p:spPr>
          <a:xfrm>
            <a:off x="80940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698375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61840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349185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36530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285325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20535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714090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8045400" y="2112938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5006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304" name="Google Shape;304;p19"/>
          <p:cNvSpPr/>
          <p:nvPr/>
        </p:nvSpPr>
        <p:spPr>
          <a:xfrm>
            <a:off x="24051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305" name="Google Shape;305;p19"/>
          <p:cNvSpPr/>
          <p:nvPr/>
        </p:nvSpPr>
        <p:spPr>
          <a:xfrm>
            <a:off x="33096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306" name="Google Shape;306;p19"/>
          <p:cNvSpPr/>
          <p:nvPr/>
        </p:nvSpPr>
        <p:spPr>
          <a:xfrm>
            <a:off x="42141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307" name="Google Shape;307;p19"/>
          <p:cNvSpPr/>
          <p:nvPr/>
        </p:nvSpPr>
        <p:spPr>
          <a:xfrm>
            <a:off x="69276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308" name="Google Shape;308;p19"/>
          <p:cNvSpPr/>
          <p:nvPr/>
        </p:nvSpPr>
        <p:spPr>
          <a:xfrm>
            <a:off x="51186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309" name="Google Shape;309;p19"/>
          <p:cNvSpPr/>
          <p:nvPr/>
        </p:nvSpPr>
        <p:spPr>
          <a:xfrm>
            <a:off x="6023100" y="1519925"/>
            <a:ext cx="591600" cy="49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310" name="Google Shape;310;p19"/>
          <p:cNvSpPr/>
          <p:nvPr/>
        </p:nvSpPr>
        <p:spPr>
          <a:xfrm>
            <a:off x="1562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1" name="Google Shape;311;p19"/>
          <p:cNvSpPr/>
          <p:nvPr/>
        </p:nvSpPr>
        <p:spPr>
          <a:xfrm>
            <a:off x="2467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2" name="Google Shape;312;p19"/>
          <p:cNvSpPr/>
          <p:nvPr/>
        </p:nvSpPr>
        <p:spPr>
          <a:xfrm>
            <a:off x="3371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3" name="Google Shape;313;p19"/>
          <p:cNvSpPr/>
          <p:nvPr/>
        </p:nvSpPr>
        <p:spPr>
          <a:xfrm>
            <a:off x="4276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4" name="Google Shape;314;p19"/>
          <p:cNvSpPr/>
          <p:nvPr/>
        </p:nvSpPr>
        <p:spPr>
          <a:xfrm>
            <a:off x="6989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5" name="Google Shape;315;p19"/>
          <p:cNvSpPr/>
          <p:nvPr/>
        </p:nvSpPr>
        <p:spPr>
          <a:xfrm>
            <a:off x="5180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6" name="Google Shape;316;p19"/>
          <p:cNvSpPr/>
          <p:nvPr/>
        </p:nvSpPr>
        <p:spPr>
          <a:xfrm>
            <a:off x="6085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19"/>
          <p:cNvSpPr/>
          <p:nvPr/>
        </p:nvSpPr>
        <p:spPr>
          <a:xfrm rot="10800000">
            <a:off x="1651800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1698375" y="31033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1698375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2618400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491850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4388588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5316375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6205350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140900" y="3826875"/>
            <a:ext cx="289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2467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327" name="Google Shape;327;p19"/>
          <p:cNvSpPr/>
          <p:nvPr/>
        </p:nvSpPr>
        <p:spPr>
          <a:xfrm>
            <a:off x="1562700" y="2536775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328" name="Google Shape;328;p19"/>
          <p:cNvSpPr/>
          <p:nvPr/>
        </p:nvSpPr>
        <p:spPr>
          <a:xfrm rot="10800000">
            <a:off x="2556300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10800000">
            <a:off x="3491850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 rot="10800000">
            <a:off x="4365300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 rot="10800000">
            <a:off x="5285325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 rot="10800000">
            <a:off x="6174300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 rot="10800000">
            <a:off x="7063275" y="100310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4427400" y="31033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2618400" y="31033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7140900" y="31033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331900" y="3103350"/>
            <a:ext cx="289200" cy="41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5180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339" name="Google Shape;339;p19"/>
          <p:cNvSpPr/>
          <p:nvPr/>
        </p:nvSpPr>
        <p:spPr>
          <a:xfrm>
            <a:off x="4276200" y="2523538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</a:t>
            </a:r>
            <a:endParaRPr b="1"/>
          </a:p>
        </p:txBody>
      </p:sp>
      <p:sp>
        <p:nvSpPr>
          <p:cNvPr id="340" name="Google Shape;340;p19"/>
          <p:cNvSpPr/>
          <p:nvPr/>
        </p:nvSpPr>
        <p:spPr>
          <a:xfrm>
            <a:off x="1562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</a:t>
            </a:r>
            <a:endParaRPr b="1"/>
          </a:p>
        </p:txBody>
      </p:sp>
      <p:sp>
        <p:nvSpPr>
          <p:cNvPr id="341" name="Google Shape;341;p19"/>
          <p:cNvSpPr/>
          <p:nvPr/>
        </p:nvSpPr>
        <p:spPr>
          <a:xfrm>
            <a:off x="1562700" y="2523550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</a:t>
            </a:r>
            <a:endParaRPr b="1"/>
          </a:p>
        </p:txBody>
      </p:sp>
      <p:sp>
        <p:nvSpPr>
          <p:cNvPr id="342" name="Google Shape;342;p19"/>
          <p:cNvSpPr/>
          <p:nvPr/>
        </p:nvSpPr>
        <p:spPr>
          <a:xfrm>
            <a:off x="4276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343" name="Google Shape;343;p19"/>
          <p:cNvSpPr/>
          <p:nvPr/>
        </p:nvSpPr>
        <p:spPr>
          <a:xfrm>
            <a:off x="2467200" y="2523538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</a:t>
            </a:r>
            <a:endParaRPr b="1"/>
          </a:p>
        </p:txBody>
      </p:sp>
      <p:sp>
        <p:nvSpPr>
          <p:cNvPr id="344" name="Google Shape;344;p19"/>
          <p:cNvSpPr/>
          <p:nvPr/>
        </p:nvSpPr>
        <p:spPr>
          <a:xfrm>
            <a:off x="6989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</a:t>
            </a:r>
            <a:endParaRPr b="1"/>
          </a:p>
        </p:txBody>
      </p:sp>
      <p:sp>
        <p:nvSpPr>
          <p:cNvPr id="345" name="Google Shape;345;p19"/>
          <p:cNvSpPr/>
          <p:nvPr/>
        </p:nvSpPr>
        <p:spPr>
          <a:xfrm>
            <a:off x="6989700" y="2523538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</a:t>
            </a:r>
            <a:endParaRPr b="1"/>
          </a:p>
        </p:txBody>
      </p:sp>
      <p:sp>
        <p:nvSpPr>
          <p:cNvPr id="346" name="Google Shape;346;p19"/>
          <p:cNvSpPr/>
          <p:nvPr/>
        </p:nvSpPr>
        <p:spPr>
          <a:xfrm>
            <a:off x="60852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347" name="Google Shape;347;p19"/>
          <p:cNvSpPr/>
          <p:nvPr/>
        </p:nvSpPr>
        <p:spPr>
          <a:xfrm>
            <a:off x="5180700" y="2523538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sp>
        <p:nvSpPr>
          <p:cNvPr id="348" name="Google Shape;348;p19"/>
          <p:cNvSpPr/>
          <p:nvPr/>
        </p:nvSpPr>
        <p:spPr>
          <a:xfrm>
            <a:off x="3371700" y="4186750"/>
            <a:ext cx="591600" cy="49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  <p:sp>
        <p:nvSpPr>
          <p:cNvPr id="349" name="Google Shape;349;p19"/>
          <p:cNvSpPr/>
          <p:nvPr/>
        </p:nvSpPr>
        <p:spPr>
          <a:xfrm>
            <a:off x="2467200" y="2523538"/>
            <a:ext cx="591600" cy="493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¿Cuándo y dónde usar?</a:t>
            </a:r>
            <a:endParaRPr/>
          </a:p>
        </p:txBody>
      </p:sp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algoritmo sirve para ordenar preferiblemente números </a:t>
            </a:r>
            <a:r>
              <a:rPr b="1" lang="es"/>
              <a:t>enteros.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También es útil para ordenar cadenas.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es recomendable usar para números decimales, aunque es posible.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No es eficiente si se tiene un rango muy alto.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No es muy eficiente si el tamaño del arreglo es muy alto.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Código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