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83" r:id="rId9"/>
    <p:sldId id="284" r:id="rId10"/>
    <p:sldId id="282" r:id="rId11"/>
    <p:sldId id="288" r:id="rId12"/>
    <p:sldId id="289" r:id="rId13"/>
    <p:sldId id="290" r:id="rId14"/>
    <p:sldId id="287" r:id="rId15"/>
    <p:sldId id="291" r:id="rId16"/>
    <p:sldId id="286" r:id="rId17"/>
    <p:sldId id="292" r:id="rId18"/>
    <p:sldId id="285" r:id="rId19"/>
    <p:sldId id="295" r:id="rId20"/>
    <p:sldId id="297" r:id="rId21"/>
    <p:sldId id="293" r:id="rId22"/>
    <p:sldId id="294" r:id="rId23"/>
    <p:sldId id="301" r:id="rId24"/>
    <p:sldId id="299" r:id="rId25"/>
    <p:sldId id="300" r:id="rId26"/>
  </p:sldIdLst>
  <p:sldSz cx="9144000" cy="5143500" type="screen16x9"/>
  <p:notesSz cx="6858000" cy="9144000"/>
  <p:embeddedFontLst>
    <p:embeddedFont>
      <p:font typeface="Lato" panose="020B0604020202020204" charset="0"/>
      <p:regular r:id="rId28"/>
      <p:bold r:id="rId29"/>
      <p:italic r:id="rId30"/>
      <p:boldItalic r:id="rId31"/>
    </p:embeddedFont>
    <p:embeddedFont>
      <p:font typeface="Raleway" panose="020B0604020202020204" charset="0"/>
      <p:regular r:id="rId32"/>
      <p:bold r:id="rId33"/>
      <p:italic r:id="rId34"/>
      <p:boldItalic r:id="rId35"/>
    </p:embeddedFont>
    <p:embeddedFont>
      <p:font typeface="DM Sans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40484"/>
    <a:srgbClr val="FF8E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22c6ed785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22c6ed785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694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22c6ed785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22c6ed785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d934a32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d934a32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22c6ed785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22c6ed785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22c6ed785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22c6ed785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954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22c6ed785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22c6ed785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50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22c6ed785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22c6ed785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56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22c6ed785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22c6ed785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721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22c6ed785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22c6ed785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88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6"/>
                </a:solidFill>
              </a:rPr>
              <a:t>“</a:t>
            </a:r>
            <a:endParaRPr sz="96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5/bootstrap_images.ph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icons.getbootstrap.com/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etbootstrap.com/docs/5.2/utilities/flex/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2/layout/breakpoints/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etbootstrap.com/docs/5.2/utilities/vertical-align/" TargetMode="External"/><Relationship Id="rId3" Type="http://schemas.openxmlformats.org/officeDocument/2006/relationships/hyperlink" Target="https://getbootstrap.com/docs/5.2/utilities/background/" TargetMode="External"/><Relationship Id="rId7" Type="http://schemas.openxmlformats.org/officeDocument/2006/relationships/hyperlink" Target="https://getbootstrap.com/docs/5.2/utilities/text/" TargetMode="External"/><Relationship Id="rId2" Type="http://schemas.openxmlformats.org/officeDocument/2006/relationships/hyperlink" Target="https://getbootstrap.com/docs/5.2/utilities/borders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etbootstrap.com/docs/5.2/utilities/spacing/" TargetMode="External"/><Relationship Id="rId5" Type="http://schemas.openxmlformats.org/officeDocument/2006/relationships/hyperlink" Target="https://getbootstrap.com/docs/5.2/utilities/sizing/" TargetMode="External"/><Relationship Id="rId4" Type="http://schemas.openxmlformats.org/officeDocument/2006/relationships/hyperlink" Target="https://getbootstrap.com/docs/5.2/utilities/opacity/" TargetMode="External"/><Relationship Id="rId9" Type="http://schemas.openxmlformats.org/officeDocument/2006/relationships/hyperlink" Target="https://getbootstrap.com/docs/5.2/utilities/display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BOOTSTRAP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ctrTitle"/>
          </p:nvPr>
        </p:nvSpPr>
        <p:spPr>
          <a:xfrm>
            <a:off x="685675" y="1494502"/>
            <a:ext cx="7772400" cy="975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COLORES.</a:t>
            </a:r>
            <a:endParaRPr lang="en-US" dirty="0"/>
          </a:p>
        </p:txBody>
      </p:sp>
      <p:sp>
        <p:nvSpPr>
          <p:cNvPr id="229" name="Google Shape;229;p3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23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3062" y="324464"/>
            <a:ext cx="7827513" cy="1818968"/>
          </a:xfrm>
        </p:spPr>
        <p:txBody>
          <a:bodyPr/>
          <a:lstStyle/>
          <a:p>
            <a:r>
              <a:rPr lang="es-MX" sz="2400" dirty="0" err="1">
                <a:latin typeface="Lato" panose="020B0604020202020204" charset="0"/>
              </a:rPr>
              <a:t>Bootstrap</a:t>
            </a:r>
            <a:r>
              <a:rPr lang="es-MX" sz="2400" dirty="0">
                <a:latin typeface="Lato" panose="020B0604020202020204" charset="0"/>
              </a:rPr>
              <a:t> tiene una serie de clases preparadas para poder poner colores directamente a los </a:t>
            </a:r>
            <a:r>
              <a:rPr lang="es-MX" sz="2400" dirty="0" smtClean="0">
                <a:latin typeface="Lato" panose="020B0604020202020204" charset="0"/>
              </a:rPr>
              <a:t>textos, fondos y bordes. En caso de desear otros, hay que trabajarlos a mano.</a:t>
            </a:r>
            <a:endParaRPr lang="en-US" sz="2400" dirty="0">
              <a:latin typeface="Lato" panose="020B0604020202020204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3" y="2359742"/>
            <a:ext cx="85248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1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15976"/>
          <a:stretch/>
        </p:blipFill>
        <p:spPr>
          <a:xfrm>
            <a:off x="2565128" y="424399"/>
            <a:ext cx="4297772" cy="42725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337" y="424399"/>
            <a:ext cx="1552575" cy="434424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8322" y="314632"/>
            <a:ext cx="2251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 smtClean="0">
                <a:solidFill>
                  <a:srgbClr val="FF8E05"/>
                </a:solidFill>
                <a:latin typeface="Raleway" panose="020B0604020202020204" charset="0"/>
              </a:rPr>
              <a:t>Colores para texto</a:t>
            </a:r>
            <a:br>
              <a:rPr lang="es-MX" sz="1800" b="1" dirty="0" smtClean="0">
                <a:solidFill>
                  <a:srgbClr val="FF8E05"/>
                </a:solidFill>
                <a:latin typeface="Raleway" panose="020B0604020202020204" charset="0"/>
              </a:rPr>
            </a:br>
            <a:r>
              <a:rPr lang="es-MX" sz="1800" b="1" dirty="0" smtClean="0">
                <a:solidFill>
                  <a:srgbClr val="FF8E05"/>
                </a:solidFill>
                <a:latin typeface="Raleway" panose="020B0604020202020204" charset="0"/>
              </a:rPr>
              <a:t/>
            </a:r>
            <a:br>
              <a:rPr lang="es-MX" sz="1800" b="1" dirty="0" smtClean="0">
                <a:solidFill>
                  <a:srgbClr val="FF8E05"/>
                </a:solidFill>
                <a:latin typeface="Raleway" panose="020B0604020202020204" charset="0"/>
              </a:rPr>
            </a:br>
            <a:r>
              <a:rPr lang="es-MX" sz="1800" b="1" dirty="0" err="1" smtClean="0">
                <a:solidFill>
                  <a:srgbClr val="FF8E05"/>
                </a:solidFill>
                <a:latin typeface="Raleway" panose="020B0604020202020204" charset="0"/>
              </a:rPr>
              <a:t>text</a:t>
            </a:r>
            <a:r>
              <a:rPr lang="es-MX" sz="1800" b="1" dirty="0" smtClean="0">
                <a:solidFill>
                  <a:srgbClr val="FF8E05"/>
                </a:solidFill>
                <a:latin typeface="Raleway" panose="020B0604020202020204" charset="0"/>
              </a:rPr>
              <a:t>- color</a:t>
            </a:r>
            <a:endParaRPr lang="en-US" sz="1800" b="1" dirty="0">
              <a:solidFill>
                <a:srgbClr val="FF8E05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8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108154" y="167148"/>
            <a:ext cx="2703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 smtClean="0">
                <a:solidFill>
                  <a:srgbClr val="FF8E05"/>
                </a:solidFill>
                <a:latin typeface="Raleway" panose="020B0604020202020204" charset="0"/>
              </a:rPr>
              <a:t>Colores para fondo</a:t>
            </a:r>
            <a:br>
              <a:rPr lang="es-MX" sz="1800" b="1" dirty="0" smtClean="0">
                <a:solidFill>
                  <a:srgbClr val="FF8E05"/>
                </a:solidFill>
                <a:latin typeface="Raleway" panose="020B0604020202020204" charset="0"/>
              </a:rPr>
            </a:br>
            <a:r>
              <a:rPr lang="es-MX" sz="1800" b="1" dirty="0" smtClean="0">
                <a:solidFill>
                  <a:srgbClr val="FF8E05"/>
                </a:solidFill>
                <a:latin typeface="Raleway" panose="020B0604020202020204" charset="0"/>
              </a:rPr>
              <a:t/>
            </a:r>
            <a:br>
              <a:rPr lang="es-MX" sz="1800" b="1" dirty="0" smtClean="0">
                <a:solidFill>
                  <a:srgbClr val="FF8E05"/>
                </a:solidFill>
                <a:latin typeface="Raleway" panose="020B0604020202020204" charset="0"/>
              </a:rPr>
            </a:br>
            <a:r>
              <a:rPr lang="es-MX" sz="1800" b="1" dirty="0" err="1" smtClean="0">
                <a:solidFill>
                  <a:srgbClr val="FF8E05"/>
                </a:solidFill>
                <a:latin typeface="Raleway" panose="020B0604020202020204" charset="0"/>
              </a:rPr>
              <a:t>bg</a:t>
            </a:r>
            <a:r>
              <a:rPr lang="es-MX" sz="1800" b="1" dirty="0" smtClean="0">
                <a:solidFill>
                  <a:srgbClr val="FF8E05"/>
                </a:solidFill>
                <a:latin typeface="Raleway" panose="020B0604020202020204" charset="0"/>
              </a:rPr>
              <a:t>- color</a:t>
            </a:r>
            <a:endParaRPr lang="en-US" sz="1800" b="1" dirty="0">
              <a:solidFill>
                <a:srgbClr val="FF8E05"/>
              </a:solidFill>
              <a:latin typeface="Raleway" panose="020B060402020202020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2068"/>
          <a:stretch/>
        </p:blipFill>
        <p:spPr>
          <a:xfrm>
            <a:off x="1335804" y="1160206"/>
            <a:ext cx="5705475" cy="34529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213" y="167148"/>
            <a:ext cx="1557712" cy="452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ctrTitle"/>
          </p:nvPr>
        </p:nvSpPr>
        <p:spPr>
          <a:xfrm>
            <a:off x="685675" y="658761"/>
            <a:ext cx="7772400" cy="15456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IMÁGENES</a:t>
            </a:r>
            <a:endParaRPr lang="en-US" dirty="0"/>
          </a:p>
        </p:txBody>
      </p:sp>
      <p:sp>
        <p:nvSpPr>
          <p:cNvPr id="229" name="Google Shape;229;p3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25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218" y="695839"/>
            <a:ext cx="623365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Raleway" panose="020B0604020202020204" charset="0"/>
              </a:rPr>
              <a:t>Las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Raleway" panose="020B0604020202020204" charset="0"/>
              </a:rPr>
              <a:t>imágenes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Raleway" panose="020B060402020202020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Raleway" panose="020B0604020202020204" charset="0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Raleway" panose="020B0604020202020204" charset="0"/>
              </a:rPr>
              <a:t> Bootstrap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Raleway" panose="020B0604020202020204" charset="0"/>
              </a:rPr>
              <a:t>hacen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Raleway" panose="020B060402020202020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E40484"/>
                </a:solidFill>
                <a:effectLst/>
                <a:latin typeface="Raleway" panose="020B0604020202020204" charset="0"/>
              </a:rPr>
              <a:t>responsivas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40484"/>
                </a:solidFill>
                <a:effectLst/>
                <a:latin typeface="Raleway" panose="020B0604020202020204" charset="0"/>
              </a:rPr>
              <a:t> con 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E40484"/>
                </a:solidFill>
                <a:effectLst/>
                <a:latin typeface="Raleway" panose="020B0604020202020204" charset="0"/>
              </a:rPr>
              <a:t>img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40484"/>
                </a:solidFill>
                <a:effectLst/>
                <a:latin typeface="Raleway" panose="020B0604020202020204" charset="0"/>
              </a:rPr>
              <a:t>-fluid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Raleway" panose="020B0604020202020204" charset="0"/>
              </a:rPr>
              <a:t>. 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Raleway" panose="020B0604020202020204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Raleway" panose="020B0604020202020204" charset="0"/>
              </a:rPr>
              <a:t>Esto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Raleway" panose="020B0604020202020204" charset="0"/>
              </a:rPr>
              <a:t>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Raleway" panose="020B0604020202020204" charset="0"/>
              </a:rPr>
              <a:t>aplica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Raleway" panose="020B0604020202020204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8E05"/>
                </a:solidFill>
                <a:effectLst/>
                <a:latin typeface="Raleway" panose="020B0604020202020204" charset="0"/>
              </a:rPr>
              <a:t>max-width: 100%;a height: auto;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Raleway" panose="020B0604020202020204" charset="0"/>
              </a:rPr>
              <a:t>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Raleway" panose="020B0604020202020204" charset="0"/>
              </a:rPr>
              <a:t>imagen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Raleway" panose="020B0604020202020204" charset="0"/>
              </a:rPr>
              <a:t> para que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Raleway" panose="020B0604020202020204" charset="0"/>
              </a:rPr>
              <a:t>escale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Raleway" panose="020B0604020202020204" charset="0"/>
              </a:rPr>
              <a:t> con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Raleway" panose="020B0604020202020204" charset="0"/>
              </a:rPr>
              <a:t>elemento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Raleway" panose="020B0604020202020204" charset="0"/>
              </a:rPr>
              <a:t> principal. 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47" y="2897326"/>
            <a:ext cx="4581831" cy="635717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1676399" y="4261174"/>
            <a:ext cx="5220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hlinkClick r:id="rId3"/>
              </a:rPr>
              <a:t>ESTILOS Y ALINEACIÓN DE IMÁGENES.</a:t>
            </a:r>
            <a:endParaRPr lang="en-US" sz="2000" dirty="0"/>
          </a:p>
        </p:txBody>
      </p:sp>
      <p:sp>
        <p:nvSpPr>
          <p:cNvPr id="14" name="Flecha a la derecha con bandas 13"/>
          <p:cNvSpPr/>
          <p:nvPr/>
        </p:nvSpPr>
        <p:spPr>
          <a:xfrm>
            <a:off x="1202546" y="4336819"/>
            <a:ext cx="544580" cy="32446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7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ctrTitle"/>
          </p:nvPr>
        </p:nvSpPr>
        <p:spPr>
          <a:xfrm>
            <a:off x="2727097" y="1100828"/>
            <a:ext cx="3689555" cy="975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ÍCONOS</a:t>
            </a:r>
            <a:endParaRPr lang="en-US" dirty="0"/>
          </a:p>
        </p:txBody>
      </p:sp>
      <p:sp>
        <p:nvSpPr>
          <p:cNvPr id="229" name="Google Shape;229;p3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42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844539" y="3755922"/>
            <a:ext cx="3796287" cy="51715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https://icons.getbootstrap.com/</a:t>
            </a:r>
            <a:endParaRPr lang="en-US" sz="18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658761" y="524264"/>
            <a:ext cx="35494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solidFill>
                  <a:schemeClr val="tx2">
                    <a:lumMod val="25000"/>
                  </a:schemeClr>
                </a:solidFill>
                <a:latin typeface="Lato" panose="020B0604020202020204" charset="0"/>
              </a:rPr>
              <a:t>Biblioteca de iconos de </a:t>
            </a:r>
            <a:r>
              <a:rPr lang="es-MX" sz="1800" dirty="0">
                <a:solidFill>
                  <a:srgbClr val="E40484"/>
                </a:solidFill>
                <a:latin typeface="Lato" panose="020B0604020202020204" charset="0"/>
              </a:rPr>
              <a:t>código abierto, de alta calidad </a:t>
            </a:r>
            <a:r>
              <a:rPr lang="es-MX" sz="1800" dirty="0">
                <a:solidFill>
                  <a:schemeClr val="tx2">
                    <a:lumMod val="25000"/>
                  </a:schemeClr>
                </a:solidFill>
                <a:latin typeface="Lato" panose="020B0604020202020204" charset="0"/>
              </a:rPr>
              <a:t>y </a:t>
            </a:r>
            <a:r>
              <a:rPr lang="es-MX" sz="1800" dirty="0" smtClean="0">
                <a:solidFill>
                  <a:schemeClr val="tx2">
                    <a:lumMod val="25000"/>
                  </a:schemeClr>
                </a:solidFill>
                <a:latin typeface="Lato" panose="020B0604020202020204" charset="0"/>
              </a:rPr>
              <a:t>gratuita.</a:t>
            </a:r>
          </a:p>
          <a:p>
            <a:r>
              <a:rPr lang="es-MX" sz="1800" dirty="0" smtClean="0">
                <a:solidFill>
                  <a:schemeClr val="tx2">
                    <a:lumMod val="25000"/>
                  </a:schemeClr>
                </a:solidFill>
                <a:latin typeface="Lato" panose="020B0604020202020204" charset="0"/>
              </a:rPr>
              <a:t>Podemos incluirlos SVG o </a:t>
            </a:r>
            <a:r>
              <a:rPr lang="es-MX" sz="1800" dirty="0">
                <a:solidFill>
                  <a:schemeClr val="tx2">
                    <a:lumMod val="25000"/>
                  </a:schemeClr>
                </a:solidFill>
                <a:latin typeface="Lato" panose="020B0604020202020204" charset="0"/>
              </a:rPr>
              <a:t>fuentes </a:t>
            </a:r>
            <a:r>
              <a:rPr lang="es-MX" sz="1800" dirty="0" smtClean="0">
                <a:solidFill>
                  <a:schemeClr val="tx2">
                    <a:lumMod val="25000"/>
                  </a:schemeClr>
                </a:solidFill>
                <a:latin typeface="Lato" panose="020B0604020202020204" charset="0"/>
              </a:rPr>
              <a:t>web, y trabajarlos con o sin </a:t>
            </a:r>
            <a:r>
              <a:rPr lang="es-MX" sz="1800" dirty="0" err="1" smtClean="0">
                <a:solidFill>
                  <a:schemeClr val="tx2">
                    <a:lumMod val="25000"/>
                  </a:schemeClr>
                </a:solidFill>
                <a:latin typeface="Lato" panose="020B0604020202020204" charset="0"/>
              </a:rPr>
              <a:t>Bootstrap</a:t>
            </a:r>
            <a:r>
              <a:rPr lang="es-MX" sz="1800" dirty="0" smtClean="0">
                <a:solidFill>
                  <a:schemeClr val="tx2">
                    <a:lumMod val="25000"/>
                  </a:schemeClr>
                </a:solidFill>
                <a:latin typeface="Lato" panose="020B0604020202020204" charset="0"/>
              </a:rPr>
              <a:t> en el proyecto.</a:t>
            </a:r>
          </a:p>
          <a:p>
            <a:endParaRPr lang="es-MX" sz="1800" dirty="0">
              <a:solidFill>
                <a:schemeClr val="tx2">
                  <a:lumMod val="25000"/>
                </a:schemeClr>
              </a:solidFill>
              <a:latin typeface="Lato" panose="020B0604020202020204" charset="0"/>
            </a:endParaRPr>
          </a:p>
          <a:p>
            <a:r>
              <a:rPr lang="es-MX" sz="1800" dirty="0" smtClean="0">
                <a:solidFill>
                  <a:schemeClr val="tx2">
                    <a:lumMod val="25000"/>
                  </a:schemeClr>
                </a:solidFill>
                <a:latin typeface="Lato" panose="020B0604020202020204" charset="0"/>
              </a:rPr>
              <a:t>Vinculamos mediante CDN o descargamos el archivo.</a:t>
            </a:r>
            <a:endParaRPr lang="en-US" sz="1800" dirty="0">
              <a:solidFill>
                <a:schemeClr val="tx2">
                  <a:lumMod val="25000"/>
                </a:schemeClr>
              </a:solidFill>
              <a:latin typeface="Lato" panose="020B060402020202020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213" y="788270"/>
            <a:ext cx="39624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1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ctrTitle"/>
          </p:nvPr>
        </p:nvSpPr>
        <p:spPr>
          <a:xfrm>
            <a:off x="685675" y="1366683"/>
            <a:ext cx="7772400" cy="9852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>
                <a:solidFill>
                  <a:schemeClr val="accent2"/>
                </a:solidFill>
              </a:rPr>
              <a:t/>
            </a:r>
            <a:br>
              <a:rPr lang="en-US" sz="7200" dirty="0" smtClean="0">
                <a:solidFill>
                  <a:schemeClr val="accent2"/>
                </a:solidFill>
              </a:rPr>
            </a:br>
            <a:r>
              <a:rPr lang="en-US" dirty="0" smtClean="0"/>
              <a:t>CONTENEDORES.</a:t>
            </a:r>
            <a:endParaRPr lang="en-US" dirty="0"/>
          </a:p>
        </p:txBody>
      </p:sp>
      <p:sp>
        <p:nvSpPr>
          <p:cNvPr id="229" name="Google Shape;229;p3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25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107119" y="225445"/>
            <a:ext cx="8555100" cy="1593195"/>
          </a:xfrm>
        </p:spPr>
        <p:txBody>
          <a:bodyPr anchor="t"/>
          <a:lstStyle/>
          <a:p>
            <a:pPr marL="533400" lvl="1" indent="0">
              <a:buNone/>
            </a:pPr>
            <a:r>
              <a:rPr lang="es-MX" sz="1600" dirty="0">
                <a:solidFill>
                  <a:schemeClr val="tx1">
                    <a:lumMod val="75000"/>
                  </a:schemeClr>
                </a:solidFill>
              </a:rPr>
              <a:t>Los contenedores se utilizan para rellenar el contenido dentro de ellos y hay dos clases de contenedores </a:t>
            </a:r>
            <a:r>
              <a:rPr lang="es-MX" sz="1600" dirty="0" smtClean="0">
                <a:solidFill>
                  <a:schemeClr val="tx1">
                    <a:lumMod val="75000"/>
                  </a:schemeClr>
                </a:solidFill>
              </a:rPr>
              <a:t>disponibles.</a:t>
            </a:r>
          </a:p>
          <a:p>
            <a:pPr marL="533400" lvl="1" indent="0">
              <a:buNone/>
            </a:pPr>
            <a:endParaRPr lang="es-MX" sz="16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533400" lvl="1" indent="0">
              <a:buNone/>
            </a:pPr>
            <a:r>
              <a:rPr lang="es-MX" sz="1600" dirty="0">
                <a:solidFill>
                  <a:schemeClr val="tx1">
                    <a:lumMod val="75000"/>
                  </a:schemeClr>
                </a:solidFill>
              </a:rPr>
              <a:t>Cuando le aplicas a un elemento HTML la clase </a:t>
            </a:r>
            <a:r>
              <a:rPr lang="es-MX" sz="1600" b="1" dirty="0" err="1">
                <a:solidFill>
                  <a:srgbClr val="E40484"/>
                </a:solidFill>
              </a:rPr>
              <a:t>container</a:t>
            </a:r>
            <a:r>
              <a:rPr lang="es-MX" sz="1600" dirty="0">
                <a:solidFill>
                  <a:schemeClr val="tx1">
                    <a:lumMod val="75000"/>
                  </a:schemeClr>
                </a:solidFill>
              </a:rPr>
              <a:t> lo que ocurre es que a ese elemento se le aplica un ancho y un padding determinado y además se coloca en el centro de la página web.</a:t>
            </a:r>
          </a:p>
          <a:p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upo 5"/>
          <p:cNvGrpSpPr/>
          <p:nvPr/>
        </p:nvGrpSpPr>
        <p:grpSpPr>
          <a:xfrm>
            <a:off x="875070" y="1920241"/>
            <a:ext cx="7393859" cy="3057576"/>
            <a:chOff x="875070" y="1920241"/>
            <a:chExt cx="7393859" cy="3057576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/>
            <a:srcRect l="50644" r="551"/>
            <a:stretch/>
          </p:blipFill>
          <p:spPr>
            <a:xfrm>
              <a:off x="4611328" y="1920241"/>
              <a:ext cx="3657601" cy="3057576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/>
            <a:srcRect l="550" r="50922"/>
            <a:stretch/>
          </p:blipFill>
          <p:spPr>
            <a:xfrm>
              <a:off x="875070" y="1920241"/>
              <a:ext cx="3628103" cy="3057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607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685800" y="180171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bg1"/>
                </a:solidFill>
              </a:rPr>
              <a:t>1.</a:t>
            </a:r>
            <a:endParaRPr sz="7200" dirty="0">
              <a:solidFill>
                <a:schemeClr val="bg1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  <a:latin typeface="DM Sans"/>
                <a:ea typeface="DM Sans"/>
                <a:cs typeface="DM Sans"/>
                <a:sym typeface="DM Sans"/>
              </a:rPr>
              <a:t>FRAMEWORK</a:t>
            </a:r>
            <a:endParaRPr lang="en-US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ctrTitle"/>
          </p:nvPr>
        </p:nvSpPr>
        <p:spPr>
          <a:xfrm>
            <a:off x="685675" y="1366683"/>
            <a:ext cx="7772400" cy="9852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>
                <a:solidFill>
                  <a:schemeClr val="accent2"/>
                </a:solidFill>
              </a:rPr>
              <a:t/>
            </a:r>
            <a:br>
              <a:rPr lang="en-US" sz="7200" dirty="0" smtClean="0">
                <a:solidFill>
                  <a:schemeClr val="accent2"/>
                </a:solidFill>
              </a:rPr>
            </a:br>
            <a:r>
              <a:rPr lang="en-US" dirty="0" smtClean="0"/>
              <a:t>GRILLAS.</a:t>
            </a:r>
            <a:endParaRPr lang="en-US" dirty="0"/>
          </a:p>
        </p:txBody>
      </p:sp>
      <p:sp>
        <p:nvSpPr>
          <p:cNvPr id="229" name="Google Shape;229;p3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755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264434" y="186812"/>
            <a:ext cx="8686525" cy="3298067"/>
          </a:xfrm>
        </p:spPr>
        <p:txBody>
          <a:bodyPr anchor="t"/>
          <a:lstStyle/>
          <a:p>
            <a:pPr marL="76200" indent="0"/>
            <a:r>
              <a:rPr lang="es-MX" sz="1600" dirty="0">
                <a:solidFill>
                  <a:schemeClr val="tx1">
                    <a:lumMod val="75000"/>
                  </a:schemeClr>
                </a:solidFill>
              </a:rPr>
              <a:t>El sistema de </a:t>
            </a:r>
            <a:r>
              <a:rPr lang="es-MX" sz="1600" dirty="0" smtClean="0">
                <a:solidFill>
                  <a:schemeClr val="tx1">
                    <a:lumMod val="75000"/>
                  </a:schemeClr>
                </a:solidFill>
              </a:rPr>
              <a:t>grillas </a:t>
            </a:r>
            <a:r>
              <a:rPr lang="es-MX" sz="1600" dirty="0">
                <a:solidFill>
                  <a:schemeClr val="tx1">
                    <a:lumMod val="75000"/>
                  </a:schemeClr>
                </a:solidFill>
              </a:rPr>
              <a:t>de </a:t>
            </a:r>
            <a:r>
              <a:rPr lang="es-MX" sz="1600" dirty="0" err="1">
                <a:solidFill>
                  <a:schemeClr val="tx1">
                    <a:lumMod val="75000"/>
                  </a:schemeClr>
                </a:solidFill>
              </a:rPr>
              <a:t>Bootstrap</a:t>
            </a:r>
            <a:r>
              <a:rPr lang="es-MX" sz="1600" dirty="0">
                <a:solidFill>
                  <a:schemeClr val="tx1">
                    <a:lumMod val="75000"/>
                  </a:schemeClr>
                </a:solidFill>
              </a:rPr>
              <a:t> utiliza una serie de contenedores, filas y columnas para diseñar y alinear el contenido. Está construido con </a:t>
            </a:r>
            <a:r>
              <a:rPr lang="es-MX" sz="1600" u="sng" dirty="0">
                <a:solidFill>
                  <a:schemeClr val="tx1">
                    <a:lumMod val="75000"/>
                  </a:schemeClr>
                </a:solidFill>
                <a:hlinkClick r:id="rId2"/>
              </a:rPr>
              <a:t>flexbox</a:t>
            </a:r>
            <a:r>
              <a:rPr lang="es-MX" sz="1600" dirty="0">
                <a:solidFill>
                  <a:schemeClr val="tx1">
                    <a:lumMod val="75000"/>
                  </a:schemeClr>
                </a:solidFill>
              </a:rPr>
              <a:t> y es totalmente </a:t>
            </a:r>
            <a:r>
              <a:rPr lang="es-MX" sz="1600" dirty="0" smtClean="0">
                <a:solidFill>
                  <a:schemeClr val="tx1">
                    <a:lumMod val="75000"/>
                  </a:schemeClr>
                </a:solidFill>
              </a:rPr>
              <a:t>responsivo.</a:t>
            </a:r>
          </a:p>
          <a:p>
            <a:pPr marL="76200" indent="0"/>
            <a:endParaRPr lang="es-MX" sz="16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76200" indent="0"/>
            <a:r>
              <a:rPr lang="es-419" sz="1600" dirty="0">
                <a:solidFill>
                  <a:schemeClr val="tx1">
                    <a:lumMod val="75000"/>
                  </a:schemeClr>
                </a:solidFill>
              </a:rPr>
              <a:t>Estas columnas se ubican siempre dentro de una </a:t>
            </a:r>
            <a:r>
              <a:rPr lang="es-419" sz="1600" dirty="0" smtClean="0">
                <a:solidFill>
                  <a:schemeClr val="tx1">
                    <a:lumMod val="75000"/>
                  </a:schemeClr>
                </a:solidFill>
              </a:rPr>
              <a:t>fila</a:t>
            </a:r>
            <a:r>
              <a:rPr lang="es-419" sz="1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419" sz="160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s-419" sz="1600" dirty="0" err="1" smtClean="0">
                <a:solidFill>
                  <a:srgbClr val="E40484"/>
                </a:solidFill>
              </a:rPr>
              <a:t>row</a:t>
            </a:r>
            <a:r>
              <a:rPr lang="es-419" sz="1600" dirty="0" smtClean="0">
                <a:solidFill>
                  <a:srgbClr val="E40484"/>
                </a:solidFill>
              </a:rPr>
              <a:t> </a:t>
            </a:r>
            <a:r>
              <a:rPr lang="es-419" sz="1600" dirty="0" smtClean="0">
                <a:solidFill>
                  <a:schemeClr val="tx1">
                    <a:lumMod val="75000"/>
                  </a:schemeClr>
                </a:solidFill>
              </a:rPr>
              <a:t>). </a:t>
            </a:r>
          </a:p>
          <a:p>
            <a:pPr marL="76200" indent="0"/>
            <a:r>
              <a:rPr lang="es-419" sz="1600" dirty="0" smtClean="0">
                <a:solidFill>
                  <a:schemeClr val="tx1">
                    <a:lumMod val="75000"/>
                  </a:schemeClr>
                </a:solidFill>
              </a:rPr>
              <a:t>A </a:t>
            </a:r>
            <a:r>
              <a:rPr lang="es-419" sz="1600" dirty="0">
                <a:solidFill>
                  <a:schemeClr val="tx1">
                    <a:lumMod val="75000"/>
                  </a:schemeClr>
                </a:solidFill>
              </a:rPr>
              <a:t>su vez, se les asigna una clase </a:t>
            </a:r>
            <a:r>
              <a:rPr lang="es-419" sz="1600" dirty="0" smtClean="0">
                <a:solidFill>
                  <a:srgbClr val="E40484"/>
                </a:solidFill>
              </a:rPr>
              <a:t>col-dispositivo-x </a:t>
            </a:r>
            <a:r>
              <a:rPr lang="es-419" sz="1600" dirty="0">
                <a:solidFill>
                  <a:schemeClr val="tx1">
                    <a:lumMod val="75000"/>
                  </a:schemeClr>
                </a:solidFill>
              </a:rPr>
              <a:t>que indica que el </a:t>
            </a:r>
            <a:r>
              <a:rPr lang="es-419" sz="1600" dirty="0" smtClean="0">
                <a:solidFill>
                  <a:schemeClr val="tx1">
                    <a:lumMod val="75000"/>
                  </a:schemeClr>
                </a:solidFill>
              </a:rPr>
              <a:t>elemento </a:t>
            </a:r>
            <a:r>
              <a:rPr lang="es-419" sz="1600" dirty="0">
                <a:solidFill>
                  <a:schemeClr val="tx1">
                    <a:lumMod val="75000"/>
                  </a:schemeClr>
                </a:solidFill>
              </a:rPr>
              <a:t>ocupará x columnas </a:t>
            </a:r>
            <a:r>
              <a:rPr lang="es-419" sz="1600" b="1" dirty="0" smtClean="0">
                <a:solidFill>
                  <a:srgbClr val="E40484"/>
                </a:solidFill>
              </a:rPr>
              <a:t>DE LAS 12</a:t>
            </a:r>
            <a:r>
              <a:rPr lang="es-419" sz="1600" b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419" sz="1600" dirty="0" smtClean="0">
                <a:solidFill>
                  <a:schemeClr val="tx1">
                    <a:lumMod val="75000"/>
                  </a:schemeClr>
                </a:solidFill>
              </a:rPr>
              <a:t>que tiene la cuadrícula. </a:t>
            </a:r>
            <a:br>
              <a:rPr lang="es-419" sz="16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s-419" sz="1600" dirty="0" smtClean="0">
                <a:solidFill>
                  <a:schemeClr val="tx1">
                    <a:lumMod val="75000"/>
                  </a:schemeClr>
                </a:solidFill>
              </a:rPr>
              <a:t>Por </a:t>
            </a:r>
            <a:r>
              <a:rPr lang="es-419" sz="1600" dirty="0">
                <a:solidFill>
                  <a:schemeClr val="tx1">
                    <a:lumMod val="75000"/>
                  </a:schemeClr>
                </a:solidFill>
              </a:rPr>
              <a:t>ejemplo, col-md-4 indica que el div ocupará 4 de las 12 columnas del </a:t>
            </a:r>
            <a:r>
              <a:rPr lang="es-419" sz="1600" dirty="0" err="1" smtClean="0">
                <a:solidFill>
                  <a:schemeClr val="tx1">
                    <a:lumMod val="75000"/>
                  </a:schemeClr>
                </a:solidFill>
              </a:rPr>
              <a:t>row</a:t>
            </a:r>
            <a:r>
              <a:rPr lang="es-419" sz="1600" dirty="0" smtClean="0">
                <a:solidFill>
                  <a:schemeClr val="tx1">
                    <a:lumMod val="75000"/>
                  </a:schemeClr>
                </a:solidFill>
              </a:rPr>
              <a:t> en dispositivos md o mayores. </a:t>
            </a:r>
            <a:endParaRPr lang="es-419" sz="1600" dirty="0">
              <a:solidFill>
                <a:schemeClr val="tx1">
                  <a:lumMod val="75000"/>
                </a:schemeClr>
              </a:solidFill>
            </a:endParaRPr>
          </a:p>
          <a:p>
            <a:pPr marL="533400" lvl="1" indent="0">
              <a:buNone/>
            </a:pP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5" name="Google Shape;42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50" y="2599252"/>
            <a:ext cx="8103073" cy="2254431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219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4001729" y="3953072"/>
            <a:ext cx="4753196" cy="900611"/>
          </a:xfrm>
        </p:spPr>
        <p:txBody>
          <a:bodyPr/>
          <a:lstStyle/>
          <a:p>
            <a:pPr algn="r"/>
            <a:r>
              <a:rPr lang="es-MX" dirty="0">
                <a:solidFill>
                  <a:schemeClr val="tx1">
                    <a:lumMod val="75000"/>
                  </a:schemeClr>
                </a:solidFill>
              </a:rPr>
              <a:t>Como los estilos se van a aplicar desde la medida en píxeles hacia arriba, tienes que tener en cuenta que si aplicas un ancho a una columna para los dispositivos </a:t>
            </a:r>
            <a:r>
              <a:rPr lang="es-MX" b="1" dirty="0" err="1">
                <a:solidFill>
                  <a:schemeClr val="tx1">
                    <a:lumMod val="75000"/>
                  </a:schemeClr>
                </a:solidFill>
              </a:rPr>
              <a:t>sm</a:t>
            </a:r>
            <a:r>
              <a:rPr lang="es-MX" dirty="0">
                <a:solidFill>
                  <a:schemeClr val="tx1">
                    <a:lumMod val="75000"/>
                  </a:schemeClr>
                </a:solidFill>
              </a:rPr>
              <a:t>, también se van aplicar en los </a:t>
            </a:r>
            <a:r>
              <a:rPr lang="es-MX" b="1" dirty="0">
                <a:solidFill>
                  <a:schemeClr val="tx1">
                    <a:lumMod val="75000"/>
                  </a:schemeClr>
                </a:solidFill>
              </a:rPr>
              <a:t>md</a:t>
            </a:r>
            <a:r>
              <a:rPr lang="es-MX" dirty="0">
                <a:solidFill>
                  <a:schemeClr val="tx1">
                    <a:lumMod val="75000"/>
                  </a:schemeClr>
                </a:solidFill>
              </a:rPr>
              <a:t> y en los </a:t>
            </a:r>
            <a:r>
              <a:rPr lang="es-MX" b="1" dirty="0" err="1" smtClean="0">
                <a:solidFill>
                  <a:schemeClr val="tx1">
                    <a:lumMod val="75000"/>
                  </a:schemeClr>
                </a:solidFill>
              </a:rPr>
              <a:t>lg</a:t>
            </a:r>
            <a:r>
              <a:rPr lang="es-MX" b="1" dirty="0">
                <a:solidFill>
                  <a:schemeClr val="tx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893700" y="501446"/>
            <a:ext cx="59643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tx1">
                    <a:lumMod val="75000"/>
                  </a:schemeClr>
                </a:solidFill>
                <a:latin typeface="Lato" panose="020B0604020202020204" charset="0"/>
              </a:rPr>
              <a:t>Las </a:t>
            </a:r>
            <a:r>
              <a:rPr lang="es-MX" sz="1600" b="1" dirty="0">
                <a:solidFill>
                  <a:schemeClr val="tx1">
                    <a:lumMod val="75000"/>
                  </a:schemeClr>
                </a:solidFill>
                <a:latin typeface="Lato" panose="020B0604020202020204" charset="0"/>
              </a:rPr>
              <a:t>columnas </a:t>
            </a:r>
            <a:r>
              <a:rPr lang="es-MX" dirty="0">
                <a:solidFill>
                  <a:schemeClr val="tx1">
                    <a:lumMod val="75000"/>
                  </a:schemeClr>
                </a:solidFill>
                <a:latin typeface="Lato" panose="020B0604020202020204" charset="0"/>
              </a:rPr>
              <a:t>de la grilla se generan con </a:t>
            </a:r>
            <a:r>
              <a:rPr lang="es-MX" sz="1600" b="1" dirty="0">
                <a:solidFill>
                  <a:schemeClr val="tx1">
                    <a:lumMod val="75000"/>
                  </a:schemeClr>
                </a:solidFill>
                <a:latin typeface="Lato" panose="020B0604020202020204" charset="0"/>
              </a:rPr>
              <a:t>clases </a:t>
            </a:r>
            <a:r>
              <a:rPr lang="es-MX" dirty="0">
                <a:solidFill>
                  <a:schemeClr val="tx1">
                    <a:lumMod val="75000"/>
                  </a:schemeClr>
                </a:solidFill>
                <a:latin typeface="Lato" panose="020B0604020202020204" charset="0"/>
              </a:rPr>
              <a:t>para </a:t>
            </a:r>
            <a:r>
              <a:rPr lang="es-MX" sz="1600" b="1" dirty="0">
                <a:solidFill>
                  <a:schemeClr val="tx1">
                    <a:lumMod val="75000"/>
                  </a:schemeClr>
                </a:solidFill>
                <a:latin typeface="Lato" panose="020B0604020202020204" charset="0"/>
              </a:rPr>
              <a:t>cinco tamaños</a:t>
            </a:r>
          </a:p>
          <a:p>
            <a:r>
              <a:rPr lang="en-US" dirty="0">
                <a:latin typeface="Lato" panose="020B0604020202020204" charset="0"/>
              </a:rPr>
              <a:t>de </a:t>
            </a:r>
            <a:r>
              <a:rPr lang="en-US" dirty="0" err="1">
                <a:latin typeface="Lato" panose="020B0604020202020204" charset="0"/>
              </a:rPr>
              <a:t>dispositivos</a:t>
            </a:r>
            <a:r>
              <a:rPr lang="en-US" dirty="0">
                <a:latin typeface="Lato" panose="020B0604020202020204" charset="0"/>
              </a:rPr>
              <a:t>: </a:t>
            </a:r>
            <a:endParaRPr lang="en-US" dirty="0" smtClean="0">
              <a:latin typeface="La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E0070C"/>
                </a:solidFill>
                <a:latin typeface="Lato" panose="020B0604020202020204" charset="0"/>
              </a:rPr>
              <a:t>col-</a:t>
            </a:r>
            <a:r>
              <a:rPr lang="en-US" b="1" dirty="0">
                <a:solidFill>
                  <a:srgbClr val="E0070C"/>
                </a:solidFill>
                <a:latin typeface="Lato" panose="020B0604020202020204" charset="0"/>
              </a:rPr>
              <a:t>* </a:t>
            </a:r>
            <a:r>
              <a:rPr lang="en-US" dirty="0">
                <a:latin typeface="Lato" panose="020B0604020202020204" charset="0"/>
              </a:rPr>
              <a:t>→ max-width: </a:t>
            </a:r>
            <a:r>
              <a:rPr lang="en-US" b="1" dirty="0">
                <a:latin typeface="Lato" panose="020B0604020202020204" charset="0"/>
              </a:rPr>
              <a:t>576px </a:t>
            </a:r>
            <a:r>
              <a:rPr lang="en-US" dirty="0">
                <a:latin typeface="Lato" panose="020B0604020202020204" charset="0"/>
              </a:rPr>
              <a:t>(extra </a:t>
            </a:r>
            <a:r>
              <a:rPr lang="en-US" dirty="0" err="1">
                <a:latin typeface="Lato" panose="020B0604020202020204" charset="0"/>
              </a:rPr>
              <a:t>pequeño</a:t>
            </a:r>
            <a:r>
              <a:rPr lang="en-US" dirty="0">
                <a:latin typeface="Lato" panose="020B0604020202020204" charset="0"/>
              </a:rPr>
              <a:t>). </a:t>
            </a:r>
            <a:endParaRPr lang="en-US" dirty="0" smtClean="0">
              <a:solidFill>
                <a:srgbClr val="FFC100"/>
              </a:solidFill>
              <a:latin typeface="La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E0070C"/>
                </a:solidFill>
                <a:latin typeface="Lato" panose="020B0604020202020204" charset="0"/>
              </a:rPr>
              <a:t>col-</a:t>
            </a:r>
            <a:r>
              <a:rPr lang="en-US" b="1" dirty="0" err="1" smtClean="0">
                <a:solidFill>
                  <a:srgbClr val="E0070C"/>
                </a:solidFill>
                <a:latin typeface="Lato" panose="020B0604020202020204" charset="0"/>
              </a:rPr>
              <a:t>sm</a:t>
            </a:r>
            <a:r>
              <a:rPr lang="en-US" b="1" dirty="0" smtClean="0">
                <a:solidFill>
                  <a:srgbClr val="E0070C"/>
                </a:solidFill>
                <a:latin typeface="Lato" panose="020B0604020202020204" charset="0"/>
              </a:rPr>
              <a:t>-</a:t>
            </a:r>
            <a:r>
              <a:rPr lang="en-US" b="1" dirty="0">
                <a:solidFill>
                  <a:srgbClr val="E0070C"/>
                </a:solidFill>
                <a:latin typeface="Lato" panose="020B0604020202020204" charset="0"/>
              </a:rPr>
              <a:t>* </a:t>
            </a:r>
            <a:r>
              <a:rPr lang="en-US" dirty="0">
                <a:latin typeface="Lato" panose="020B0604020202020204" charset="0"/>
              </a:rPr>
              <a:t>→ min-width: </a:t>
            </a:r>
            <a:r>
              <a:rPr lang="en-US" b="1" dirty="0">
                <a:latin typeface="Lato" panose="020B0604020202020204" charset="0"/>
              </a:rPr>
              <a:t>576px </a:t>
            </a:r>
            <a:r>
              <a:rPr lang="en-US" dirty="0">
                <a:latin typeface="Lato" panose="020B0604020202020204" charset="0"/>
              </a:rPr>
              <a:t>(</a:t>
            </a:r>
            <a:r>
              <a:rPr lang="en-US" dirty="0" err="1">
                <a:latin typeface="Lato" panose="020B0604020202020204" charset="0"/>
              </a:rPr>
              <a:t>pequeño</a:t>
            </a:r>
            <a:r>
              <a:rPr lang="en-US" dirty="0">
                <a:latin typeface="Lato" panose="020B0604020202020204" charset="0"/>
              </a:rPr>
              <a:t>). </a:t>
            </a:r>
            <a:endParaRPr lang="en-US" dirty="0" smtClean="0">
              <a:solidFill>
                <a:srgbClr val="FFC100"/>
              </a:solidFill>
              <a:latin typeface="La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E0070C"/>
                </a:solidFill>
                <a:latin typeface="Lato" panose="020B0604020202020204" charset="0"/>
              </a:rPr>
              <a:t>col-md-</a:t>
            </a:r>
            <a:r>
              <a:rPr lang="en-US" b="1" dirty="0">
                <a:solidFill>
                  <a:srgbClr val="E0070C"/>
                </a:solidFill>
                <a:latin typeface="Lato" panose="020B0604020202020204" charset="0"/>
              </a:rPr>
              <a:t>* </a:t>
            </a:r>
            <a:r>
              <a:rPr lang="en-US" dirty="0">
                <a:latin typeface="Lato" panose="020B0604020202020204" charset="0"/>
              </a:rPr>
              <a:t>→ min-width: </a:t>
            </a:r>
            <a:r>
              <a:rPr lang="en-US" b="1" dirty="0">
                <a:latin typeface="Lato" panose="020B0604020202020204" charset="0"/>
              </a:rPr>
              <a:t>768px </a:t>
            </a:r>
            <a:r>
              <a:rPr lang="en-US" dirty="0">
                <a:latin typeface="Lato" panose="020B0604020202020204" charset="0"/>
              </a:rPr>
              <a:t>(</a:t>
            </a:r>
            <a:r>
              <a:rPr lang="en-US" dirty="0" err="1">
                <a:latin typeface="Lato" panose="020B0604020202020204" charset="0"/>
              </a:rPr>
              <a:t>medio</a:t>
            </a:r>
            <a:r>
              <a:rPr lang="en-US" dirty="0">
                <a:latin typeface="Lato" panose="020B0604020202020204" charset="0"/>
              </a:rPr>
              <a:t>). </a:t>
            </a:r>
            <a:endParaRPr lang="en-US" dirty="0" smtClean="0">
              <a:latin typeface="La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E0070C"/>
                </a:solidFill>
                <a:latin typeface="Lato" panose="020B0604020202020204" charset="0"/>
              </a:rPr>
              <a:t>col-</a:t>
            </a:r>
            <a:r>
              <a:rPr lang="en-US" b="1" dirty="0" err="1" smtClean="0">
                <a:solidFill>
                  <a:srgbClr val="E0070C"/>
                </a:solidFill>
                <a:latin typeface="Lato" panose="020B0604020202020204" charset="0"/>
              </a:rPr>
              <a:t>lg</a:t>
            </a:r>
            <a:r>
              <a:rPr lang="en-US" b="1" dirty="0" smtClean="0">
                <a:solidFill>
                  <a:srgbClr val="E0070C"/>
                </a:solidFill>
                <a:latin typeface="Lato" panose="020B0604020202020204" charset="0"/>
              </a:rPr>
              <a:t>-</a:t>
            </a:r>
            <a:r>
              <a:rPr lang="en-US" b="1" dirty="0">
                <a:solidFill>
                  <a:srgbClr val="E0070C"/>
                </a:solidFill>
                <a:latin typeface="Lato" panose="020B0604020202020204" charset="0"/>
              </a:rPr>
              <a:t>* </a:t>
            </a:r>
            <a:r>
              <a:rPr lang="en-US" dirty="0">
                <a:latin typeface="Lato" panose="020B0604020202020204" charset="0"/>
              </a:rPr>
              <a:t>→ min-width: </a:t>
            </a:r>
            <a:r>
              <a:rPr lang="en-US" b="1" dirty="0">
                <a:latin typeface="Lato" panose="020B0604020202020204" charset="0"/>
              </a:rPr>
              <a:t>992px </a:t>
            </a:r>
            <a:r>
              <a:rPr lang="en-US" dirty="0">
                <a:latin typeface="Lato" panose="020B0604020202020204" charset="0"/>
              </a:rPr>
              <a:t>(</a:t>
            </a:r>
            <a:r>
              <a:rPr lang="en-US" dirty="0" err="1">
                <a:latin typeface="Lato" panose="020B0604020202020204" charset="0"/>
              </a:rPr>
              <a:t>grande</a:t>
            </a:r>
            <a:r>
              <a:rPr lang="en-US" dirty="0">
                <a:latin typeface="Lato" panose="020B0604020202020204" charset="0"/>
              </a:rPr>
              <a:t>). </a:t>
            </a:r>
            <a:endParaRPr lang="en-US" dirty="0" smtClean="0">
              <a:solidFill>
                <a:srgbClr val="FFC100"/>
              </a:solidFill>
              <a:latin typeface="La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E0070C"/>
                </a:solidFill>
                <a:latin typeface="Lato" panose="020B0604020202020204" charset="0"/>
              </a:rPr>
              <a:t>col-xl-</a:t>
            </a:r>
            <a:r>
              <a:rPr lang="en-US" b="1" dirty="0">
                <a:solidFill>
                  <a:srgbClr val="E0070C"/>
                </a:solidFill>
                <a:latin typeface="Lato" panose="020B0604020202020204" charset="0"/>
              </a:rPr>
              <a:t>* </a:t>
            </a:r>
            <a:r>
              <a:rPr lang="en-US" dirty="0">
                <a:latin typeface="Lato" panose="020B0604020202020204" charset="0"/>
              </a:rPr>
              <a:t>→ min-width: </a:t>
            </a:r>
            <a:r>
              <a:rPr lang="en-US" b="1" dirty="0">
                <a:latin typeface="Lato" panose="020B0604020202020204" charset="0"/>
              </a:rPr>
              <a:t>1200px </a:t>
            </a:r>
            <a:r>
              <a:rPr lang="en-US" dirty="0">
                <a:latin typeface="Lato" panose="020B0604020202020204" charset="0"/>
              </a:rPr>
              <a:t>(extra </a:t>
            </a:r>
            <a:r>
              <a:rPr lang="en-US" dirty="0" err="1">
                <a:latin typeface="Lato" panose="020B0604020202020204" charset="0"/>
              </a:rPr>
              <a:t>grande</a:t>
            </a:r>
            <a:r>
              <a:rPr lang="en-US" dirty="0">
                <a:latin typeface="Lato" panose="020B0604020202020204" charset="0"/>
              </a:rPr>
              <a:t>).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887794" y="2569241"/>
            <a:ext cx="566829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tx1">
                    <a:lumMod val="75000"/>
                  </a:schemeClr>
                </a:solidFill>
                <a:latin typeface="Lato" panose="020B0604020202020204" charset="0"/>
              </a:rPr>
              <a:t>Un elemento puede ocupar una </a:t>
            </a:r>
            <a:r>
              <a:rPr lang="es-MX" sz="1600" b="1" dirty="0">
                <a:solidFill>
                  <a:srgbClr val="E40484"/>
                </a:solidFill>
                <a:latin typeface="Lato" panose="020B0604020202020204" charset="0"/>
              </a:rPr>
              <a:t>distinta cantidad del columnas </a:t>
            </a:r>
            <a:r>
              <a:rPr lang="es-MX" dirty="0">
                <a:solidFill>
                  <a:srgbClr val="E40484"/>
                </a:solidFill>
                <a:latin typeface="Lato" panose="020B0604020202020204" charset="0"/>
              </a:rPr>
              <a:t>en</a:t>
            </a:r>
          </a:p>
          <a:p>
            <a:r>
              <a:rPr lang="es-MX" sz="1600" b="1" dirty="0">
                <a:solidFill>
                  <a:srgbClr val="E40484"/>
                </a:solidFill>
                <a:latin typeface="Lato" panose="020B0604020202020204" charset="0"/>
              </a:rPr>
              <a:t>cada tamaño</a:t>
            </a:r>
            <a:r>
              <a:rPr lang="es-MX" sz="1600" b="1" dirty="0">
                <a:solidFill>
                  <a:schemeClr val="tx1">
                    <a:lumMod val="75000"/>
                  </a:schemeClr>
                </a:solidFill>
                <a:latin typeface="Lato" panose="020B0604020202020204" charset="0"/>
              </a:rPr>
              <a:t> </a:t>
            </a:r>
            <a:r>
              <a:rPr lang="es-MX" dirty="0">
                <a:solidFill>
                  <a:schemeClr val="tx1">
                    <a:lumMod val="75000"/>
                  </a:schemeClr>
                </a:solidFill>
                <a:latin typeface="Lato" panose="020B0604020202020204" charset="0"/>
              </a:rPr>
              <a:t>de dispositivo de acuerdo a las clases aplicadas</a:t>
            </a:r>
          </a:p>
          <a:p>
            <a:r>
              <a:rPr lang="it-IT" dirty="0">
                <a:solidFill>
                  <a:schemeClr val="tx1">
                    <a:lumMod val="75000"/>
                  </a:schemeClr>
                </a:solidFill>
                <a:latin typeface="Lato" panose="020B0604020202020204" charset="0"/>
              </a:rPr>
              <a:t>&lt;div class=“</a:t>
            </a:r>
            <a:r>
              <a:rPr lang="it-IT" b="1" dirty="0">
                <a:solidFill>
                  <a:schemeClr val="tx1">
                    <a:lumMod val="75000"/>
                  </a:schemeClr>
                </a:solidFill>
                <a:latin typeface="Lato" panose="020B0604020202020204" charset="0"/>
              </a:rPr>
              <a:t>col-6 col-sm-4 col-md-8 col-lg-2 col-xl-5</a:t>
            </a:r>
            <a:r>
              <a:rPr lang="it-IT" dirty="0">
                <a:solidFill>
                  <a:schemeClr val="tx1">
                    <a:lumMod val="75000"/>
                  </a:schemeClr>
                </a:solidFill>
                <a:latin typeface="Lato" panose="020B0604020202020204" charset="0"/>
              </a:rPr>
              <a:t>”&gt;</a:t>
            </a:r>
            <a:endParaRPr lang="en-US" dirty="0">
              <a:solidFill>
                <a:schemeClr val="tx1">
                  <a:lumMod val="75000"/>
                </a:schemeClr>
              </a:solidFill>
              <a:latin typeface="Lato" panose="020B0604020202020204" charset="0"/>
            </a:endParaRPr>
          </a:p>
        </p:txBody>
      </p:sp>
      <p:sp>
        <p:nvSpPr>
          <p:cNvPr id="6" name="Rectángulo 5">
            <a:hlinkClick r:id="rId2"/>
          </p:cNvPr>
          <p:cNvSpPr/>
          <p:nvPr/>
        </p:nvSpPr>
        <p:spPr>
          <a:xfrm>
            <a:off x="237904" y="4624281"/>
            <a:ext cx="43813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https://getbootstrap.com/docs/5.2/layout/breakpoints/</a:t>
            </a:r>
          </a:p>
        </p:txBody>
      </p:sp>
    </p:spTree>
    <p:extLst>
      <p:ext uri="{BB962C8B-B14F-4D97-AF65-F5344CB8AC3E}">
        <p14:creationId xmlns:p14="http://schemas.microsoft.com/office/powerpoint/2010/main" val="96452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s-419" smtClean="0"/>
              <a:pPr lvl="0"/>
              <a:t>23</a:t>
            </a:fld>
            <a:endParaRPr lang="es-419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4" r="6767"/>
          <a:stretch/>
        </p:blipFill>
        <p:spPr>
          <a:xfrm>
            <a:off x="1140542" y="0"/>
            <a:ext cx="6951406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5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ctrTitle"/>
          </p:nvPr>
        </p:nvSpPr>
        <p:spPr>
          <a:xfrm>
            <a:off x="685675" y="1366683"/>
            <a:ext cx="7772400" cy="9852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 dirty="0" smtClean="0">
                <a:solidFill>
                  <a:schemeClr val="accent2"/>
                </a:solidFill>
              </a:rPr>
              <a:t/>
            </a:r>
            <a:br>
              <a:rPr lang="en-US" sz="4400" dirty="0" smtClean="0">
                <a:solidFill>
                  <a:schemeClr val="accent2"/>
                </a:solidFill>
              </a:rPr>
            </a:br>
            <a:r>
              <a:rPr lang="en-US" sz="2800" dirty="0"/>
              <a:t>Utilities. Background, </a:t>
            </a:r>
            <a:r>
              <a:rPr lang="en-US" sz="2800" dirty="0" smtClean="0"/>
              <a:t>borders, </a:t>
            </a:r>
            <a:r>
              <a:rPr lang="en-US" sz="2800" dirty="0"/>
              <a:t>opacity, shadows, sizing, spacing, text, vertical align, visibility.</a:t>
            </a:r>
            <a:endParaRPr lang="es-419" sz="2800" dirty="0"/>
          </a:p>
        </p:txBody>
      </p:sp>
      <p:sp>
        <p:nvSpPr>
          <p:cNvPr id="229" name="Google Shape;229;p3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58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4" name="Rectángulo 3">
            <a:hlinkClick r:id="rId2"/>
          </p:cNvPr>
          <p:cNvSpPr/>
          <p:nvPr/>
        </p:nvSpPr>
        <p:spPr>
          <a:xfrm>
            <a:off x="995540" y="309593"/>
            <a:ext cx="7152920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Lato" panose="020B0604020202020204" charset="0"/>
              </a:rPr>
              <a:t/>
            </a:r>
            <a:br>
              <a:rPr lang="en-US" sz="1600" dirty="0">
                <a:latin typeface="Lato" panose="020B0604020202020204" charset="0"/>
              </a:rPr>
            </a:br>
            <a:r>
              <a:rPr lang="en-US" sz="1600" dirty="0" err="1" smtClean="0">
                <a:latin typeface="Lato" panose="020B0604020202020204" charset="0"/>
              </a:rPr>
              <a:t>Fondos</a:t>
            </a:r>
            <a:r>
              <a:rPr lang="en-US" sz="1600" dirty="0" smtClean="0">
                <a:latin typeface="Lato" panose="020B0604020202020204" charset="0"/>
              </a:rPr>
              <a:t>: </a:t>
            </a:r>
            <a:r>
              <a:rPr lang="en-US" sz="1600" dirty="0" smtClean="0">
                <a:solidFill>
                  <a:srgbClr val="00B0F0"/>
                </a:solidFill>
                <a:latin typeface="Lato" panose="020B0604020202020204" charset="0"/>
                <a:hlinkClick r:id="rId3"/>
              </a:rPr>
              <a:t>https</a:t>
            </a:r>
            <a:r>
              <a:rPr lang="en-US" sz="1600" dirty="0">
                <a:solidFill>
                  <a:srgbClr val="00B0F0"/>
                </a:solidFill>
                <a:latin typeface="Lato" panose="020B0604020202020204" charset="0"/>
                <a:hlinkClick r:id="rId3"/>
              </a:rPr>
              <a:t>://getbootstrap.com/docs/5.2/utilities/background/</a:t>
            </a:r>
            <a:br>
              <a:rPr lang="en-US" sz="1600" dirty="0">
                <a:solidFill>
                  <a:srgbClr val="00B0F0"/>
                </a:solidFill>
                <a:latin typeface="Lato" panose="020B0604020202020204" charset="0"/>
                <a:hlinkClick r:id="rId3"/>
              </a:rPr>
            </a:br>
            <a:r>
              <a:rPr lang="en-US" sz="1600" dirty="0">
                <a:solidFill>
                  <a:srgbClr val="00B0F0"/>
                </a:solidFill>
                <a:latin typeface="Lato" panose="020B0604020202020204" charset="0"/>
                <a:hlinkClick r:id="rId3"/>
              </a:rPr>
              <a:t/>
            </a:r>
            <a:br>
              <a:rPr lang="en-US" sz="1600" dirty="0">
                <a:solidFill>
                  <a:srgbClr val="00B0F0"/>
                </a:solidFill>
                <a:latin typeface="Lato" panose="020B0604020202020204" charset="0"/>
                <a:hlinkClick r:id="rId3"/>
              </a:rPr>
            </a:br>
            <a:r>
              <a:rPr lang="en-US" sz="1600" dirty="0" err="1" smtClean="0">
                <a:latin typeface="Lato" panose="020B0604020202020204" charset="0"/>
              </a:rPr>
              <a:t>Bordes</a:t>
            </a:r>
            <a:r>
              <a:rPr lang="en-US" sz="1600" dirty="0" smtClean="0">
                <a:latin typeface="Lato" panose="020B0604020202020204" charset="0"/>
              </a:rPr>
              <a:t>: </a:t>
            </a:r>
            <a:r>
              <a:rPr lang="en-US" sz="1600" dirty="0" smtClean="0">
                <a:solidFill>
                  <a:srgbClr val="00B0F0"/>
                </a:solidFill>
                <a:latin typeface="Lato" panose="020B0604020202020204" charset="0"/>
                <a:hlinkClick r:id="rId2"/>
              </a:rPr>
              <a:t>https</a:t>
            </a:r>
            <a:r>
              <a:rPr lang="en-US" sz="1600" dirty="0">
                <a:solidFill>
                  <a:srgbClr val="00B0F0"/>
                </a:solidFill>
                <a:latin typeface="Lato" panose="020B0604020202020204" charset="0"/>
                <a:hlinkClick r:id="rId2"/>
              </a:rPr>
              <a:t>://getbootstrap.com/docs/5.2/utilities/borders</a:t>
            </a:r>
            <a:r>
              <a:rPr lang="en-US" sz="1600" dirty="0" smtClean="0">
                <a:solidFill>
                  <a:srgbClr val="00B0F0"/>
                </a:solidFill>
                <a:latin typeface="Lato" panose="020B0604020202020204" charset="0"/>
                <a:hlinkClick r:id="rId2"/>
              </a:rPr>
              <a:t>/</a:t>
            </a:r>
            <a:endParaRPr lang="en-US" sz="1600" dirty="0" smtClean="0">
              <a:solidFill>
                <a:srgbClr val="00B0F0"/>
              </a:solidFill>
              <a:latin typeface="Lato" panose="020B0604020202020204" charset="0"/>
            </a:endParaRPr>
          </a:p>
          <a:p>
            <a:endParaRPr lang="es-MX" sz="1600" dirty="0">
              <a:solidFill>
                <a:srgbClr val="00B0F0"/>
              </a:solidFill>
              <a:latin typeface="Lato" panose="020B0604020202020204" charset="0"/>
            </a:endParaRPr>
          </a:p>
          <a:p>
            <a:r>
              <a:rPr lang="es-MX" sz="1600" dirty="0">
                <a:solidFill>
                  <a:schemeClr val="tx2">
                    <a:lumMod val="10000"/>
                  </a:schemeClr>
                </a:solidFill>
                <a:latin typeface="Lato" panose="020B0604020202020204" charset="0"/>
              </a:rPr>
              <a:t>Opacidad: </a:t>
            </a:r>
            <a:r>
              <a:rPr lang="es-MX" sz="1600" dirty="0">
                <a:solidFill>
                  <a:srgbClr val="00B0F0"/>
                </a:solidFill>
                <a:latin typeface="Lato" panose="020B0604020202020204" charset="0"/>
                <a:hlinkClick r:id="rId4"/>
              </a:rPr>
              <a:t>https://getbootstrap.com/docs/5.2/utilities/opacity</a:t>
            </a:r>
            <a:r>
              <a:rPr lang="es-MX" sz="1600" dirty="0" smtClean="0">
                <a:solidFill>
                  <a:srgbClr val="00B0F0"/>
                </a:solidFill>
                <a:latin typeface="Lato" panose="020B0604020202020204" charset="0"/>
                <a:hlinkClick r:id="rId4"/>
              </a:rPr>
              <a:t>/</a:t>
            </a:r>
            <a:endParaRPr lang="es-MX" sz="1600" dirty="0" smtClean="0">
              <a:solidFill>
                <a:srgbClr val="00B0F0"/>
              </a:solidFill>
              <a:latin typeface="Lato" panose="020B0604020202020204" charset="0"/>
            </a:endParaRPr>
          </a:p>
          <a:p>
            <a:endParaRPr lang="es-MX" sz="1600" dirty="0">
              <a:solidFill>
                <a:srgbClr val="00B0F0"/>
              </a:solidFill>
              <a:latin typeface="Lato" panose="020B0604020202020204" charset="0"/>
            </a:endParaRPr>
          </a:p>
          <a:p>
            <a:r>
              <a:rPr lang="es-MX" sz="1600" dirty="0">
                <a:latin typeface="Lato" panose="020B0604020202020204" charset="0"/>
              </a:rPr>
              <a:t>Sombra:</a:t>
            </a:r>
            <a:r>
              <a:rPr lang="es-MX" sz="1600" dirty="0">
                <a:solidFill>
                  <a:srgbClr val="00B0F0"/>
                </a:solidFill>
                <a:latin typeface="Lato" panose="020B0604020202020204" charset="0"/>
              </a:rPr>
              <a:t> </a:t>
            </a:r>
            <a:r>
              <a:rPr lang="es-MX" sz="1600" dirty="0">
                <a:solidFill>
                  <a:srgbClr val="00B0F0"/>
                </a:solidFill>
                <a:latin typeface="Lato" panose="020B0604020202020204" charset="0"/>
                <a:hlinkClick r:id="rId4"/>
              </a:rPr>
              <a:t>https://getbootstrap.com/docs/5.2/utilities/opacity</a:t>
            </a:r>
            <a:r>
              <a:rPr lang="es-MX" sz="1600" dirty="0" smtClean="0">
                <a:solidFill>
                  <a:srgbClr val="00B0F0"/>
                </a:solidFill>
                <a:latin typeface="Lato" panose="020B0604020202020204" charset="0"/>
                <a:hlinkClick r:id="rId4"/>
              </a:rPr>
              <a:t>/</a:t>
            </a:r>
            <a:endParaRPr lang="es-MX" sz="1600" dirty="0" smtClean="0">
              <a:solidFill>
                <a:srgbClr val="00B0F0"/>
              </a:solidFill>
              <a:latin typeface="Lato" panose="020B0604020202020204" charset="0"/>
            </a:endParaRPr>
          </a:p>
          <a:p>
            <a:endParaRPr lang="es-MX" sz="1600" dirty="0">
              <a:solidFill>
                <a:srgbClr val="00B0F0"/>
              </a:solidFill>
              <a:latin typeface="Lato" panose="020B0604020202020204" charset="0"/>
            </a:endParaRPr>
          </a:p>
          <a:p>
            <a:r>
              <a:rPr lang="es-MX" sz="1600" dirty="0" smtClean="0">
                <a:latin typeface="Lato" panose="020B0604020202020204" charset="0"/>
              </a:rPr>
              <a:t>Alto </a:t>
            </a:r>
            <a:r>
              <a:rPr lang="es-MX" sz="1600" dirty="0">
                <a:latin typeface="Lato" panose="020B0604020202020204" charset="0"/>
              </a:rPr>
              <a:t>y ancho: </a:t>
            </a:r>
            <a:r>
              <a:rPr lang="es-MX" sz="1600" dirty="0">
                <a:solidFill>
                  <a:srgbClr val="00B0F0"/>
                </a:solidFill>
                <a:latin typeface="Lato" panose="020B0604020202020204" charset="0"/>
                <a:hlinkClick r:id="rId5"/>
              </a:rPr>
              <a:t>https://getbootstrap.com/docs/5.2/utilities/sizing</a:t>
            </a:r>
            <a:r>
              <a:rPr lang="es-MX" sz="1600" dirty="0" smtClean="0">
                <a:solidFill>
                  <a:srgbClr val="00B0F0"/>
                </a:solidFill>
                <a:latin typeface="Lato" panose="020B0604020202020204" charset="0"/>
                <a:hlinkClick r:id="rId5"/>
              </a:rPr>
              <a:t>/</a:t>
            </a:r>
            <a:endParaRPr lang="es-MX" sz="1600" dirty="0" smtClean="0">
              <a:solidFill>
                <a:srgbClr val="00B0F0"/>
              </a:solidFill>
              <a:latin typeface="Lato" panose="020B0604020202020204" charset="0"/>
            </a:endParaRPr>
          </a:p>
          <a:p>
            <a:endParaRPr lang="es-MX" sz="1600" dirty="0" smtClean="0">
              <a:solidFill>
                <a:srgbClr val="00B0F0"/>
              </a:solidFill>
              <a:latin typeface="Lato" panose="020B0604020202020204" charset="0"/>
            </a:endParaRPr>
          </a:p>
          <a:p>
            <a:r>
              <a:rPr lang="es-MX" sz="1600" dirty="0" smtClean="0">
                <a:latin typeface="Lato" panose="020B0604020202020204" charset="0"/>
              </a:rPr>
              <a:t>Margin </a:t>
            </a:r>
            <a:r>
              <a:rPr lang="es-MX" sz="1600" dirty="0">
                <a:latin typeface="Lato" panose="020B0604020202020204" charset="0"/>
              </a:rPr>
              <a:t>y padding: </a:t>
            </a:r>
            <a:r>
              <a:rPr lang="es-MX" sz="1600" dirty="0">
                <a:solidFill>
                  <a:srgbClr val="00B0F0"/>
                </a:solidFill>
                <a:latin typeface="Lato" panose="020B0604020202020204" charset="0"/>
                <a:hlinkClick r:id="rId6"/>
              </a:rPr>
              <a:t>https://getbootstrap.com/docs/5.2/utilities/spacing</a:t>
            </a:r>
            <a:r>
              <a:rPr lang="es-MX" sz="1600" dirty="0" smtClean="0">
                <a:solidFill>
                  <a:srgbClr val="00B0F0"/>
                </a:solidFill>
                <a:latin typeface="Lato" panose="020B0604020202020204" charset="0"/>
                <a:hlinkClick r:id="rId6"/>
              </a:rPr>
              <a:t>/</a:t>
            </a:r>
            <a:endParaRPr lang="es-MX" sz="1600" dirty="0" smtClean="0">
              <a:solidFill>
                <a:srgbClr val="00B0F0"/>
              </a:solidFill>
              <a:latin typeface="Lato" panose="020B0604020202020204" charset="0"/>
            </a:endParaRPr>
          </a:p>
          <a:p>
            <a:endParaRPr lang="es-MX" sz="1600" dirty="0" smtClean="0">
              <a:latin typeface="Lato" panose="020B0604020202020204" charset="0"/>
            </a:endParaRPr>
          </a:p>
          <a:p>
            <a:r>
              <a:rPr lang="es-MX" sz="1600" dirty="0">
                <a:latin typeface="Lato" panose="020B0604020202020204" charset="0"/>
              </a:rPr>
              <a:t>Texto: </a:t>
            </a:r>
            <a:r>
              <a:rPr lang="es-MX" sz="1600" dirty="0">
                <a:latin typeface="Lato" panose="020B0604020202020204" charset="0"/>
                <a:hlinkClick r:id="rId7"/>
              </a:rPr>
              <a:t>https://getbootstrap.com/docs/5.2/utilities/text</a:t>
            </a:r>
            <a:r>
              <a:rPr lang="es-MX" sz="1600" dirty="0" smtClean="0">
                <a:latin typeface="Lato" panose="020B0604020202020204" charset="0"/>
                <a:hlinkClick r:id="rId7"/>
              </a:rPr>
              <a:t>/</a:t>
            </a:r>
            <a:endParaRPr lang="es-MX" sz="1600" dirty="0" smtClean="0">
              <a:latin typeface="Lato" panose="020B0604020202020204" charset="0"/>
            </a:endParaRPr>
          </a:p>
          <a:p>
            <a:endParaRPr lang="es-MX" sz="1600" dirty="0">
              <a:latin typeface="Lato" panose="020B0604020202020204" charset="0"/>
            </a:endParaRPr>
          </a:p>
          <a:p>
            <a:r>
              <a:rPr lang="es-MX" sz="1600" dirty="0">
                <a:latin typeface="Lato" panose="020B0604020202020204" charset="0"/>
              </a:rPr>
              <a:t>Alineación vertical</a:t>
            </a:r>
            <a:r>
              <a:rPr lang="es-MX" sz="1600" dirty="0">
                <a:latin typeface="Lato" panose="020B0604020202020204" charset="0"/>
                <a:hlinkClick r:id="rId8"/>
              </a:rPr>
              <a:t>: https://getbootstrap.com/docs/5.2/utilities/vertical-align</a:t>
            </a:r>
            <a:r>
              <a:rPr lang="es-MX" sz="1600" dirty="0" smtClean="0">
                <a:latin typeface="Lato" panose="020B0604020202020204" charset="0"/>
                <a:hlinkClick r:id="rId8"/>
              </a:rPr>
              <a:t>/</a:t>
            </a:r>
            <a:endParaRPr lang="es-MX" sz="1600" dirty="0" smtClean="0">
              <a:latin typeface="Lato" panose="020B0604020202020204" charset="0"/>
            </a:endParaRPr>
          </a:p>
          <a:p>
            <a:endParaRPr lang="es-MX" sz="1600" dirty="0">
              <a:latin typeface="Lato" panose="020B0604020202020204" charset="0"/>
            </a:endParaRPr>
          </a:p>
          <a:p>
            <a:r>
              <a:rPr lang="es-MX" sz="1600" dirty="0" err="1" smtClean="0">
                <a:latin typeface="Lato" panose="020B0604020202020204" charset="0"/>
              </a:rPr>
              <a:t>Display</a:t>
            </a:r>
            <a:r>
              <a:rPr lang="es-MX" sz="1600" dirty="0">
                <a:latin typeface="Lato" panose="020B0604020202020204" charset="0"/>
              </a:rPr>
              <a:t>: </a:t>
            </a:r>
            <a:r>
              <a:rPr lang="es-MX" sz="1600" dirty="0">
                <a:latin typeface="Lato" panose="020B0604020202020204" charset="0"/>
                <a:hlinkClick r:id="rId9"/>
              </a:rPr>
              <a:t>https://getbootstrap.com/docs/5.2/utilities/display/</a:t>
            </a:r>
            <a:endParaRPr lang="es-MX" sz="1600" dirty="0"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39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93700" y="521676"/>
            <a:ext cx="3094800" cy="22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¿Qué es </a:t>
            </a:r>
            <a:r>
              <a:rPr lang="en" sz="2400" dirty="0" smtClean="0"/>
              <a:t>un framework?</a:t>
            </a:r>
            <a:endParaRPr sz="2400"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3470564" y="521675"/>
            <a:ext cx="5010136" cy="163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>
                <a:latin typeface="Lato" panose="020B0604020202020204" charset="0"/>
              </a:rPr>
              <a:t>Es </a:t>
            </a:r>
            <a:r>
              <a:rPr lang="es-MX" dirty="0">
                <a:latin typeface="Lato" panose="020B0604020202020204" charset="0"/>
                <a:ea typeface="DM Sans"/>
                <a:cs typeface="DM Sans"/>
                <a:sym typeface="DM Sans"/>
              </a:rPr>
              <a:t>un </a:t>
            </a:r>
            <a:r>
              <a:rPr lang="es-MX" dirty="0">
                <a:solidFill>
                  <a:srgbClr val="E40484"/>
                </a:solidFill>
                <a:latin typeface="Lato" panose="020B0604020202020204" charset="0"/>
                <a:sym typeface="DM Sans"/>
              </a:rPr>
              <a:t>marco de trabajo</a:t>
            </a:r>
            <a:r>
              <a:rPr lang="es-MX" dirty="0">
                <a:latin typeface="Lato" panose="020B0604020202020204" charset="0"/>
                <a:sym typeface="DM Sans"/>
              </a:rPr>
              <a:t>. Se trata de un conjunto de </a:t>
            </a:r>
            <a:r>
              <a:rPr lang="es-MX" dirty="0">
                <a:solidFill>
                  <a:srgbClr val="E40484"/>
                </a:solidFill>
                <a:latin typeface="Lato" panose="020B0604020202020204" charset="0"/>
                <a:sym typeface="DM Sans"/>
              </a:rPr>
              <a:t>herramientas y código</a:t>
            </a:r>
            <a:r>
              <a:rPr lang="es-MX" dirty="0">
                <a:latin typeface="Lato" panose="020B0604020202020204" charset="0"/>
                <a:ea typeface="DM Sans"/>
                <a:cs typeface="DM Sans"/>
                <a:sym typeface="DM Sans"/>
              </a:rPr>
              <a:t>, para trabajar de acuerdo con una metodología, utilizando determinados patrones</a:t>
            </a:r>
            <a:r>
              <a:rPr lang="es-MX" sz="1800" dirty="0" smtClean="0"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La </a:t>
            </a:r>
            <a:r>
              <a:rPr lang="en-US" dirty="0" err="1"/>
              <a:t>utilización</a:t>
            </a:r>
            <a:r>
              <a:rPr lang="en-US" dirty="0"/>
              <a:t> de un framework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desarrollo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aplicación</a:t>
            </a:r>
            <a:r>
              <a:rPr lang="en-US" dirty="0"/>
              <a:t> web </a:t>
            </a:r>
            <a:r>
              <a:rPr lang="en-US" dirty="0" err="1"/>
              <a:t>implica</a:t>
            </a:r>
            <a:r>
              <a:rPr lang="en-US" dirty="0"/>
              <a:t> un </a:t>
            </a:r>
            <a:r>
              <a:rPr lang="en-US" dirty="0" err="1"/>
              <a:t>cierto</a:t>
            </a:r>
            <a:r>
              <a:rPr lang="en-US" dirty="0"/>
              <a:t> </a:t>
            </a:r>
            <a:r>
              <a:rPr lang="en-US" dirty="0" err="1"/>
              <a:t>coste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de </a:t>
            </a:r>
            <a:r>
              <a:rPr lang="en-US" dirty="0" err="1"/>
              <a:t>aprendizaje</a:t>
            </a:r>
            <a:r>
              <a:rPr lang="en-US" dirty="0"/>
              <a:t>, </a:t>
            </a:r>
            <a:r>
              <a:rPr lang="en-US" dirty="0" err="1"/>
              <a:t>aunque</a:t>
            </a:r>
            <a:r>
              <a:rPr lang="en-US" dirty="0"/>
              <a:t> a largo </a:t>
            </a:r>
            <a:r>
              <a:rPr lang="en-US" dirty="0" err="1"/>
              <a:t>plazo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probable que </a:t>
            </a:r>
            <a:r>
              <a:rPr lang="en-US" dirty="0" err="1"/>
              <a:t>facilite</a:t>
            </a:r>
            <a:r>
              <a:rPr lang="en-US" dirty="0"/>
              <a:t> </a:t>
            </a:r>
            <a:r>
              <a:rPr lang="en-US" dirty="0" err="1"/>
              <a:t>tanto</a:t>
            </a:r>
            <a:r>
              <a:rPr lang="en-US" dirty="0"/>
              <a:t> el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el </a:t>
            </a:r>
            <a:r>
              <a:rPr lang="en-US" dirty="0" err="1"/>
              <a:t>mantenimiento</a:t>
            </a:r>
            <a:r>
              <a:rPr lang="en-US" dirty="0"/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lang="es-MX" sz="18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ctrTitle"/>
          </p:nvPr>
        </p:nvSpPr>
        <p:spPr>
          <a:xfrm>
            <a:off x="685800" y="1801717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chemeClr val="accent2"/>
                </a:solidFill>
              </a:rPr>
              <a:t>2.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BOOTSTRAP</a:t>
            </a:r>
            <a:endParaRPr dirty="0"/>
          </a:p>
        </p:txBody>
      </p:sp>
      <p:sp>
        <p:nvSpPr>
          <p:cNvPr id="229" name="Google Shape;229;p34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3700" y="358387"/>
            <a:ext cx="7470982" cy="4338545"/>
          </a:xfrm>
        </p:spPr>
        <p:txBody>
          <a:bodyPr/>
          <a:lstStyle/>
          <a:p>
            <a:r>
              <a:rPr lang="en-US" sz="2800" b="1" dirty="0">
                <a:solidFill>
                  <a:srgbClr val="E40484"/>
                </a:solidFill>
              </a:rPr>
              <a:t>Bootstrap </a:t>
            </a:r>
            <a:r>
              <a:rPr lang="en-US" sz="2800" b="1" dirty="0" err="1">
                <a:solidFill>
                  <a:srgbClr val="E40484"/>
                </a:solidFill>
              </a:rPr>
              <a:t>es</a:t>
            </a:r>
            <a:r>
              <a:rPr lang="en-US" sz="2800" b="1" dirty="0">
                <a:solidFill>
                  <a:srgbClr val="E40484"/>
                </a:solidFill>
              </a:rPr>
              <a:t> un framework </a:t>
            </a:r>
            <a:r>
              <a:rPr lang="en-US" sz="2800" b="1" dirty="0" err="1">
                <a:solidFill>
                  <a:srgbClr val="E40484"/>
                </a:solidFill>
              </a:rPr>
              <a:t>desarrollado</a:t>
            </a:r>
            <a:r>
              <a:rPr lang="en-US" sz="2800" b="1" dirty="0">
                <a:solidFill>
                  <a:srgbClr val="E40484"/>
                </a:solidFill>
              </a:rPr>
              <a:t> y </a:t>
            </a:r>
            <a:r>
              <a:rPr lang="en-US" sz="2800" b="1" dirty="0" err="1">
                <a:solidFill>
                  <a:srgbClr val="E40484"/>
                </a:solidFill>
              </a:rPr>
              <a:t>liberado</a:t>
            </a:r>
            <a:r>
              <a:rPr lang="en-US" sz="2800" b="1" dirty="0">
                <a:solidFill>
                  <a:srgbClr val="E40484"/>
                </a:solidFill>
              </a:rPr>
              <a:t> </a:t>
            </a:r>
            <a:r>
              <a:rPr lang="en-US" sz="2800" b="1" dirty="0" err="1">
                <a:solidFill>
                  <a:srgbClr val="E40484"/>
                </a:solidFill>
              </a:rPr>
              <a:t>por</a:t>
            </a:r>
            <a:r>
              <a:rPr lang="en-US" sz="2800" b="1" dirty="0">
                <a:solidFill>
                  <a:srgbClr val="E40484"/>
                </a:solidFill>
              </a:rPr>
              <a:t> Twitter</a:t>
            </a:r>
            <a:r>
              <a:rPr lang="en-US" sz="2800" dirty="0">
                <a:solidFill>
                  <a:srgbClr val="E40484"/>
                </a:solidFill>
              </a:rPr>
              <a:t> </a:t>
            </a:r>
            <a:r>
              <a:rPr lang="en-US" sz="2800" dirty="0"/>
              <a:t>que </a:t>
            </a:r>
            <a:r>
              <a:rPr lang="en-US" sz="2800" dirty="0" err="1"/>
              <a:t>tiene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objetivo</a:t>
            </a:r>
            <a:r>
              <a:rPr lang="en-US" sz="2800" dirty="0"/>
              <a:t> </a:t>
            </a:r>
            <a:r>
              <a:rPr lang="en-US" sz="2800" dirty="0" err="1"/>
              <a:t>facilitar</a:t>
            </a:r>
            <a:r>
              <a:rPr lang="en-US" sz="2800" dirty="0"/>
              <a:t> el </a:t>
            </a:r>
            <a:r>
              <a:rPr lang="en-US" sz="2800" dirty="0" err="1"/>
              <a:t>desarrollo</a:t>
            </a:r>
            <a:r>
              <a:rPr lang="en-US" sz="2800" dirty="0"/>
              <a:t> web. </a:t>
            </a:r>
            <a:r>
              <a:rPr lang="en-US" sz="2800" dirty="0" err="1"/>
              <a:t>Permite</a:t>
            </a:r>
            <a:r>
              <a:rPr lang="en-US" sz="2800" dirty="0"/>
              <a:t> </a:t>
            </a:r>
            <a:r>
              <a:rPr lang="en-US" sz="2800" dirty="0" err="1"/>
              <a:t>crear</a:t>
            </a:r>
            <a:r>
              <a:rPr lang="en-US" sz="2800" dirty="0"/>
              <a:t> de forma </a:t>
            </a:r>
            <a:r>
              <a:rPr lang="en-US" sz="2800" dirty="0" err="1"/>
              <a:t>sencilla</a:t>
            </a:r>
            <a:r>
              <a:rPr lang="en-US" sz="2800" dirty="0"/>
              <a:t> webs de </a:t>
            </a:r>
            <a:r>
              <a:rPr lang="en-US" sz="2800" dirty="0" err="1"/>
              <a:t>diseño</a:t>
            </a:r>
            <a:r>
              <a:rPr lang="en-US" sz="2800" dirty="0"/>
              <a:t> adaptable, </a:t>
            </a:r>
            <a:r>
              <a:rPr lang="en-US" sz="2800" dirty="0" err="1"/>
              <a:t>es</a:t>
            </a:r>
            <a:r>
              <a:rPr lang="en-US" sz="2800" dirty="0"/>
              <a:t> </a:t>
            </a:r>
            <a:r>
              <a:rPr lang="en-US" sz="2800" dirty="0" err="1"/>
              <a:t>decir</a:t>
            </a:r>
            <a:r>
              <a:rPr lang="en-US" sz="2800" dirty="0"/>
              <a:t>, que se </a:t>
            </a:r>
            <a:r>
              <a:rPr lang="en-US" sz="2800" dirty="0" err="1"/>
              <a:t>ajusten</a:t>
            </a:r>
            <a:r>
              <a:rPr lang="en-US" sz="2800" dirty="0"/>
              <a:t> a </a:t>
            </a:r>
            <a:r>
              <a:rPr lang="en-US" sz="2800" dirty="0" err="1"/>
              <a:t>cualquier</a:t>
            </a:r>
            <a:r>
              <a:rPr lang="en-US" sz="2800" dirty="0"/>
              <a:t> </a:t>
            </a:r>
            <a:r>
              <a:rPr lang="en-US" sz="2800" dirty="0" err="1"/>
              <a:t>dispositivo</a:t>
            </a:r>
            <a:r>
              <a:rPr lang="en-US" sz="2800" dirty="0"/>
              <a:t> y </a:t>
            </a:r>
            <a:r>
              <a:rPr lang="en-US" sz="2800" dirty="0" err="1"/>
              <a:t>tamaño</a:t>
            </a:r>
            <a:r>
              <a:rPr lang="en-US" sz="2800" dirty="0"/>
              <a:t> de </a:t>
            </a:r>
            <a:r>
              <a:rPr lang="en-US" sz="2800" dirty="0" err="1"/>
              <a:t>pantalla</a:t>
            </a:r>
            <a:r>
              <a:rPr lang="en-US" sz="2800" dirty="0"/>
              <a:t> y </a:t>
            </a:r>
            <a:r>
              <a:rPr lang="en-US" sz="2800" dirty="0" err="1"/>
              <a:t>siempre</a:t>
            </a:r>
            <a:r>
              <a:rPr lang="en-US" sz="2800" dirty="0"/>
              <a:t> se </a:t>
            </a:r>
            <a:r>
              <a:rPr lang="en-US" sz="2800" dirty="0" err="1"/>
              <a:t>vean</a:t>
            </a:r>
            <a:r>
              <a:rPr lang="en-US" sz="2800" dirty="0"/>
              <a:t> </a:t>
            </a:r>
            <a:r>
              <a:rPr lang="en-US" sz="2800" dirty="0" err="1"/>
              <a:t>igual</a:t>
            </a:r>
            <a:r>
              <a:rPr lang="en-US" sz="2800" dirty="0"/>
              <a:t> de </a:t>
            </a:r>
            <a:r>
              <a:rPr lang="en-US" sz="2800" dirty="0" err="1"/>
              <a:t>bien</a:t>
            </a:r>
            <a:r>
              <a:rPr lang="en-US" sz="2800" dirty="0"/>
              <a:t>. </a:t>
            </a:r>
            <a:r>
              <a:rPr lang="en-US" sz="2800" dirty="0" err="1"/>
              <a:t>Es</a:t>
            </a:r>
            <a:r>
              <a:rPr lang="en-US" sz="2800" dirty="0"/>
              <a:t> Open Source o </a:t>
            </a:r>
            <a:r>
              <a:rPr lang="en-US" sz="2800" dirty="0" err="1">
                <a:solidFill>
                  <a:srgbClr val="0070C0"/>
                </a:solidFill>
              </a:rPr>
              <a:t>código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abierto</a:t>
            </a:r>
            <a:r>
              <a:rPr lang="en-US" sz="2800" dirty="0"/>
              <a:t>, </a:t>
            </a:r>
            <a:r>
              <a:rPr lang="en-US" sz="2800" dirty="0" err="1"/>
              <a:t>por</a:t>
            </a:r>
            <a:r>
              <a:rPr lang="en-US" sz="2800" dirty="0"/>
              <a:t> lo que lo </a:t>
            </a:r>
            <a:r>
              <a:rPr lang="en-US" sz="2800" dirty="0" err="1"/>
              <a:t>podemos</a:t>
            </a:r>
            <a:r>
              <a:rPr lang="en-US" sz="2800" dirty="0"/>
              <a:t> </a:t>
            </a:r>
            <a:r>
              <a:rPr lang="en-US" sz="2800" dirty="0" err="1"/>
              <a:t>usar</a:t>
            </a:r>
            <a:r>
              <a:rPr lang="en-US" sz="2800" dirty="0"/>
              <a:t> de forma </a:t>
            </a:r>
            <a:r>
              <a:rPr lang="en-US" sz="2800" dirty="0" err="1"/>
              <a:t>gratuita</a:t>
            </a:r>
            <a:r>
              <a:rPr lang="en-US" sz="2800" dirty="0"/>
              <a:t> y sin </a:t>
            </a:r>
            <a:r>
              <a:rPr lang="en-US" sz="2800" dirty="0" err="1"/>
              <a:t>restricciones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9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4" name="Google Shape;99;p14"/>
          <p:cNvSpPr txBox="1">
            <a:spLocks/>
          </p:cNvSpPr>
          <p:nvPr/>
        </p:nvSpPr>
        <p:spPr>
          <a:xfrm>
            <a:off x="270246" y="477655"/>
            <a:ext cx="2109272" cy="92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MX" sz="2800" dirty="0" smtClean="0"/>
              <a:t>VENTAJAS</a:t>
            </a:r>
            <a:endParaRPr lang="en-US" sz="2800" dirty="0"/>
          </a:p>
        </p:txBody>
      </p:sp>
      <p:sp>
        <p:nvSpPr>
          <p:cNvPr id="2" name="CuadroTexto 1"/>
          <p:cNvSpPr txBox="1"/>
          <p:nvPr/>
        </p:nvSpPr>
        <p:spPr>
          <a:xfrm>
            <a:off x="2585884" y="1140551"/>
            <a:ext cx="589469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4325">
              <a:buClr>
                <a:srgbClr val="E40484"/>
              </a:buClr>
              <a:buSzPts val="1350"/>
              <a:buFont typeface="Wingdings" panose="05000000000000000000" pitchFamily="2" charset="2"/>
              <a:buChar char="§"/>
            </a:pPr>
            <a:r>
              <a:rPr lang="es-MX" sz="1600" dirty="0">
                <a:solidFill>
                  <a:schemeClr val="tx1">
                    <a:lumMod val="75000"/>
                  </a:schemeClr>
                </a:solidFill>
                <a:latin typeface="Lato" panose="020B0604020202020204" charset="0"/>
                <a:ea typeface="DM Sans"/>
                <a:cs typeface="DM Sans"/>
                <a:sym typeface="DM Sans"/>
              </a:rPr>
              <a:t>La más genérica, es que permite simplificar el proceso de maquetación, sirve de guía para aplicar las buenas prácticas y los diferentes estándares. </a:t>
            </a:r>
          </a:p>
          <a:p>
            <a:pPr marL="742950" lvl="0" indent="-285750">
              <a:buClr>
                <a:srgbClr val="E40484"/>
              </a:buClr>
              <a:buFont typeface="Wingdings" panose="05000000000000000000" pitchFamily="2" charset="2"/>
              <a:buChar char="§"/>
            </a:pPr>
            <a:endParaRPr lang="es-MX" sz="1600" dirty="0">
              <a:solidFill>
                <a:schemeClr val="tx1">
                  <a:lumMod val="75000"/>
                </a:schemeClr>
              </a:solidFill>
              <a:latin typeface="Lato" panose="020B0604020202020204" charset="0"/>
              <a:ea typeface="DM Sans"/>
              <a:cs typeface="DM Sans"/>
              <a:sym typeface="DM Sans"/>
            </a:endParaRPr>
          </a:p>
          <a:p>
            <a:pPr marL="457200" lvl="0" indent="-314325">
              <a:buClr>
                <a:srgbClr val="E40484"/>
              </a:buClr>
              <a:buSzPts val="1350"/>
              <a:buFont typeface="Wingdings" panose="05000000000000000000" pitchFamily="2" charset="2"/>
              <a:buChar char="§"/>
            </a:pPr>
            <a:r>
              <a:rPr lang="es-MX" sz="1600" dirty="0">
                <a:solidFill>
                  <a:schemeClr val="tx1">
                    <a:lumMod val="75000"/>
                  </a:schemeClr>
                </a:solidFill>
                <a:latin typeface="Lato" panose="020B0604020202020204" charset="0"/>
                <a:ea typeface="DM Sans"/>
                <a:cs typeface="DM Sans"/>
                <a:sym typeface="DM Sans"/>
              </a:rPr>
              <a:t>Es responsive, ¡te ahorras mucho trabajo!</a:t>
            </a:r>
          </a:p>
          <a:p>
            <a:pPr marL="742950" lvl="0" indent="-285750">
              <a:buClr>
                <a:srgbClr val="E40484"/>
              </a:buClr>
              <a:buFont typeface="Wingdings" panose="05000000000000000000" pitchFamily="2" charset="2"/>
              <a:buChar char="§"/>
            </a:pPr>
            <a:endParaRPr lang="es-MX" sz="1600" dirty="0">
              <a:solidFill>
                <a:schemeClr val="tx1">
                  <a:lumMod val="75000"/>
                </a:schemeClr>
              </a:solidFill>
              <a:latin typeface="Lato" panose="020B0604020202020204" charset="0"/>
              <a:ea typeface="DM Sans"/>
              <a:cs typeface="DM Sans"/>
              <a:sym typeface="DM Sans"/>
            </a:endParaRPr>
          </a:p>
          <a:p>
            <a:pPr marL="457200" lvl="0" indent="-314325">
              <a:buClr>
                <a:srgbClr val="E40484"/>
              </a:buClr>
              <a:buSzPts val="1350"/>
              <a:buFont typeface="Wingdings" panose="05000000000000000000" pitchFamily="2" charset="2"/>
              <a:buChar char="§"/>
            </a:pPr>
            <a:r>
              <a:rPr lang="es-MX" sz="1600" dirty="0">
                <a:solidFill>
                  <a:schemeClr val="tx1">
                    <a:lumMod val="75000"/>
                  </a:schemeClr>
                </a:solidFill>
                <a:latin typeface="Lato" panose="020B0604020202020204" charset="0"/>
                <a:ea typeface="DM Sans"/>
                <a:cs typeface="DM Sans"/>
                <a:sym typeface="DM Sans"/>
              </a:rPr>
              <a:t>¡Maquetar por columnas es fácil!</a:t>
            </a:r>
          </a:p>
          <a:p>
            <a:pPr marL="742950" lvl="0" indent="-285750">
              <a:buClr>
                <a:srgbClr val="E40484"/>
              </a:buClr>
              <a:buFont typeface="Wingdings" panose="05000000000000000000" pitchFamily="2" charset="2"/>
              <a:buChar char="§"/>
            </a:pPr>
            <a:endParaRPr lang="es-MX" sz="1600" dirty="0">
              <a:solidFill>
                <a:schemeClr val="tx1">
                  <a:lumMod val="75000"/>
                </a:schemeClr>
              </a:solidFill>
              <a:latin typeface="Lato" panose="020B0604020202020204" charset="0"/>
              <a:ea typeface="DM Sans"/>
              <a:cs typeface="DM Sans"/>
              <a:sym typeface="DM Sans"/>
            </a:endParaRPr>
          </a:p>
          <a:p>
            <a:pPr marL="457200" lvl="0" indent="-314325">
              <a:buClr>
                <a:srgbClr val="E40484"/>
              </a:buClr>
              <a:buSzPts val="1350"/>
              <a:buFont typeface="Wingdings" panose="05000000000000000000" pitchFamily="2" charset="2"/>
              <a:buChar char="§"/>
            </a:pPr>
            <a:r>
              <a:rPr lang="es-MX" sz="1600" dirty="0">
                <a:solidFill>
                  <a:schemeClr val="tx1">
                    <a:lumMod val="75000"/>
                  </a:schemeClr>
                </a:solidFill>
                <a:latin typeface="Lato" panose="020B0604020202020204" charset="0"/>
                <a:ea typeface="DM Sans"/>
                <a:cs typeface="DM Sans"/>
                <a:sym typeface="DM Sans"/>
              </a:rPr>
              <a:t>Se integra muy bien con las principales librerías </a:t>
            </a:r>
            <a:r>
              <a:rPr lang="es-MX" sz="1600" dirty="0" err="1">
                <a:solidFill>
                  <a:schemeClr val="tx1">
                    <a:lumMod val="75000"/>
                  </a:schemeClr>
                </a:solidFill>
                <a:latin typeface="Lato" panose="020B0604020202020204" charset="0"/>
                <a:ea typeface="DM Sans"/>
                <a:cs typeface="DM Sans"/>
                <a:sym typeface="DM Sans"/>
              </a:rPr>
              <a:t>Javascript</a:t>
            </a:r>
            <a:r>
              <a:rPr lang="es-MX" sz="1600" dirty="0">
                <a:solidFill>
                  <a:schemeClr val="tx1">
                    <a:lumMod val="75000"/>
                  </a:schemeClr>
                </a:solidFill>
                <a:latin typeface="Lato" panose="020B0604020202020204" charset="0"/>
                <a:ea typeface="DM Sans"/>
                <a:cs typeface="DM Sans"/>
                <a:sym typeface="DM Sans"/>
              </a:rPr>
              <a:t>.</a:t>
            </a:r>
          </a:p>
          <a:p>
            <a:pPr marL="742950" lvl="0" indent="-285750">
              <a:buClr>
                <a:srgbClr val="E40484"/>
              </a:buClr>
              <a:buFont typeface="Wingdings" panose="05000000000000000000" pitchFamily="2" charset="2"/>
              <a:buChar char="§"/>
            </a:pPr>
            <a:endParaRPr lang="es-MX" sz="1600" dirty="0">
              <a:solidFill>
                <a:schemeClr val="tx1">
                  <a:lumMod val="75000"/>
                </a:schemeClr>
              </a:solidFill>
              <a:latin typeface="Lato" panose="020B0604020202020204" charset="0"/>
              <a:ea typeface="DM Sans"/>
              <a:cs typeface="DM Sans"/>
              <a:sym typeface="DM Sans"/>
            </a:endParaRPr>
          </a:p>
          <a:p>
            <a:pPr marL="457200" lvl="0" indent="-314325">
              <a:buClr>
                <a:srgbClr val="E40484"/>
              </a:buClr>
              <a:buSzPts val="1350"/>
              <a:buFont typeface="Wingdings" panose="05000000000000000000" pitchFamily="2" charset="2"/>
              <a:buChar char="§"/>
            </a:pPr>
            <a:r>
              <a:rPr lang="es-MX" sz="1600" dirty="0">
                <a:solidFill>
                  <a:schemeClr val="tx1">
                    <a:lumMod val="75000"/>
                  </a:schemeClr>
                </a:solidFill>
                <a:latin typeface="Lato" panose="020B0604020202020204" charset="0"/>
                <a:ea typeface="DM Sans"/>
                <a:cs typeface="DM Sans"/>
                <a:sym typeface="DM Sans"/>
              </a:rPr>
              <a:t>Te permite enriquecer aún más los estilos de la web.</a:t>
            </a:r>
          </a:p>
          <a:p>
            <a:pPr marL="285750" indent="-285750">
              <a:buClr>
                <a:srgbClr val="E40484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0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3764" y="201071"/>
            <a:ext cx="3442326" cy="857400"/>
          </a:xfrm>
        </p:spPr>
        <p:txBody>
          <a:bodyPr/>
          <a:lstStyle/>
          <a:p>
            <a:r>
              <a:rPr lang="es-MX" dirty="0" smtClean="0"/>
              <a:t>DESVENTAJAS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3647768" y="1386348"/>
            <a:ext cx="51071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4325">
              <a:buClr>
                <a:srgbClr val="E40484"/>
              </a:buClr>
              <a:buSzPts val="1350"/>
              <a:buFont typeface="Wingdings" panose="05000000000000000000" pitchFamily="2" charset="2"/>
              <a:buChar char="§"/>
            </a:pPr>
            <a:r>
              <a:rPr lang="es-MX" dirty="0">
                <a:latin typeface="DM Sans"/>
                <a:ea typeface="DM Sans"/>
                <a:cs typeface="DM Sans"/>
                <a:sym typeface="DM Sans"/>
              </a:rPr>
              <a:t>Adaptación, es más complicado personalizarlo.</a:t>
            </a:r>
          </a:p>
          <a:p>
            <a:pPr marL="742950" lvl="0" indent="-285750">
              <a:buClr>
                <a:srgbClr val="E40484"/>
              </a:buClr>
              <a:buFont typeface="Wingdings" panose="05000000000000000000" pitchFamily="2" charset="2"/>
              <a:buChar char="§"/>
            </a:pPr>
            <a:endParaRPr lang="es-MX" dirty="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4325">
              <a:buClr>
                <a:srgbClr val="E40484"/>
              </a:buClr>
              <a:buSzPts val="1350"/>
              <a:buFont typeface="Wingdings" panose="05000000000000000000" pitchFamily="2" charset="2"/>
              <a:buChar char="§"/>
            </a:pPr>
            <a:r>
              <a:rPr lang="es-MX" dirty="0">
                <a:latin typeface="DM Sans"/>
                <a:ea typeface="DM Sans"/>
                <a:cs typeface="DM Sans"/>
                <a:sym typeface="DM Sans"/>
              </a:rPr>
              <a:t>Mucho CSS que no se usará.</a:t>
            </a:r>
          </a:p>
          <a:p>
            <a:pPr marL="742950" lvl="0" indent="-285750">
              <a:buClr>
                <a:srgbClr val="E40484"/>
              </a:buClr>
              <a:buFont typeface="Wingdings" panose="05000000000000000000" pitchFamily="2" charset="2"/>
              <a:buChar char="§"/>
            </a:pPr>
            <a:endParaRPr lang="es-MX" dirty="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4325">
              <a:buClr>
                <a:srgbClr val="E40484"/>
              </a:buClr>
              <a:buSzPts val="1350"/>
              <a:buFont typeface="Wingdings" panose="05000000000000000000" pitchFamily="2" charset="2"/>
              <a:buChar char="§"/>
            </a:pPr>
            <a:r>
              <a:rPr lang="es-MX" dirty="0">
                <a:latin typeface="DM Sans"/>
                <a:ea typeface="DM Sans"/>
                <a:cs typeface="DM Sans"/>
                <a:sym typeface="DM Sans"/>
              </a:rPr>
              <a:t>Mucho uso de clases.</a:t>
            </a:r>
          </a:p>
          <a:p>
            <a:pPr marL="742950" lvl="0" indent="-285750">
              <a:buClr>
                <a:srgbClr val="E40484"/>
              </a:buClr>
              <a:buFont typeface="Wingdings" panose="05000000000000000000" pitchFamily="2" charset="2"/>
              <a:buChar char="§"/>
            </a:pPr>
            <a:endParaRPr lang="es-MX" dirty="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4325">
              <a:buClr>
                <a:srgbClr val="E40484"/>
              </a:buClr>
              <a:buSzPts val="1350"/>
              <a:buFont typeface="Wingdings" panose="05000000000000000000" pitchFamily="2" charset="2"/>
              <a:buChar char="§"/>
            </a:pPr>
            <a:r>
              <a:rPr lang="es-MX" dirty="0">
                <a:latin typeface="DM Sans"/>
                <a:ea typeface="DM Sans"/>
                <a:cs typeface="DM Sans"/>
                <a:sym typeface="DM Sans"/>
              </a:rPr>
              <a:t>Añadir componentes.</a:t>
            </a:r>
          </a:p>
          <a:p>
            <a:pPr marL="742950" lvl="0" indent="-285750">
              <a:buClr>
                <a:srgbClr val="E40484"/>
              </a:buClr>
              <a:buFont typeface="Wingdings" panose="05000000000000000000" pitchFamily="2" charset="2"/>
              <a:buChar char="§"/>
            </a:pPr>
            <a:endParaRPr lang="es-MX" dirty="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4325">
              <a:buClr>
                <a:srgbClr val="E40484"/>
              </a:buClr>
              <a:buSzPts val="1350"/>
              <a:buFont typeface="Wingdings" panose="05000000000000000000" pitchFamily="2" charset="2"/>
              <a:buChar char="§"/>
            </a:pPr>
            <a:r>
              <a:rPr lang="es-MX" dirty="0">
                <a:latin typeface="DM Sans"/>
                <a:ea typeface="DM Sans"/>
                <a:cs typeface="DM Sans"/>
                <a:sym typeface="DM Sans"/>
              </a:rPr>
              <a:t>Mantenimiento, si has hecho muchos cambios.</a:t>
            </a:r>
          </a:p>
          <a:p>
            <a:pPr marL="285750" indent="-285750">
              <a:buClr>
                <a:srgbClr val="E40484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INSTALACIÓN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206478" y="1158083"/>
            <a:ext cx="3746090" cy="2827334"/>
          </a:xfrm>
        </p:spPr>
        <p:txBody>
          <a:bodyPr/>
          <a:lstStyle/>
          <a:p>
            <a:pPr marL="101600" indent="0">
              <a:buNone/>
            </a:pPr>
            <a:r>
              <a:rPr lang="es-MX" b="1" dirty="0">
                <a:solidFill>
                  <a:srgbClr val="E40484"/>
                </a:solidFill>
              </a:rPr>
              <a:t>Instalación de forma manual</a:t>
            </a:r>
          </a:p>
          <a:p>
            <a:pPr marL="101600" indent="0">
              <a:buNone/>
            </a:pPr>
            <a:r>
              <a:rPr lang="es-MX" dirty="0"/>
              <a:t>Para instalar </a:t>
            </a:r>
            <a:r>
              <a:rPr lang="es-MX" dirty="0" err="1"/>
              <a:t>Bootstrap</a:t>
            </a:r>
            <a:r>
              <a:rPr lang="es-MX" dirty="0"/>
              <a:t> de forma manual lo que tienes que hacer es descargar los archivos de </a:t>
            </a:r>
            <a:r>
              <a:rPr lang="es-MX" dirty="0" err="1"/>
              <a:t>Bootstrap</a:t>
            </a:r>
            <a:r>
              <a:rPr lang="es-MX" dirty="0"/>
              <a:t> desde su página web haciendo clic en </a:t>
            </a:r>
            <a:r>
              <a:rPr lang="es-MX" b="1" dirty="0" err="1"/>
              <a:t>Download</a:t>
            </a:r>
            <a:r>
              <a:rPr lang="es-MX" dirty="0"/>
              <a:t> dentro de </a:t>
            </a:r>
            <a:r>
              <a:rPr lang="es-MX" b="1" dirty="0" err="1"/>
              <a:t>Compiled</a:t>
            </a:r>
            <a:r>
              <a:rPr lang="es-MX" b="1" dirty="0"/>
              <a:t> CSS and </a:t>
            </a:r>
            <a:r>
              <a:rPr lang="es-MX" b="1" dirty="0" smtClean="0"/>
              <a:t>JS</a:t>
            </a:r>
            <a:endParaRPr lang="es-MX" dirty="0"/>
          </a:p>
          <a:p>
            <a:pPr marL="101600" indent="0">
              <a:buNone/>
            </a:pPr>
            <a:endParaRPr lang="en-U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>
          <a:xfrm>
            <a:off x="4935794" y="1158083"/>
            <a:ext cx="3942736" cy="2486947"/>
          </a:xfrm>
        </p:spPr>
        <p:txBody>
          <a:bodyPr/>
          <a:lstStyle/>
          <a:p>
            <a:pPr marL="101600" indent="0">
              <a:buNone/>
            </a:pPr>
            <a:r>
              <a:rPr lang="es-MX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Mediante CDN, más sencillo.</a:t>
            </a:r>
          </a:p>
          <a:p>
            <a:pPr marL="101600" indent="0">
              <a:buNone/>
            </a:pPr>
            <a:r>
              <a:rPr lang="es-MX" dirty="0"/>
              <a:t>Este método es más sencillo porque solo tenemos que llamar desde dentro de la etiqueta </a:t>
            </a:r>
            <a:r>
              <a:rPr lang="es-MX" b="1" dirty="0"/>
              <a:t>head</a:t>
            </a:r>
            <a:r>
              <a:rPr lang="es-MX" dirty="0"/>
              <a:t> del HTML a cada una de los archivos en la nube y por tanto no tienes que descargar nada.</a:t>
            </a:r>
          </a:p>
          <a:p>
            <a:pPr marL="101600" indent="0">
              <a:buNone/>
            </a:pP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589</Words>
  <Application>Microsoft Office PowerPoint</Application>
  <PresentationFormat>Presentación en pantalla (16:9)</PresentationFormat>
  <Paragraphs>108</Paragraphs>
  <Slides>25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Lato</vt:lpstr>
      <vt:lpstr>Arial</vt:lpstr>
      <vt:lpstr>Raleway</vt:lpstr>
      <vt:lpstr>DM Sans</vt:lpstr>
      <vt:lpstr>Wingdings</vt:lpstr>
      <vt:lpstr>Antonio template</vt:lpstr>
      <vt:lpstr>BOOTSTRAP</vt:lpstr>
      <vt:lpstr>1. FRAMEWORK</vt:lpstr>
      <vt:lpstr>¿Qué es un framework?</vt:lpstr>
      <vt:lpstr>2. BOOTSTRAP</vt:lpstr>
      <vt:lpstr>Bootstrap es un framework desarrollado y liberado por Twitter que tiene como objetivo facilitar el desarrollo web. Permite crear de forma sencilla webs de diseño adaptable, es decir, que se ajusten a cualquier dispositivo y tamaño de pantalla y siempre se vean igual de bien. Es Open Source o código abierto, por lo que lo podemos usar de forma gratuita y sin restricciones.</vt:lpstr>
      <vt:lpstr>Presentación de PowerPoint</vt:lpstr>
      <vt:lpstr>DESVENTAJAS</vt:lpstr>
      <vt:lpstr>INSTALACIÓN</vt:lpstr>
      <vt:lpstr>Presentación de PowerPoint</vt:lpstr>
      <vt:lpstr>COLORES.</vt:lpstr>
      <vt:lpstr>Bootstrap tiene una serie de clases preparadas para poder poner colores directamente a los textos, fondos y bordes. En caso de desear otros, hay que trabajarlos a mano.</vt:lpstr>
      <vt:lpstr>Presentación de PowerPoint</vt:lpstr>
      <vt:lpstr>Presentación de PowerPoint</vt:lpstr>
      <vt:lpstr>IMÁGENES</vt:lpstr>
      <vt:lpstr>Las imágenes en Bootstrap se hacen responsivas con .img-fluid.  Esto se aplica max-width: 100%;a height: auto; la imagen para que se escale con el elemento principal. </vt:lpstr>
      <vt:lpstr>ÍCONOS</vt:lpstr>
      <vt:lpstr>Presentación de PowerPoint</vt:lpstr>
      <vt:lpstr> CONTENEDORES.</vt:lpstr>
      <vt:lpstr>Presentación de PowerPoint</vt:lpstr>
      <vt:lpstr> GRILLAS.</vt:lpstr>
      <vt:lpstr>Presentación de PowerPoint</vt:lpstr>
      <vt:lpstr>Presentación de PowerPoint</vt:lpstr>
      <vt:lpstr>Presentación de PowerPoint</vt:lpstr>
      <vt:lpstr> Utilities. Background, borders, opacity, shadows, sizing, spacing, text, vertical align, visibility.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HOSTING Y DOMINIOS</dc:title>
  <cp:lastModifiedBy>Usuario</cp:lastModifiedBy>
  <cp:revision>25</cp:revision>
  <dcterms:modified xsi:type="dcterms:W3CDTF">2022-10-18T23:31:37Z</dcterms:modified>
</cp:coreProperties>
</file>