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6ff0813f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6ff0813f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ff0813f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ff0813f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6ff0813f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6ff0813f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ff0813f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6ff0813f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6ff0813f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6ff0813f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934a3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934a3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6ff0813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6ff0813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ff0813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ff0813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ff0813f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6ff0813f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6ff0813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6ff0813f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6ff0813f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6ff0813f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6ff0813f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6ff0813f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6ff0813f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6ff0813f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51360"/>
              </p:ext>
            </p:extLst>
          </p:nvPr>
        </p:nvGraphicFramePr>
        <p:xfrm>
          <a:off x="618332" y="311729"/>
          <a:ext cx="7907336" cy="4197429"/>
        </p:xfrm>
        <a:graphic>
          <a:graphicData uri="http://schemas.openxmlformats.org/drawingml/2006/table">
            <a:tbl>
              <a:tblPr/>
              <a:tblGrid>
                <a:gridCol w="3953668">
                  <a:extLst>
                    <a:ext uri="{9D8B030D-6E8A-4147-A177-3AD203B41FA5}">
                      <a16:colId xmlns:a16="http://schemas.microsoft.com/office/drawing/2014/main" val="3595925471"/>
                    </a:ext>
                  </a:extLst>
                </a:gridCol>
                <a:gridCol w="3953668">
                  <a:extLst>
                    <a:ext uri="{9D8B030D-6E8A-4147-A177-3AD203B41FA5}">
                      <a16:colId xmlns:a16="http://schemas.microsoft.com/office/drawing/2014/main" val="2745751037"/>
                    </a:ext>
                  </a:extLst>
                </a:gridCol>
              </a:tblGrid>
              <a:tr h="47864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Raleway" panose="020B0604020202020204" charset="0"/>
                        </a:rPr>
                        <a:t>Valor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FFFF"/>
                          </a:solidFill>
                          <a:effectLst/>
                          <a:latin typeface="Raleway" panose="020B0604020202020204" charset="0"/>
                        </a:rPr>
                        <a:t>Descripción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54191"/>
                  </a:ext>
                </a:extLst>
              </a:tr>
              <a:tr h="478644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Raleway" panose="020B0604020202020204" charset="0"/>
                        </a:rPr>
                        <a:t>flex-start</a:t>
                      </a:r>
                      <a:endParaRPr lang="en-US" sz="1200">
                        <a:effectLst/>
                        <a:latin typeface="Raleway" panose="020B0604020202020204" charset="0"/>
                      </a:endParaRP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  <a:latin typeface="Raleway" panose="020B0604020202020204" charset="0"/>
                        </a:rPr>
                        <a:t>Agrupa los ítems al principio del eje principal.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046"/>
                  </a:ext>
                </a:extLst>
              </a:tr>
              <a:tr h="47864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Raleway" panose="020B0604020202020204" charset="0"/>
                        </a:rPr>
                        <a:t>flex-end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  <a:latin typeface="Raleway" panose="020B0604020202020204" charset="0"/>
                        </a:rPr>
                        <a:t>Agrupa los ítems al final del eje principal.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16886"/>
                  </a:ext>
                </a:extLst>
              </a:tr>
              <a:tr h="47864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Raleway" panose="020B0604020202020204" charset="0"/>
                        </a:rPr>
                        <a:t>center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  <a:latin typeface="Raleway" panose="020B0604020202020204" charset="0"/>
                        </a:rPr>
                        <a:t>Agrupa los ítems al centro del eje principal.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40578"/>
                  </a:ext>
                </a:extLst>
              </a:tr>
              <a:tr h="76095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Raleway" panose="020B0604020202020204" charset="0"/>
                        </a:rPr>
                        <a:t>space-between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  <a:latin typeface="Raleway" panose="020B0604020202020204" charset="0"/>
                        </a:rPr>
                        <a:t>Distribuye los ítems dejando el máximo espacio para separarlos.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931"/>
                  </a:ext>
                </a:extLst>
              </a:tr>
              <a:tr h="76095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Raleway" panose="020B0604020202020204" charset="0"/>
                        </a:rPr>
                        <a:t>space-around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  <a:latin typeface="Raleway" panose="020B0604020202020204" charset="0"/>
                        </a:rPr>
                        <a:t>Distribuye los ítems dejando el mismo espacio alrededor de ellos (izq/dcha).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580346"/>
                  </a:ext>
                </a:extLst>
              </a:tr>
              <a:tr h="76095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Raleway" panose="020B0604020202020204" charset="0"/>
                        </a:rPr>
                        <a:t>space-evenly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Raleway" panose="020B0604020202020204" charset="0"/>
                        </a:rPr>
                        <a:t>Distribuye los ítems dejando el mismo espacio (solapado) a izquierda y derecha.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51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Propiedades para el contenedor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72205" y="1160325"/>
            <a:ext cx="3000000" cy="144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flex-flow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nowrap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flex-start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72205" y="2752783"/>
            <a:ext cx="3000000" cy="2100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"box"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One 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extra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1173101"/>
            <a:ext cx="4384965" cy="352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72407"/>
              </p:ext>
            </p:extLst>
          </p:nvPr>
        </p:nvGraphicFramePr>
        <p:xfrm>
          <a:off x="696263" y="485090"/>
          <a:ext cx="7751474" cy="4173321"/>
        </p:xfrm>
        <a:graphic>
          <a:graphicData uri="http://schemas.openxmlformats.org/drawingml/2006/table">
            <a:tbl>
              <a:tblPr/>
              <a:tblGrid>
                <a:gridCol w="3875737">
                  <a:extLst>
                    <a:ext uri="{9D8B030D-6E8A-4147-A177-3AD203B41FA5}">
                      <a16:colId xmlns:a16="http://schemas.microsoft.com/office/drawing/2014/main" val="1499115806"/>
                    </a:ext>
                  </a:extLst>
                </a:gridCol>
                <a:gridCol w="3875737">
                  <a:extLst>
                    <a:ext uri="{9D8B030D-6E8A-4147-A177-3AD203B41FA5}">
                      <a16:colId xmlns:a16="http://schemas.microsoft.com/office/drawing/2014/main" val="1174293070"/>
                    </a:ext>
                  </a:extLst>
                </a:gridCol>
              </a:tblGrid>
              <a:tr h="46634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Raleway" panose="020B0604020202020204" charset="0"/>
                        </a:rPr>
                        <a:t>Valor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FFFF"/>
                          </a:solidFill>
                          <a:effectLst/>
                          <a:latin typeface="Raleway" panose="020B0604020202020204" charset="0"/>
                        </a:rPr>
                        <a:t>Descripción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651606"/>
                  </a:ext>
                </a:extLst>
              </a:tr>
              <a:tr h="74139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Raleway" panose="020B0604020202020204" charset="0"/>
                        </a:rPr>
                        <a:t>flex-start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Raleway" panose="020B0604020202020204" charset="0"/>
                        </a:rPr>
                        <a:t>Alinea los ítems al principio del eje secundario.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76620"/>
                  </a:ext>
                </a:extLst>
              </a:tr>
              <a:tr h="46634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Raleway" panose="020B0604020202020204" charset="0"/>
                        </a:rPr>
                        <a:t>flex-end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  <a:latin typeface="Raleway" panose="020B0604020202020204" charset="0"/>
                        </a:rPr>
                        <a:t>Alinea los ítems al final del eje secundario.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2318"/>
                  </a:ext>
                </a:extLst>
              </a:tr>
              <a:tr h="46634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Raleway" panose="020B0604020202020204" charset="0"/>
                        </a:rPr>
                        <a:t>center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Raleway" panose="020B0604020202020204" charset="0"/>
                        </a:rPr>
                        <a:t>Alinea los ítems al centro del eje secundario.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08310"/>
                  </a:ext>
                </a:extLst>
              </a:tr>
              <a:tr h="1016448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Raleway" panose="020B0604020202020204" charset="0"/>
                        </a:rPr>
                        <a:t>stretch</a:t>
                      </a:r>
                      <a:endParaRPr lang="en-US" sz="1200">
                        <a:effectLst/>
                        <a:latin typeface="Raleway" panose="020B0604020202020204" charset="0"/>
                      </a:endParaRP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Raleway" panose="020B0604020202020204" charset="0"/>
                        </a:rPr>
                        <a:t>Alinea los ítems estirándolos de modo que cubran desde el inicio hasta el final del contenedor.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1336"/>
                  </a:ext>
                </a:extLst>
              </a:tr>
              <a:tr h="101644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Raleway" panose="020B0604020202020204" charset="0"/>
                        </a:rPr>
                        <a:t>baseline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Raleway" panose="020B0604020202020204" charset="0"/>
                        </a:rPr>
                        <a:t>Alinea los ítems en el contenedor según la base del contenido de los ítems del contenedor.</a:t>
                      </a:r>
                    </a:p>
                  </a:txBody>
                  <a:tcPr marL="63594" marR="63594" marT="63594" marB="6359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3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Propiedades para los ítems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101518" y="1215800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flex-grow</a:t>
            </a:r>
            <a:r>
              <a:rPr lang="en" sz="1600" dirty="0"/>
              <a:t> - cuanto crece en relación al resto, por default está en 0.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flex-shrink</a:t>
            </a:r>
            <a:r>
              <a:rPr lang="en" sz="1600" dirty="0"/>
              <a:t> - cuanto se achica en relación al resto, por default está en 1.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flex-basis</a:t>
            </a:r>
            <a:r>
              <a:rPr lang="en" sz="1600" dirty="0"/>
              <a:t> - ancho mínimo antes de crecer o reducirse.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/>
              <a:t>También está la propiedad shorthand </a:t>
            </a:r>
            <a:r>
              <a:rPr lang="en" sz="1600" dirty="0">
                <a:solidFill>
                  <a:schemeClr val="accent5"/>
                </a:solidFill>
              </a:rPr>
              <a:t>flex</a:t>
            </a:r>
            <a:r>
              <a:rPr lang="en" sz="1600" dirty="0"/>
              <a:t> que unifica a las 3 anteriores anteriores y delimita el tamaño de cada hijo en relación a los demás. 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order</a:t>
            </a:r>
            <a:r>
              <a:rPr lang="en" sz="1600" dirty="0"/>
              <a:t> - determina el orden en que se muestran. Se puede trabajar en números positivos y negativos</a:t>
            </a:r>
            <a:r>
              <a:rPr lang="en" sz="1600" dirty="0" smtClean="0"/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dirty="0" smtClean="0">
                <a:solidFill>
                  <a:schemeClr val="accent5"/>
                </a:solidFill>
              </a:rPr>
              <a:t>align-self</a:t>
            </a:r>
            <a:r>
              <a:rPr lang="en" sz="1600" dirty="0" smtClean="0"/>
              <a:t> - se alinea a sí mismo en relación al eje transversal (pisa el valor de align-items).</a:t>
            </a:r>
            <a:endParaRPr sz="1600" dirty="0"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Propiedades para los ítems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893700" y="1266575"/>
            <a:ext cx="3000000" cy="3636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.primerparrafo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flex-grow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flex-shrink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flex: 3 1 100px; */</a:t>
            </a:r>
            <a:endParaRPr sz="1050" dirty="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.segundoparrafo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flex-grow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flex-shrink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flex: 1 2 100px; */</a:t>
            </a:r>
            <a:endParaRPr sz="1050" dirty="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4111800" y="1289600"/>
            <a:ext cx="3244500" cy="3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Ejemplo 1</a:t>
            </a:r>
            <a:endParaRPr sz="18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/>
              <a:t>Los 100px que sobran se reparten 3:1 por flex-grow.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Propiedades para los ítems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893700" y="1266575"/>
            <a:ext cx="3000000" cy="3636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170px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.primerparrafo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flex-grow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flex-shrink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flex: 3 1 100px; 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.segundoparrafo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flex-grow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flex-shrink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flex: 1 2 100px; 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111800" y="1289600"/>
            <a:ext cx="3244500" cy="3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Ejemplo 2</a:t>
            </a:r>
            <a:endParaRPr sz="1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Faltan 30px en el contenedor, se reducen 1:2 por el valor de flex-shrink.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ctrTitle" idx="4294967295"/>
          </p:nvPr>
        </p:nvSpPr>
        <p:spPr>
          <a:xfrm>
            <a:off x="511100" y="218400"/>
            <a:ext cx="548700" cy="30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200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ctrTitle" idx="4294967295"/>
          </p:nvPr>
        </p:nvSpPr>
        <p:spPr>
          <a:xfrm>
            <a:off x="1671825" y="587424"/>
            <a:ext cx="5713200" cy="23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Flexbox puede ser complicado al principio por tener muchas posibilidades, pero es una herramienta muy poderosa cuando trabajamos webs responsive y para conseguir una maquetación más ágil.</a:t>
            </a:r>
            <a:endParaRPr sz="2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 recomendamos que practiques con </a:t>
            </a:r>
            <a:r>
              <a:rPr lang="en" sz="2600" b="1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https://flexboxfroggy.com/#es</a:t>
            </a:r>
            <a:endParaRPr sz="3000" b="1">
              <a:solidFill>
                <a:srgbClr val="1E1E1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1003650"/>
            <a:ext cx="62529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Tenemos una herramienta de maquetación que es el </a:t>
            </a:r>
            <a:r>
              <a:rPr lang="en" sz="2400">
                <a:solidFill>
                  <a:schemeClr val="accent3"/>
                </a:solidFill>
              </a:rPr>
              <a:t>módulo de propiedades flexbox</a:t>
            </a:r>
            <a:r>
              <a:rPr lang="en" sz="2400"/>
              <a:t>.</a:t>
            </a:r>
            <a:endParaRPr sz="2400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893700" y="2103150"/>
            <a:ext cx="62529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 un módulo porque no funciona declarando una sola propiedad, sino que son varias que trabajan en conjunto de acuerdo a cómo fueron aplicadas.</a:t>
            </a:r>
            <a:endParaRPr sz="180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3599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SzPts val="1000"/>
              <a:buChar char="▷"/>
            </a:pPr>
            <a:r>
              <a:rPr lang="en" sz="1600" dirty="0"/>
              <a:t>Podemos generar </a:t>
            </a:r>
            <a:r>
              <a:rPr lang="en" sz="1600" b="1" dirty="0">
                <a:solidFill>
                  <a:schemeClr val="accent3"/>
                </a:solidFill>
              </a:rPr>
              <a:t>contenedores flexibles</a:t>
            </a:r>
            <a:r>
              <a:rPr lang="en" sz="1600" dirty="0"/>
              <a:t> con </a:t>
            </a:r>
            <a:r>
              <a:rPr lang="en" sz="1600" dirty="0">
                <a:solidFill>
                  <a:schemeClr val="accent5"/>
                </a:solidFill>
              </a:rPr>
              <a:t>display</a:t>
            </a:r>
            <a:r>
              <a:rPr lang="en" sz="1600" dirty="0"/>
              <a:t>: </a:t>
            </a:r>
            <a:r>
              <a:rPr lang="en" sz="1600" dirty="0" smtClean="0">
                <a:solidFill>
                  <a:schemeClr val="accent4"/>
                </a:solidFill>
              </a:rPr>
              <a:t>flex</a:t>
            </a:r>
            <a:r>
              <a:rPr lang="en" sz="1600" dirty="0" smtClean="0"/>
              <a:t>. </a:t>
            </a:r>
            <a:r>
              <a:rPr lang="en" sz="1600" dirty="0"/>
              <a:t>Permite manipular </a:t>
            </a:r>
            <a:r>
              <a:rPr lang="en" sz="1600" b="1" dirty="0">
                <a:solidFill>
                  <a:schemeClr val="accent3"/>
                </a:solidFill>
              </a:rPr>
              <a:t>el flujo de los hijos directos del contenedor</a:t>
            </a:r>
            <a:r>
              <a:rPr lang="en" sz="1600" dirty="0"/>
              <a:t> a los que llamamos </a:t>
            </a:r>
            <a:r>
              <a:rPr lang="en" sz="1600" dirty="0">
                <a:solidFill>
                  <a:schemeClr val="accent2"/>
                </a:solidFill>
              </a:rPr>
              <a:t>flex items</a:t>
            </a:r>
            <a:r>
              <a:rPr lang="en" sz="1600" dirty="0"/>
              <a:t>.</a:t>
            </a:r>
            <a:endParaRPr sz="1600" dirty="0"/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SzPts val="1000"/>
              <a:buChar char="▷"/>
            </a:pPr>
            <a:r>
              <a:rPr lang="en" sz="1600" b="1" dirty="0">
                <a:solidFill>
                  <a:schemeClr val="accent3"/>
                </a:solidFill>
              </a:rPr>
              <a:t>Sus hijos directos pueden modificar su tamaño</a:t>
            </a:r>
            <a:r>
              <a:rPr lang="en" sz="1600" dirty="0"/>
              <a:t> para llenar el espacio disponible, distribuir el espacio entre ellos y alterar el orden de maquetación.</a:t>
            </a:r>
            <a:endParaRPr sz="1600" dirty="0"/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SzPts val="1000"/>
              <a:buChar char="▷"/>
            </a:pPr>
            <a:r>
              <a:rPr lang="en" sz="1600" dirty="0"/>
              <a:t>El módulo flexbox permite </a:t>
            </a:r>
            <a:r>
              <a:rPr lang="en" sz="1600" b="1" dirty="0">
                <a:solidFill>
                  <a:schemeClr val="accent3"/>
                </a:solidFill>
              </a:rPr>
              <a:t>establecer el eje X o el eje Y del contenedor como el eje principal</a:t>
            </a:r>
            <a:r>
              <a:rPr lang="en" sz="1600" dirty="0"/>
              <a:t> y el sentido del flujo de los ítems en ambos ejes.</a:t>
            </a:r>
            <a:endParaRPr sz="1600" dirty="0"/>
          </a:p>
          <a:p>
            <a:pPr marL="457200" lvl="0" indent="-292100" algn="l" rtl="0">
              <a:spcBef>
                <a:spcPts val="1000"/>
              </a:spcBef>
              <a:spcAft>
                <a:spcPts val="1000"/>
              </a:spcAft>
              <a:buSzPts val="1000"/>
              <a:buChar char="▷"/>
            </a:pPr>
            <a:r>
              <a:rPr lang="en" sz="1600" dirty="0"/>
              <a:t>El </a:t>
            </a:r>
            <a:r>
              <a:rPr lang="en" sz="1600" b="1" dirty="0">
                <a:solidFill>
                  <a:schemeClr val="accent3"/>
                </a:solidFill>
              </a:rPr>
              <a:t>contenedor define 2 ejes</a:t>
            </a:r>
            <a:r>
              <a:rPr lang="en" sz="1600" dirty="0"/>
              <a:t>: el </a:t>
            </a:r>
            <a:r>
              <a:rPr lang="en" sz="1600" dirty="0">
                <a:solidFill>
                  <a:schemeClr val="accent5"/>
                </a:solidFill>
              </a:rPr>
              <a:t>principal, en donde los ítems se distribuyen</a:t>
            </a:r>
            <a:r>
              <a:rPr lang="en" sz="1600" dirty="0"/>
              <a:t>, y </a:t>
            </a:r>
            <a:r>
              <a:rPr lang="en" sz="1600" dirty="0">
                <a:solidFill>
                  <a:schemeClr val="accent4"/>
                </a:solidFill>
              </a:rPr>
              <a:t>el transversal</a:t>
            </a:r>
            <a:r>
              <a:rPr lang="en" sz="1600" dirty="0"/>
              <a:t> o secundario </a:t>
            </a:r>
            <a:r>
              <a:rPr lang="en" sz="1600" dirty="0">
                <a:solidFill>
                  <a:schemeClr val="accent4"/>
                </a:solidFill>
              </a:rPr>
              <a:t>donde los ítems se pueden alinear</a:t>
            </a:r>
            <a:r>
              <a:rPr lang="en" sz="1600" dirty="0"/>
              <a:t>. </a:t>
            </a:r>
            <a:endParaRPr sz="1600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Propiedades para el contenedor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display</a:t>
            </a:r>
            <a:r>
              <a:rPr lang="en" sz="1800"/>
              <a:t>: </a:t>
            </a:r>
            <a:r>
              <a:rPr lang="en" sz="1800">
                <a:solidFill>
                  <a:schemeClr val="accent4"/>
                </a:solidFill>
              </a:rPr>
              <a:t>flex</a:t>
            </a:r>
            <a:r>
              <a:rPr lang="en" sz="1800"/>
              <a:t>; - esto convierte al contenedor en un elemento flexible y a sus hijos como ítems de éste.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flex-direction</a:t>
            </a:r>
            <a:r>
              <a:rPr lang="en" sz="1800"/>
              <a:t>: </a:t>
            </a:r>
            <a:r>
              <a:rPr lang="en" sz="1800">
                <a:solidFill>
                  <a:schemeClr val="accent4"/>
                </a:solidFill>
              </a:rPr>
              <a:t>row </a:t>
            </a:r>
            <a:r>
              <a:rPr lang="en" sz="1800"/>
              <a:t>(eje X), </a:t>
            </a:r>
            <a:r>
              <a:rPr lang="en" sz="1800">
                <a:solidFill>
                  <a:schemeClr val="accent4"/>
                </a:solidFill>
              </a:rPr>
              <a:t>row-reverse</a:t>
            </a:r>
            <a:r>
              <a:rPr lang="en" sz="1800"/>
              <a:t> (eje X), </a:t>
            </a:r>
            <a:r>
              <a:rPr lang="en" sz="1800">
                <a:solidFill>
                  <a:schemeClr val="accent4"/>
                </a:solidFill>
              </a:rPr>
              <a:t>column </a:t>
            </a:r>
            <a:r>
              <a:rPr lang="en" sz="1800"/>
              <a:t>(eje Y), </a:t>
            </a:r>
            <a:r>
              <a:rPr lang="en" sz="1800">
                <a:solidFill>
                  <a:schemeClr val="accent4"/>
                </a:solidFill>
              </a:rPr>
              <a:t>column-reverse</a:t>
            </a:r>
            <a:r>
              <a:rPr lang="en" sz="1800"/>
              <a:t> (eje Y); - esta propiedad determina el eje principal.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flex-wrap</a:t>
            </a:r>
            <a:r>
              <a:rPr lang="en" sz="1800"/>
              <a:t>: </a:t>
            </a:r>
            <a:r>
              <a:rPr lang="en" sz="1800">
                <a:solidFill>
                  <a:schemeClr val="accent4"/>
                </a:solidFill>
              </a:rPr>
              <a:t>nowrap</a:t>
            </a:r>
            <a:r>
              <a:rPr lang="en" sz="1800"/>
              <a:t>, </a:t>
            </a:r>
            <a:r>
              <a:rPr lang="en" sz="1800">
                <a:solidFill>
                  <a:schemeClr val="accent4"/>
                </a:solidFill>
              </a:rPr>
              <a:t>wrap</a:t>
            </a:r>
            <a:r>
              <a:rPr lang="en" sz="1800"/>
              <a:t>, </a:t>
            </a:r>
            <a:r>
              <a:rPr lang="en" sz="1800">
                <a:solidFill>
                  <a:schemeClr val="accent4"/>
                </a:solidFill>
              </a:rPr>
              <a:t>wrap-reverse</a:t>
            </a:r>
            <a:r>
              <a:rPr lang="en" sz="1800"/>
              <a:t>; - cantidad de líneas del eje principal.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También está la propiedad shorthand </a:t>
            </a:r>
            <a:r>
              <a:rPr lang="en" sz="1800">
                <a:solidFill>
                  <a:schemeClr val="accent5"/>
                </a:solidFill>
              </a:rPr>
              <a:t>flex-flow</a:t>
            </a:r>
            <a:r>
              <a:rPr lang="en" sz="1800"/>
              <a:t> que unifica a las dos anteriores y recibe los dos valores separados por un espacio. Por ej.: </a:t>
            </a:r>
            <a:r>
              <a:rPr lang="en" sz="1800">
                <a:solidFill>
                  <a:schemeClr val="accent5"/>
                </a:solidFill>
              </a:rPr>
              <a:t>flex-flow</a:t>
            </a:r>
            <a:r>
              <a:rPr lang="en" sz="1800"/>
              <a:t>: </a:t>
            </a:r>
            <a:r>
              <a:rPr lang="en" sz="1800">
                <a:solidFill>
                  <a:schemeClr val="accent4"/>
                </a:solidFill>
              </a:rPr>
              <a:t>row wrap</a:t>
            </a:r>
            <a:r>
              <a:rPr lang="en" sz="1800"/>
              <a:t>;</a:t>
            </a:r>
            <a:endParaRPr sz="180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Propiedades para el contenedor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001600" y="2078475"/>
            <a:ext cx="3000000" cy="144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flex-direction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flex-wrap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nowrap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037950" y="2188125"/>
            <a:ext cx="30000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flex-flow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nowrap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114463" y="2106175"/>
            <a:ext cx="8106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20253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endParaRPr sz="9600" b="1">
              <a:solidFill>
                <a:srgbClr val="F2025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Propiedades para el contenedor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893700" y="1552875"/>
            <a:ext cx="30000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flex-flow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nowrap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75" y="2919650"/>
            <a:ext cx="73342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Propiedades para el contenedor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2776574"/>
            <a:ext cx="75868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893700" y="1552875"/>
            <a:ext cx="30000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flex-flow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wrap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73" y="2888673"/>
            <a:ext cx="7877902" cy="204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Propiedades para el contenedor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893700" y="1552875"/>
            <a:ext cx="30000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flex-flow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wrap-reverse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Propiedades para el contenedor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893700" y="1552875"/>
            <a:ext cx="3000000" cy="144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flex-flow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nowrap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flex-start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7BA7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93700" y="3114741"/>
            <a:ext cx="30000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"box"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 dirty="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478" y="1215800"/>
            <a:ext cx="4402757" cy="348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926</Words>
  <Application>Microsoft Office PowerPoint</Application>
  <PresentationFormat>Presentación en pantalla (16:9)</PresentationFormat>
  <Paragraphs>162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Raleway</vt:lpstr>
      <vt:lpstr>Lato</vt:lpstr>
      <vt:lpstr>Antonio template</vt:lpstr>
      <vt:lpstr>FLEXBOX</vt:lpstr>
      <vt:lpstr>Tenemos una herramienta de maquetación que es el módulo de propiedades flexbox.</vt:lpstr>
      <vt:lpstr>Flexbox</vt:lpstr>
      <vt:lpstr>Propiedades para el contenedor</vt:lpstr>
      <vt:lpstr>Propiedades para el contenedor</vt:lpstr>
      <vt:lpstr>Propiedades para el contenedor</vt:lpstr>
      <vt:lpstr>Propiedades para el contenedor</vt:lpstr>
      <vt:lpstr>Propiedades para el contenedor</vt:lpstr>
      <vt:lpstr>Propiedades para el contenedor</vt:lpstr>
      <vt:lpstr>Presentación de PowerPoint</vt:lpstr>
      <vt:lpstr>Propiedades para el contenedor</vt:lpstr>
      <vt:lpstr>Presentación de PowerPoint</vt:lpstr>
      <vt:lpstr>Propiedades para los ítems</vt:lpstr>
      <vt:lpstr>Propiedades para los ítems</vt:lpstr>
      <vt:lpstr>Propiedades para los ítems</vt:lpstr>
      <vt:lpstr>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cp:lastModifiedBy>Usuario</cp:lastModifiedBy>
  <cp:revision>6</cp:revision>
  <dcterms:modified xsi:type="dcterms:W3CDTF">2022-09-29T23:34:01Z</dcterms:modified>
</cp:coreProperties>
</file>