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9c52dd28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f9c52dd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9c52dd2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f9c52dd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9c52dd28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9c52dd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9c52dd2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9c52dd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f9c52dd28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f9c52dd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f9c52dd28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f9c52dd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934a32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934a3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9c52dd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9c52d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f9c52dd2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f9c52dd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9c52dd28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f9c52dd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9c52dd28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f9c52dd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9c52dd28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9c52dd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f9c52dd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f9c52dd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PRIMEROS PASOS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830600" y="1777900"/>
            <a:ext cx="22425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Cascada, combinada o compuesta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selector refleja una situación de maquetación mediante la cual selecciona una etiqueta.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59" name="Google Shape;159;p21"/>
          <p:cNvSpPr txBox="1"/>
          <p:nvPr>
            <p:ph idx="4294967295" type="title"/>
          </p:nvPr>
        </p:nvSpPr>
        <p:spPr>
          <a:xfrm>
            <a:off x="830600" y="671986"/>
            <a:ext cx="58425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 4 tipos de reglas o selectores</a:t>
            </a:r>
            <a:endParaRPr sz="2400"/>
          </a:p>
        </p:txBody>
      </p:sp>
      <p:sp>
        <p:nvSpPr>
          <p:cNvPr id="160" name="Google Shape;160;p21"/>
          <p:cNvSpPr txBox="1"/>
          <p:nvPr/>
        </p:nvSpPr>
        <p:spPr>
          <a:xfrm>
            <a:off x="3370500" y="2033375"/>
            <a:ext cx="49134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Pero un buen día, una pequeña línea de texto simulado, llamada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"resaltado"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decidió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aventurarse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 salir al vasto mundo de la gramática.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370500" y="3552575"/>
            <a:ext cx="49134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 p em .resaltado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185125" y="2424750"/>
            <a:ext cx="3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✔️</a:t>
            </a:r>
            <a:endParaRPr sz="1200"/>
          </a:p>
        </p:txBody>
      </p:sp>
      <p:sp>
        <p:nvSpPr>
          <p:cNvPr id="163" name="Google Shape;163;p21"/>
          <p:cNvSpPr txBox="1"/>
          <p:nvPr/>
        </p:nvSpPr>
        <p:spPr>
          <a:xfrm>
            <a:off x="5301675" y="2661325"/>
            <a:ext cx="40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❌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DÓNDE ESCRIBIR</a:t>
            </a:r>
            <a:r>
              <a:rPr lang="en"/>
              <a:t> CSS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4294967295" type="body"/>
          </p:nvPr>
        </p:nvSpPr>
        <p:spPr>
          <a:xfrm>
            <a:off x="830600" y="1777900"/>
            <a:ext cx="56460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 sz="1800">
                <a:solidFill>
                  <a:schemeClr val="accent5"/>
                </a:solidFill>
              </a:rPr>
              <a:t>En línea </a:t>
            </a:r>
            <a:r>
              <a:rPr lang="en" sz="1800">
                <a:solidFill>
                  <a:schemeClr val="accent5"/>
                </a:solidFill>
              </a:rPr>
              <a:t>- la menos recomendada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 sz="1800">
                <a:solidFill>
                  <a:schemeClr val="accent5"/>
                </a:solidFill>
              </a:rPr>
              <a:t>En el </a:t>
            </a:r>
            <a:r>
              <a:rPr b="1" lang="en" sz="1800">
                <a:solidFill>
                  <a:schemeClr val="accent2"/>
                </a:solidFill>
              </a:rPr>
              <a:t>&lt;head&gt;</a:t>
            </a:r>
            <a:r>
              <a:rPr b="1" lang="en" sz="1800">
                <a:solidFill>
                  <a:schemeClr val="accent5"/>
                </a:solidFill>
              </a:rPr>
              <a:t> </a:t>
            </a:r>
            <a:r>
              <a:rPr lang="en" sz="1800">
                <a:solidFill>
                  <a:schemeClr val="accent5"/>
                </a:solidFill>
              </a:rPr>
              <a:t>- ideal para recursos externos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1" lang="en" sz="1800">
                <a:solidFill>
                  <a:schemeClr val="accent5"/>
                </a:solidFill>
              </a:rPr>
              <a:t>En un documento </a:t>
            </a:r>
            <a:r>
              <a:rPr b="1" lang="en" sz="1800">
                <a:solidFill>
                  <a:schemeClr val="accent4"/>
                </a:solidFill>
              </a:rPr>
              <a:t>.css</a:t>
            </a:r>
            <a:r>
              <a:rPr b="1" lang="en" sz="1800">
                <a:solidFill>
                  <a:schemeClr val="accent5"/>
                </a:solidFill>
              </a:rPr>
              <a:t> </a:t>
            </a:r>
            <a:r>
              <a:rPr lang="en" sz="1800">
                <a:solidFill>
                  <a:schemeClr val="accent5"/>
                </a:solidFill>
              </a:rPr>
              <a:t>- la más recomendada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77" name="Google Shape;177;p23"/>
          <p:cNvSpPr txBox="1"/>
          <p:nvPr>
            <p:ph idx="4294967295" type="title"/>
          </p:nvPr>
        </p:nvSpPr>
        <p:spPr>
          <a:xfrm>
            <a:off x="830600" y="671986"/>
            <a:ext cx="58425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 3 formas de aplicar reglas CSS a un documento HTML.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93700" y="521675"/>
            <a:ext cx="30948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</a:t>
            </a:r>
            <a:r>
              <a:rPr lang="en" sz="2400"/>
              <a:t>En línea.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esto necesitaremos aplicar el atributo </a:t>
            </a:r>
            <a:r>
              <a:rPr lang="en" sz="1800">
                <a:solidFill>
                  <a:schemeClr val="accent2"/>
                </a:solidFill>
              </a:rPr>
              <a:t>style </a:t>
            </a:r>
            <a:r>
              <a:rPr lang="en" sz="1800"/>
              <a:t>a cada etiqueta a modificar.</a:t>
            </a:r>
            <a:endParaRPr sz="1800"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893700" y="2179200"/>
            <a:ext cx="5545200" cy="565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 encabezado sin formato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"propiedad: valor;"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 encabezado con formato CSS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893700" y="2829125"/>
            <a:ext cx="43155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Párrafo sin formatear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"propiedad: valor;"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Párrafo formateado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 párrafo sin formatear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893700" y="521675"/>
            <a:ext cx="61098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</a:t>
            </a:r>
            <a:r>
              <a:rPr lang="en" sz="2400"/>
              <a:t>En el </a:t>
            </a:r>
            <a:r>
              <a:rPr lang="en" sz="2400">
                <a:solidFill>
                  <a:schemeClr val="accent4"/>
                </a:solidFill>
              </a:rPr>
              <a:t>&lt;head&gt;</a:t>
            </a:r>
            <a:r>
              <a:rPr lang="en" sz="2400"/>
              <a:t>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esto necesitaremos la etiqueta </a:t>
            </a:r>
            <a:r>
              <a:rPr lang="en" sz="1800">
                <a:solidFill>
                  <a:schemeClr val="accent4"/>
                </a:solidFill>
              </a:rPr>
              <a:t>&lt;style&gt;&lt;/style&gt;</a:t>
            </a:r>
            <a:r>
              <a:rPr lang="en" sz="1800"/>
              <a:t>. De esta manera sólo podemos formatear el documento HTML con la etiqueta aplicada.</a:t>
            </a:r>
            <a:endParaRPr sz="1800"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893700" y="2171225"/>
            <a:ext cx="3000000" cy="2100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Insertar CSS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893700" y="521675"/>
            <a:ext cx="61098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/>
              <a:t>. En un documento </a:t>
            </a:r>
            <a:r>
              <a:rPr lang="en" sz="2400">
                <a:solidFill>
                  <a:schemeClr val="accent3"/>
                </a:solidFill>
              </a:rPr>
              <a:t>.css</a:t>
            </a:r>
            <a:r>
              <a:rPr lang="en" sz="2400"/>
              <a:t> externo.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Existe una etiqueta </a:t>
            </a:r>
            <a:r>
              <a:rPr lang="en" sz="1800">
                <a:solidFill>
                  <a:schemeClr val="accent4"/>
                </a:solidFill>
              </a:rPr>
              <a:t>&lt;link&gt;</a:t>
            </a:r>
            <a:r>
              <a:rPr lang="en" sz="1800"/>
              <a:t> que va en el </a:t>
            </a:r>
            <a:r>
              <a:rPr lang="en" sz="1800">
                <a:solidFill>
                  <a:schemeClr val="accent4"/>
                </a:solidFill>
              </a:rPr>
              <a:t>&lt;head&gt;</a:t>
            </a:r>
            <a:r>
              <a:rPr lang="en" sz="1800"/>
              <a:t> y se usa para cargar un archivo externo que permite formatear múltiples archivos html.</a:t>
            </a:r>
            <a:endParaRPr sz="1800"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893700" y="2171225"/>
            <a:ext cx="40917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Insertar CSS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"./estilos.css"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113375" y="21792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75" y="3080425"/>
            <a:ext cx="20002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1891301"/>
            <a:ext cx="3094800" cy="22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Lenguaje web para aplicar formato visual al HTML.</a:t>
            </a:r>
            <a:endParaRPr sz="24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612500" y="793725"/>
            <a:ext cx="38682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Puede hacer que un texto sea más grande, en negrita o itálica, pero </a:t>
            </a:r>
            <a:r>
              <a:rPr b="1" lang="en" sz="1400">
                <a:solidFill>
                  <a:schemeClr val="accent5"/>
                </a:solidFill>
              </a:rPr>
              <a:t>no reemplaza al strong, em, h1 y demás.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Su objetivo es </a:t>
            </a:r>
            <a:r>
              <a:rPr b="1" lang="en" sz="1400">
                <a:solidFill>
                  <a:schemeClr val="accent5"/>
                </a:solidFill>
              </a:rPr>
              <a:t>separar la semántica y estructura del formato</a:t>
            </a:r>
            <a:r>
              <a:rPr lang="en" sz="1400"/>
              <a:t> que se pretende mostrar.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Con CSS podés cambiar por completo el aspecto de cualquier etiqueta HTML.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Agiliza las modificaciones de diseño y acelera el tiempo de carga de la página.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El HTML queda más limpio</a:t>
            </a:r>
            <a:r>
              <a:rPr lang="en" sz="1400"/>
              <a:t> (sin etiquetas ni atributos de diseño).</a:t>
            </a:r>
            <a:endParaRPr sz="14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63" y="649425"/>
            <a:ext cx="4119081" cy="2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DECLARACIÓN </a:t>
            </a:r>
            <a:r>
              <a:rPr lang="en"/>
              <a:t>CSS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Las declaraciones CSS están compuestas por 3 partes</a:t>
            </a:r>
            <a:r>
              <a:rPr lang="en" sz="2400"/>
              <a:t>: el selector, la/s propiedad/es y sus valores correspondientes.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135075" y="1674950"/>
            <a:ext cx="30000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135075" y="735375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830600" y="1777900"/>
            <a:ext cx="31608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De identificador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De clase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De etiqueta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Combinada o compuesta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25" name="Google Shape;125;p17"/>
          <p:cNvSpPr txBox="1"/>
          <p:nvPr>
            <p:ph idx="4294967295" type="title"/>
          </p:nvPr>
        </p:nvSpPr>
        <p:spPr>
          <a:xfrm>
            <a:off x="830600" y="671986"/>
            <a:ext cx="58425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 4 tipos de reglas o selectores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830600" y="1777900"/>
            <a:ext cx="22425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De identificador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nombre del selector comienza con </a:t>
            </a:r>
            <a:r>
              <a:rPr lang="en" sz="1400">
                <a:solidFill>
                  <a:schemeClr val="accent3"/>
                </a:solidFill>
              </a:rPr>
              <a:t>#</a:t>
            </a:r>
            <a:r>
              <a:rPr lang="en" sz="1400"/>
              <a:t> y se aplica a la etiqueta con el atributo </a:t>
            </a:r>
            <a:r>
              <a:rPr lang="en" sz="1400">
                <a:solidFill>
                  <a:schemeClr val="accent2"/>
                </a:solidFill>
              </a:rPr>
              <a:t>id</a:t>
            </a:r>
            <a:r>
              <a:rPr lang="en" sz="1400"/>
              <a:t>.</a:t>
            </a:r>
            <a:endParaRPr b="1" sz="1400"/>
          </a:p>
        </p:txBody>
      </p:sp>
      <p:sp>
        <p:nvSpPr>
          <p:cNvPr id="132" name="Google Shape;132;p18"/>
          <p:cNvSpPr txBox="1"/>
          <p:nvPr>
            <p:ph idx="4294967295" type="title"/>
          </p:nvPr>
        </p:nvSpPr>
        <p:spPr>
          <a:xfrm>
            <a:off x="830600" y="671986"/>
            <a:ext cx="58425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 4 tipos de reglas o selectores</a:t>
            </a:r>
            <a:endParaRPr sz="2400"/>
          </a:p>
        </p:txBody>
      </p:sp>
      <p:sp>
        <p:nvSpPr>
          <p:cNvPr id="133" name="Google Shape;133;p18"/>
          <p:cNvSpPr txBox="1"/>
          <p:nvPr/>
        </p:nvSpPr>
        <p:spPr>
          <a:xfrm>
            <a:off x="3370500" y="2033375"/>
            <a:ext cx="4913400" cy="565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"identificador"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Muy lejos, más allá de las montañas de palabras.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370500" y="2818475"/>
            <a:ext cx="27003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#identificador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830600" y="1777900"/>
            <a:ext cx="22425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De clase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nombre del selector comienza con 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 y se aplica a la/s etiqueta/s con el atributo </a:t>
            </a:r>
            <a:r>
              <a:rPr lang="en" sz="1400">
                <a:solidFill>
                  <a:schemeClr val="accent2"/>
                </a:solidFill>
              </a:rPr>
              <a:t>class</a:t>
            </a:r>
            <a:r>
              <a:rPr lang="en" sz="1400"/>
              <a:t>.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830600" y="671986"/>
            <a:ext cx="58425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 4 tipos de reglas o selectores</a:t>
            </a:r>
            <a:endParaRPr sz="2400"/>
          </a:p>
        </p:txBody>
      </p:sp>
      <p:sp>
        <p:nvSpPr>
          <p:cNvPr id="142" name="Google Shape;142;p19"/>
          <p:cNvSpPr txBox="1"/>
          <p:nvPr/>
        </p:nvSpPr>
        <p:spPr>
          <a:xfrm>
            <a:off x="3370500" y="2033375"/>
            <a:ext cx="4913400" cy="565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"clase"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Muy lejos, más allá de las montañas de palabras.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370500" y="2818475"/>
            <a:ext cx="27003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.clase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830600" y="1777900"/>
            <a:ext cx="22425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De etiqueta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nombre del selector es el de la etiqueta sin </a:t>
            </a:r>
            <a:r>
              <a:rPr lang="en" sz="1400">
                <a:solidFill>
                  <a:schemeClr val="accent4"/>
                </a:solidFill>
              </a:rPr>
              <a:t>&lt;&gt;</a:t>
            </a:r>
            <a:r>
              <a:rPr lang="en" sz="1400"/>
              <a:t>, se aplica directamente a todas las etiquetas de ese tipo.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830600" y="671986"/>
            <a:ext cx="58425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Hay 4 tipos de reglas o selectores</a:t>
            </a:r>
            <a:endParaRPr sz="2400"/>
          </a:p>
        </p:txBody>
      </p:sp>
      <p:sp>
        <p:nvSpPr>
          <p:cNvPr id="151" name="Google Shape;151;p20"/>
          <p:cNvSpPr txBox="1"/>
          <p:nvPr/>
        </p:nvSpPr>
        <p:spPr>
          <a:xfrm>
            <a:off x="3370500" y="2033375"/>
            <a:ext cx="49134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Muy lejos, más allá de las montañas de palabras.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370500" y="2818475"/>
            <a:ext cx="27003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