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Raleway"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11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4003123090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400312309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3d934a32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3d934a32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400312309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400312309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00312309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400312309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400312309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400312309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400312309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400312309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400312309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400312309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0031230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0031230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i="1"/>
            </a:lvl4pPr>
            <a:lvl5pPr marL="2286000" lvl="4" indent="-381000" algn="ctr" rtl="0">
              <a:spcBef>
                <a:spcPts val="0"/>
              </a:spcBef>
              <a:spcAft>
                <a:spcPts val="0"/>
              </a:spcAft>
              <a:buSzPts val="2400"/>
              <a:buChar char="○"/>
              <a:defRPr i="1"/>
            </a:lvl5pPr>
            <a:lvl6pPr marL="2743200" lvl="5" indent="-381000" algn="ctr" rtl="0">
              <a:spcBef>
                <a:spcPts val="0"/>
              </a:spcBef>
              <a:spcAft>
                <a:spcPts val="0"/>
              </a:spcAft>
              <a:buSzPts val="2400"/>
              <a:buChar char="■"/>
              <a:defRPr i="1"/>
            </a:lvl6pPr>
            <a:lvl7pPr marL="3200400" lvl="6" indent="-381000" algn="ctr" rtl="0">
              <a:spcBef>
                <a:spcPts val="0"/>
              </a:spcBef>
              <a:spcAft>
                <a:spcPts val="0"/>
              </a:spcAft>
              <a:buSzPts val="2400"/>
              <a:buChar char="●"/>
              <a:defRPr i="1"/>
            </a:lvl7pPr>
            <a:lvl8pPr marL="3657600" lvl="7" indent="-381000" algn="ctr" rtl="0">
              <a:spcBef>
                <a:spcPts val="0"/>
              </a:spcBef>
              <a:spcAft>
                <a:spcPts val="0"/>
              </a:spcAft>
              <a:buSzPts val="2400"/>
              <a:buChar char="○"/>
              <a:defRPr i="1"/>
            </a:lvl8pPr>
            <a:lvl9pPr marL="4114800" lvl="8" indent="-381000" algn="ctr">
              <a:spcBef>
                <a:spcPts val="0"/>
              </a:spcBef>
              <a:spcAft>
                <a:spcPts val="0"/>
              </a:spcAft>
              <a:buSzPts val="24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chemeClr val="accent6"/>
                </a:solidFill>
              </a:rPr>
              <a:t>“</a:t>
            </a:r>
            <a:endParaRPr sz="9600" b="1">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Clr>
                <a:schemeClr val="dk2"/>
              </a:buClr>
              <a:buSzPts val="1400"/>
              <a:buNone/>
              <a:defRPr sz="1400">
                <a:solidFill>
                  <a:schemeClr val="dk2"/>
                </a:solidFill>
              </a:defRPr>
            </a:lvl1pPr>
          </a:lstStyle>
          <a:p>
            <a:endParaRPr/>
          </a:p>
        </p:txBody>
      </p:sp>
      <p:sp>
        <p:nvSpPr>
          <p:cNvPr id="71" name="Google Shape;71;p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127.0.0.1:5500/index.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ELEMENTOS DE LÍNEA Y DE BLOQUE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2"/>
                </a:solidFill>
              </a:rPr>
              <a:t>2.</a:t>
            </a:r>
            <a:endParaRPr sz="7200">
              <a:solidFill>
                <a:schemeClr val="accent2"/>
              </a:solidFill>
            </a:endParaRPr>
          </a:p>
          <a:p>
            <a:pPr marL="0" lvl="0" indent="0" algn="ctr" rtl="0">
              <a:spcBef>
                <a:spcPts val="0"/>
              </a:spcBef>
              <a:spcAft>
                <a:spcPts val="0"/>
              </a:spcAft>
              <a:buNone/>
            </a:pPr>
            <a:r>
              <a:rPr lang="en"/>
              <a:t>FLUJO NATURAL</a:t>
            </a:r>
            <a:endParaRPr/>
          </a:p>
          <a:p>
            <a:pPr marL="0" lvl="0" indent="0" algn="ctr" rtl="0">
              <a:spcBef>
                <a:spcPts val="0"/>
              </a:spcBef>
              <a:spcAft>
                <a:spcPts val="0"/>
              </a:spcAft>
              <a:buNone/>
            </a:pPr>
            <a:r>
              <a:rPr lang="en"/>
              <a:t>DEL SITIO</a:t>
            </a:r>
            <a:endParaRPr/>
          </a:p>
        </p:txBody>
      </p:sp>
      <p:sp>
        <p:nvSpPr>
          <p:cNvPr id="146" name="Google Shape;146;p20"/>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47" name="Google Shape;147;p20"/>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893700" y="358400"/>
            <a:ext cx="7623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Flujo natural del sitio</a:t>
            </a:r>
            <a:endParaRPr/>
          </a:p>
        </p:txBody>
      </p:sp>
      <p:sp>
        <p:nvSpPr>
          <p:cNvPr id="153" name="Google Shape;153;p2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Es la </a:t>
            </a:r>
            <a:r>
              <a:rPr lang="en" sz="1800">
                <a:solidFill>
                  <a:schemeClr val="accent3"/>
                </a:solidFill>
              </a:rPr>
              <a:t>distribución </a:t>
            </a:r>
            <a:r>
              <a:rPr lang="en" sz="1800"/>
              <a:t>de los elementos en la página, la </a:t>
            </a:r>
            <a:r>
              <a:rPr lang="en" sz="1800">
                <a:solidFill>
                  <a:schemeClr val="accent3"/>
                </a:solidFill>
              </a:rPr>
              <a:t>relación entre ellos</a:t>
            </a:r>
            <a:r>
              <a:rPr lang="en" sz="1800"/>
              <a:t> y el </a:t>
            </a:r>
            <a:r>
              <a:rPr lang="en" sz="1800">
                <a:solidFill>
                  <a:schemeClr val="accent3"/>
                </a:solidFill>
              </a:rPr>
              <a:t>lugar que ocupan</a:t>
            </a:r>
            <a:r>
              <a:rPr lang="en" sz="1800"/>
              <a:t>.</a:t>
            </a:r>
            <a:endParaRPr sz="1800"/>
          </a:p>
          <a:p>
            <a:pPr marL="457200" lvl="0" indent="-342900" algn="l" rtl="0">
              <a:spcBef>
                <a:spcPts val="1000"/>
              </a:spcBef>
              <a:spcAft>
                <a:spcPts val="0"/>
              </a:spcAft>
              <a:buSzPts val="1800"/>
              <a:buChar char="▷"/>
            </a:pPr>
            <a:r>
              <a:rPr lang="en" sz="1800"/>
              <a:t>En principio, </a:t>
            </a:r>
            <a:r>
              <a:rPr lang="en" sz="1800">
                <a:solidFill>
                  <a:schemeClr val="accent3"/>
                </a:solidFill>
              </a:rPr>
              <a:t>todos los elementos se muestran en el orden en que fueron escritos en el código HTML</a:t>
            </a:r>
            <a:r>
              <a:rPr lang="en" sz="1800"/>
              <a:t> (de arriba a abajo).</a:t>
            </a:r>
            <a:endParaRPr sz="1800"/>
          </a:p>
          <a:p>
            <a:pPr marL="457200" lvl="0" indent="-342900" algn="l" rtl="0">
              <a:spcBef>
                <a:spcPts val="1000"/>
              </a:spcBef>
              <a:spcAft>
                <a:spcPts val="0"/>
              </a:spcAft>
              <a:buSzPts val="1800"/>
              <a:buChar char="▷"/>
            </a:pPr>
            <a:r>
              <a:rPr lang="en" sz="1800"/>
              <a:t>Todos los elementos se ubican</a:t>
            </a:r>
            <a:r>
              <a:rPr lang="en" sz="1800">
                <a:solidFill>
                  <a:schemeClr val="accent3"/>
                </a:solidFill>
              </a:rPr>
              <a:t> lo más arriba y lo más a la izquierda posible</a:t>
            </a:r>
            <a:r>
              <a:rPr lang="en" sz="1800"/>
              <a:t> por defecto.</a:t>
            </a:r>
            <a:endParaRPr sz="1800"/>
          </a:p>
          <a:p>
            <a:pPr marL="457200" lvl="0" indent="-342900" algn="l" rtl="0">
              <a:spcBef>
                <a:spcPts val="1000"/>
              </a:spcBef>
              <a:spcAft>
                <a:spcPts val="0"/>
              </a:spcAft>
              <a:buClr>
                <a:schemeClr val="accent3"/>
              </a:buClr>
              <a:buSzPts val="1800"/>
              <a:buChar char="▷"/>
            </a:pPr>
            <a:r>
              <a:rPr lang="en" sz="1800">
                <a:solidFill>
                  <a:schemeClr val="accent3"/>
                </a:solidFill>
              </a:rPr>
              <a:t>Los de bloque ocupan el 100% del ancho del contenedor.</a:t>
            </a:r>
            <a:endParaRPr sz="1800">
              <a:solidFill>
                <a:schemeClr val="accent3"/>
              </a:solidFill>
            </a:endParaRPr>
          </a:p>
          <a:p>
            <a:pPr marL="457200" lvl="0" indent="-342900" algn="l" rtl="0">
              <a:spcBef>
                <a:spcPts val="1000"/>
              </a:spcBef>
              <a:spcAft>
                <a:spcPts val="1000"/>
              </a:spcAft>
              <a:buClr>
                <a:schemeClr val="accent3"/>
              </a:buClr>
              <a:buSzPts val="1800"/>
              <a:buChar char="▷"/>
            </a:pPr>
            <a:r>
              <a:rPr lang="en" sz="1800">
                <a:solidFill>
                  <a:schemeClr val="accent3"/>
                </a:solidFill>
              </a:rPr>
              <a:t>Los de línea, sólo el ancho de su contenido.</a:t>
            </a:r>
            <a:endParaRPr sz="1800">
              <a:solidFill>
                <a:schemeClr val="accent3"/>
              </a:solidFill>
            </a:endParaRPr>
          </a:p>
        </p:txBody>
      </p:sp>
      <p:sp>
        <p:nvSpPr>
          <p:cNvPr id="154" name="Google Shape;15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60" name="Google Shape;160;p22"/>
          <p:cNvPicPr preferRelativeResize="0"/>
          <p:nvPr/>
        </p:nvPicPr>
        <p:blipFill>
          <a:blip r:embed="rId3">
            <a:alphaModFix/>
          </a:blip>
          <a:stretch>
            <a:fillRect/>
          </a:stretch>
        </p:blipFill>
        <p:spPr>
          <a:xfrm>
            <a:off x="152400" y="152400"/>
            <a:ext cx="4838700" cy="4838700"/>
          </a:xfrm>
          <a:prstGeom prst="rect">
            <a:avLst/>
          </a:prstGeom>
          <a:noFill/>
          <a:ln>
            <a:noFill/>
          </a:ln>
        </p:spPr>
      </p:pic>
      <p:sp>
        <p:nvSpPr>
          <p:cNvPr id="161" name="Google Shape;161;p22"/>
          <p:cNvSpPr txBox="1">
            <a:spLocks noGrp="1"/>
          </p:cNvSpPr>
          <p:nvPr>
            <p:ph type="body" idx="1"/>
          </p:nvPr>
        </p:nvSpPr>
        <p:spPr>
          <a:xfrm>
            <a:off x="5188675" y="542225"/>
            <a:ext cx="3215700" cy="538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600"/>
              <a:t>Dijimos que todos los elementos se ubican </a:t>
            </a:r>
            <a:r>
              <a:rPr lang="en" sz="1600">
                <a:solidFill>
                  <a:schemeClr val="accent3"/>
                </a:solidFill>
              </a:rPr>
              <a:t>lo más arriba posible y lo más a la izquierda posible</a:t>
            </a:r>
            <a:r>
              <a:rPr lang="en" sz="1600"/>
              <a:t>. Sin embargo, podemos ver que cuando un elemento de línea es más alto que los que tiene alrededor, estos últimos se “apoyan” en la base dejando un espacio vacío</a:t>
            </a:r>
            <a:endParaRPr sz="1600"/>
          </a:p>
          <a:p>
            <a:pPr marL="0" lvl="0" indent="0" algn="l" rtl="0">
              <a:lnSpc>
                <a:spcPct val="115000"/>
              </a:lnSpc>
              <a:spcBef>
                <a:spcPts val="600"/>
              </a:spcBef>
              <a:spcAft>
                <a:spcPts val="0"/>
              </a:spcAft>
              <a:buNone/>
            </a:pPr>
            <a:endParaRPr sz="1600"/>
          </a:p>
        </p:txBody>
      </p:sp>
      <p:pic>
        <p:nvPicPr>
          <p:cNvPr id="162" name="Google Shape;162;p22"/>
          <p:cNvPicPr preferRelativeResize="0"/>
          <p:nvPr/>
        </p:nvPicPr>
        <p:blipFill>
          <a:blip r:embed="rId4">
            <a:alphaModFix/>
          </a:blip>
          <a:stretch>
            <a:fillRect/>
          </a:stretch>
        </p:blipFill>
        <p:spPr>
          <a:xfrm>
            <a:off x="6521650" y="2973025"/>
            <a:ext cx="1174775" cy="159000"/>
          </a:xfrm>
          <a:prstGeom prst="rect">
            <a:avLst/>
          </a:prstGeom>
          <a:noFill/>
          <a:ln>
            <a:noFill/>
          </a:ln>
        </p:spPr>
      </p:pic>
      <p:sp>
        <p:nvSpPr>
          <p:cNvPr id="163" name="Google Shape;163;p22"/>
          <p:cNvSpPr txBox="1">
            <a:spLocks noGrp="1"/>
          </p:cNvSpPr>
          <p:nvPr>
            <p:ph type="body" idx="1"/>
          </p:nvPr>
        </p:nvSpPr>
        <p:spPr>
          <a:xfrm>
            <a:off x="5188675" y="3133025"/>
            <a:ext cx="3215700" cy="538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600"/>
              <a:t>Cambiar este comportamiento es muy fácil, </a:t>
            </a:r>
            <a:r>
              <a:rPr lang="en" sz="1600" b="1"/>
              <a:t>sólo tenemos que aplicar la propiedad CSS </a:t>
            </a:r>
            <a:r>
              <a:rPr lang="en" sz="1600" b="1">
                <a:solidFill>
                  <a:schemeClr val="accent1"/>
                </a:solidFill>
              </a:rPr>
              <a:t>vertical-align</a:t>
            </a:r>
            <a:r>
              <a:rPr lang="en" sz="1600" b="1"/>
              <a:t> y cambiar su valor por defecto, que es </a:t>
            </a:r>
            <a:r>
              <a:rPr lang="en" sz="1600" b="1">
                <a:solidFill>
                  <a:schemeClr val="accent4"/>
                </a:solidFill>
              </a:rPr>
              <a:t>baseline</a:t>
            </a:r>
            <a:r>
              <a:rPr lang="en" sz="1600" b="1"/>
              <a:t>.</a:t>
            </a:r>
            <a:endParaRPr sz="1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2"/>
                </a:solidFill>
              </a:rPr>
              <a:t>1.</a:t>
            </a:r>
            <a:endParaRPr sz="7200">
              <a:solidFill>
                <a:schemeClr val="accent2"/>
              </a:solidFill>
            </a:endParaRPr>
          </a:p>
          <a:p>
            <a:pPr marL="0" lvl="0" indent="0" algn="ctr" rtl="0">
              <a:spcBef>
                <a:spcPts val="0"/>
              </a:spcBef>
              <a:spcAft>
                <a:spcPts val="0"/>
              </a:spcAft>
              <a:buNone/>
            </a:pPr>
            <a:r>
              <a:rPr lang="en"/>
              <a:t>ELEMENTOS DE LÍNEA</a:t>
            </a:r>
            <a:endParaRPr/>
          </a:p>
          <a:p>
            <a:pPr marL="0" lvl="0" indent="0" algn="ctr" rtl="0">
              <a:spcBef>
                <a:spcPts val="0"/>
              </a:spcBef>
              <a:spcAft>
                <a:spcPts val="0"/>
              </a:spcAft>
              <a:buNone/>
            </a:pPr>
            <a:r>
              <a:rPr lang="en"/>
              <a:t>Y DE BLOQUE</a:t>
            </a:r>
            <a:endParaRPr/>
          </a:p>
        </p:txBody>
      </p:sp>
      <p:sp>
        <p:nvSpPr>
          <p:cNvPr id="94" name="Google Shape;94;p1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95" name="Google Shape;95;p1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93700" y="521676"/>
            <a:ext cx="3094800" cy="225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Las etiquetas, de acuerdo a su naturaleza, se dividen en dos grupos: de </a:t>
            </a:r>
            <a:r>
              <a:rPr lang="en" sz="2400" b="1">
                <a:solidFill>
                  <a:schemeClr val="accent3"/>
                </a:solidFill>
              </a:rPr>
              <a:t>línea </a:t>
            </a:r>
            <a:r>
              <a:rPr lang="en" sz="2400"/>
              <a:t>y de </a:t>
            </a:r>
            <a:r>
              <a:rPr lang="en" sz="2400" b="1">
                <a:solidFill>
                  <a:schemeClr val="accent3"/>
                </a:solidFill>
              </a:rPr>
              <a:t>bloque</a:t>
            </a:r>
            <a:r>
              <a:rPr lang="en" sz="2400"/>
              <a:t>.</a:t>
            </a:r>
            <a:endParaRPr sz="2400"/>
          </a:p>
        </p:txBody>
      </p:sp>
      <p:sp>
        <p:nvSpPr>
          <p:cNvPr id="101" name="Google Shape;101;p14"/>
          <p:cNvSpPr txBox="1">
            <a:spLocks noGrp="1"/>
          </p:cNvSpPr>
          <p:nvPr>
            <p:ph type="body" idx="1"/>
          </p:nvPr>
        </p:nvSpPr>
        <p:spPr>
          <a:xfrm>
            <a:off x="4612500" y="438825"/>
            <a:ext cx="3868200" cy="163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434343"/>
                </a:solidFill>
              </a:rPr>
              <a:t>Algunas etiquetas de línea:</a:t>
            </a:r>
            <a:r>
              <a:rPr lang="en" sz="1800">
                <a:solidFill>
                  <a:srgbClr val="434343"/>
                </a:solidFill>
              </a:rPr>
              <a:t> </a:t>
            </a:r>
            <a:endParaRPr sz="1800">
              <a:solidFill>
                <a:srgbClr val="434343"/>
              </a:solidFill>
            </a:endParaRPr>
          </a:p>
          <a:p>
            <a:pPr marL="457200" lvl="0" indent="0" algn="l" rtl="0">
              <a:spcBef>
                <a:spcPts val="600"/>
              </a:spcBef>
              <a:spcAft>
                <a:spcPts val="0"/>
              </a:spcAft>
              <a:buNone/>
            </a:pPr>
            <a:r>
              <a:rPr lang="en" sz="1300">
                <a:solidFill>
                  <a:schemeClr val="accent5"/>
                </a:solidFill>
              </a:rPr>
              <a:t>&lt;strong&gt;&lt;/strong&gt;</a:t>
            </a:r>
            <a:endParaRPr sz="1300">
              <a:solidFill>
                <a:schemeClr val="accent5"/>
              </a:solidFill>
            </a:endParaRPr>
          </a:p>
          <a:p>
            <a:pPr marL="457200" lvl="0" indent="0" algn="l" rtl="0">
              <a:spcBef>
                <a:spcPts val="600"/>
              </a:spcBef>
              <a:spcAft>
                <a:spcPts val="0"/>
              </a:spcAft>
              <a:buNone/>
            </a:pPr>
            <a:r>
              <a:rPr lang="en" sz="1300">
                <a:solidFill>
                  <a:schemeClr val="accent5"/>
                </a:solidFill>
              </a:rPr>
              <a:t>&lt;em&gt;&lt;/em&gt;</a:t>
            </a:r>
            <a:endParaRPr sz="1300">
              <a:solidFill>
                <a:schemeClr val="accent5"/>
              </a:solidFill>
            </a:endParaRPr>
          </a:p>
          <a:p>
            <a:pPr marL="457200" lvl="0" indent="0" algn="l" rtl="0">
              <a:spcBef>
                <a:spcPts val="600"/>
              </a:spcBef>
              <a:spcAft>
                <a:spcPts val="0"/>
              </a:spcAft>
              <a:buNone/>
            </a:pPr>
            <a:r>
              <a:rPr lang="en" sz="1300">
                <a:solidFill>
                  <a:schemeClr val="accent5"/>
                </a:solidFill>
              </a:rPr>
              <a:t>&lt;a&gt;&lt;/a&gt;</a:t>
            </a:r>
            <a:endParaRPr sz="1300">
              <a:solidFill>
                <a:schemeClr val="accent5"/>
              </a:solidFill>
            </a:endParaRPr>
          </a:p>
          <a:p>
            <a:pPr marL="457200" lvl="0" indent="0" algn="l" rtl="0">
              <a:spcBef>
                <a:spcPts val="600"/>
              </a:spcBef>
              <a:spcAft>
                <a:spcPts val="0"/>
              </a:spcAft>
              <a:buNone/>
            </a:pPr>
            <a:r>
              <a:rPr lang="en" sz="1300">
                <a:solidFill>
                  <a:schemeClr val="accent5"/>
                </a:solidFill>
              </a:rPr>
              <a:t>&lt;img&gt;&lt;/img&gt;</a:t>
            </a:r>
            <a:endParaRPr sz="1300">
              <a:solidFill>
                <a:schemeClr val="accent5"/>
              </a:solidFill>
            </a:endParaRPr>
          </a:p>
          <a:p>
            <a:pPr marL="457200" lvl="0" indent="0" algn="l" rtl="0">
              <a:spcBef>
                <a:spcPts val="600"/>
              </a:spcBef>
              <a:spcAft>
                <a:spcPts val="0"/>
              </a:spcAft>
              <a:buNone/>
            </a:pPr>
            <a:r>
              <a:rPr lang="en" sz="1300">
                <a:solidFill>
                  <a:schemeClr val="accent5"/>
                </a:solidFill>
              </a:rPr>
              <a:t>&lt;span&gt;&lt;/span&gt;</a:t>
            </a:r>
            <a:endParaRPr sz="1300">
              <a:solidFill>
                <a:schemeClr val="accent5"/>
              </a:solidFill>
            </a:endParaRPr>
          </a:p>
        </p:txBody>
      </p:sp>
      <p:sp>
        <p:nvSpPr>
          <p:cNvPr id="102" name="Google Shape;102;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03" name="Google Shape;103;p14"/>
          <p:cNvSpPr txBox="1">
            <a:spLocks noGrp="1"/>
          </p:cNvSpPr>
          <p:nvPr>
            <p:ph type="body" idx="1"/>
          </p:nvPr>
        </p:nvSpPr>
        <p:spPr>
          <a:xfrm>
            <a:off x="4612500" y="2267625"/>
            <a:ext cx="3868200" cy="163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434343"/>
                </a:solidFill>
              </a:rPr>
              <a:t>Algunas etiquetas de bloque:</a:t>
            </a:r>
            <a:r>
              <a:rPr lang="en" sz="1800">
                <a:solidFill>
                  <a:srgbClr val="434343"/>
                </a:solidFill>
              </a:rPr>
              <a:t> </a:t>
            </a:r>
            <a:endParaRPr sz="1800">
              <a:solidFill>
                <a:srgbClr val="434343"/>
              </a:solidFill>
            </a:endParaRPr>
          </a:p>
          <a:p>
            <a:pPr marL="457200" lvl="0" indent="0" algn="l" rtl="0">
              <a:spcBef>
                <a:spcPts val="600"/>
              </a:spcBef>
              <a:spcAft>
                <a:spcPts val="0"/>
              </a:spcAft>
              <a:buNone/>
            </a:pPr>
            <a:r>
              <a:rPr lang="en" sz="1300">
                <a:solidFill>
                  <a:schemeClr val="accent5"/>
                </a:solidFill>
              </a:rPr>
              <a:t>&lt;p&gt;&lt;/p&gt;</a:t>
            </a:r>
            <a:endParaRPr sz="1300">
              <a:solidFill>
                <a:schemeClr val="accent5"/>
              </a:solidFill>
            </a:endParaRPr>
          </a:p>
          <a:p>
            <a:pPr marL="457200" lvl="0" indent="0" algn="l" rtl="0">
              <a:spcBef>
                <a:spcPts val="600"/>
              </a:spcBef>
              <a:spcAft>
                <a:spcPts val="0"/>
              </a:spcAft>
              <a:buNone/>
            </a:pPr>
            <a:r>
              <a:rPr lang="en" sz="1300">
                <a:solidFill>
                  <a:schemeClr val="accent5"/>
                </a:solidFill>
              </a:rPr>
              <a:t>&lt;h1&gt;&lt;/h1&gt;...&lt;h6&gt;&lt;/h6&gt;</a:t>
            </a:r>
            <a:endParaRPr sz="1300">
              <a:solidFill>
                <a:schemeClr val="accent5"/>
              </a:solidFill>
            </a:endParaRPr>
          </a:p>
          <a:p>
            <a:pPr marL="457200" lvl="0" indent="0" algn="l" rtl="0">
              <a:spcBef>
                <a:spcPts val="600"/>
              </a:spcBef>
              <a:spcAft>
                <a:spcPts val="0"/>
              </a:spcAft>
              <a:buNone/>
            </a:pPr>
            <a:r>
              <a:rPr lang="en" sz="1300">
                <a:solidFill>
                  <a:schemeClr val="accent5"/>
                </a:solidFill>
              </a:rPr>
              <a:t>&lt;ul&gt;&lt;/ul&gt;</a:t>
            </a:r>
            <a:endParaRPr sz="1300">
              <a:solidFill>
                <a:schemeClr val="accent5"/>
              </a:solidFill>
            </a:endParaRPr>
          </a:p>
          <a:p>
            <a:pPr marL="457200" lvl="0" indent="0" algn="l" rtl="0">
              <a:spcBef>
                <a:spcPts val="600"/>
              </a:spcBef>
              <a:spcAft>
                <a:spcPts val="0"/>
              </a:spcAft>
              <a:buNone/>
            </a:pPr>
            <a:r>
              <a:rPr lang="en" sz="1300">
                <a:solidFill>
                  <a:schemeClr val="accent5"/>
                </a:solidFill>
              </a:rPr>
              <a:t>&lt;li&gt;&lt;/li&gt;</a:t>
            </a:r>
            <a:endParaRPr sz="1300">
              <a:solidFill>
                <a:schemeClr val="accent5"/>
              </a:solidFill>
            </a:endParaRPr>
          </a:p>
          <a:p>
            <a:pPr marL="457200" lvl="0" indent="0" algn="l" rtl="0">
              <a:spcBef>
                <a:spcPts val="600"/>
              </a:spcBef>
              <a:spcAft>
                <a:spcPts val="0"/>
              </a:spcAft>
              <a:buNone/>
            </a:pPr>
            <a:r>
              <a:rPr lang="en" sz="1300">
                <a:solidFill>
                  <a:schemeClr val="accent5"/>
                </a:solidFill>
              </a:rPr>
              <a:t>&lt;div&gt;&lt;/div&gt;</a:t>
            </a:r>
            <a:endParaRPr sz="1300">
              <a:solidFill>
                <a:schemeClr val="accent5"/>
              </a:solidFill>
            </a:endParaRPr>
          </a:p>
          <a:p>
            <a:pPr marL="457200" lvl="0" indent="0" algn="l" rtl="0">
              <a:spcBef>
                <a:spcPts val="600"/>
              </a:spcBef>
              <a:spcAft>
                <a:spcPts val="0"/>
              </a:spcAft>
              <a:buNone/>
            </a:pPr>
            <a:r>
              <a:rPr lang="en" sz="1300">
                <a:solidFill>
                  <a:schemeClr val="accent5"/>
                </a:solidFill>
              </a:rPr>
              <a:t>&lt;section&gt;&lt;/section&gt;</a:t>
            </a:r>
            <a:endParaRPr sz="1300">
              <a:solidFill>
                <a:schemeClr val="accent5"/>
              </a:solidFill>
            </a:endParaRPr>
          </a:p>
          <a:p>
            <a:pPr marL="457200" lvl="0" indent="0" algn="l" rtl="0">
              <a:spcBef>
                <a:spcPts val="600"/>
              </a:spcBef>
              <a:spcAft>
                <a:spcPts val="0"/>
              </a:spcAft>
              <a:buNone/>
            </a:pPr>
            <a:r>
              <a:rPr lang="en" sz="1300">
                <a:solidFill>
                  <a:schemeClr val="accent5"/>
                </a:solidFill>
              </a:rPr>
              <a:t>&lt;header&gt;&lt;/header&gt;</a:t>
            </a:r>
            <a:endParaRPr sz="1300">
              <a:solidFill>
                <a:schemeClr val="accent5"/>
              </a:solidFill>
            </a:endParaRPr>
          </a:p>
          <a:p>
            <a:pPr marL="457200" lvl="0" indent="0" algn="l" rtl="0">
              <a:spcBef>
                <a:spcPts val="600"/>
              </a:spcBef>
              <a:spcAft>
                <a:spcPts val="0"/>
              </a:spcAft>
              <a:buNone/>
            </a:pPr>
            <a:r>
              <a:rPr lang="en" sz="1300">
                <a:solidFill>
                  <a:schemeClr val="accent5"/>
                </a:solidFill>
              </a:rPr>
              <a:t>&lt;footer&gt;&lt;/footer&gt;</a:t>
            </a:r>
            <a:endParaRPr sz="13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893700" y="358400"/>
            <a:ext cx="7623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Etiquetas de línea</a:t>
            </a:r>
            <a:endParaRPr/>
          </a:p>
        </p:txBody>
      </p:sp>
      <p:sp>
        <p:nvSpPr>
          <p:cNvPr id="109" name="Google Shape;109;p1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Ocupan sólo el ancho de su contenido.</a:t>
            </a:r>
            <a:endParaRPr sz="1800" b="1"/>
          </a:p>
          <a:p>
            <a:pPr marL="457200" lvl="0" indent="-342900" algn="l" rtl="0">
              <a:spcBef>
                <a:spcPts val="1000"/>
              </a:spcBef>
              <a:spcAft>
                <a:spcPts val="0"/>
              </a:spcAft>
              <a:buSzPts val="1800"/>
              <a:buChar char="▷"/>
            </a:pPr>
            <a:r>
              <a:rPr lang="en" sz="1800"/>
              <a:t>Siempre se ubican una al lado de la otra y en línea con el texto que los rodea.</a:t>
            </a:r>
            <a:endParaRPr sz="1800"/>
          </a:p>
          <a:p>
            <a:pPr marL="457200" lvl="0" indent="-342900" algn="l" rtl="0">
              <a:spcBef>
                <a:spcPts val="1000"/>
              </a:spcBef>
              <a:spcAft>
                <a:spcPts val="0"/>
              </a:spcAft>
              <a:buSzPts val="1800"/>
              <a:buChar char="▷"/>
            </a:pPr>
            <a:r>
              <a:rPr lang="en" sz="1800" b="1"/>
              <a:t>Su alto corresponde al alto de la línea.</a:t>
            </a:r>
            <a:endParaRPr sz="1800" b="1"/>
          </a:p>
          <a:p>
            <a:pPr marL="457200" lvl="0" indent="-342900" algn="l" rtl="0">
              <a:spcBef>
                <a:spcPts val="1000"/>
              </a:spcBef>
              <a:spcAft>
                <a:spcPts val="1000"/>
              </a:spcAft>
              <a:buSzPts val="1800"/>
              <a:buChar char="▷"/>
            </a:pPr>
            <a:r>
              <a:rPr lang="en" sz="1800" b="1"/>
              <a:t>Pueden contener texto u otra etiqueta en línea.</a:t>
            </a:r>
            <a:endParaRPr sz="1800" b="1"/>
          </a:p>
        </p:txBody>
      </p:sp>
      <p:sp>
        <p:nvSpPr>
          <p:cNvPr id="110" name="Google Shape;110;p1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893700" y="358400"/>
            <a:ext cx="7623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Etiquetas de línea</a:t>
            </a:r>
            <a:endParaRPr/>
          </a:p>
        </p:txBody>
      </p:sp>
      <p:sp>
        <p:nvSpPr>
          <p:cNvPr id="116" name="Google Shape;116;p1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17" name="Google Shape;117;p16"/>
          <p:cNvSpPr txBox="1"/>
          <p:nvPr/>
        </p:nvSpPr>
        <p:spPr>
          <a:xfrm>
            <a:off x="1031700" y="1373600"/>
            <a:ext cx="7199400" cy="2070300"/>
          </a:xfrm>
          <a:prstGeom prst="rect">
            <a:avLst/>
          </a:prstGeom>
          <a:solidFill>
            <a:srgbClr val="1E1E1E"/>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Muy lejos,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span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"fondoamarillo"</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más allá de las montañas de palabras, alejados de los países de las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href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"fondoverde"</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vocales</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a</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y las </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href</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9CDCFE"/>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"fondorojo" </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consonantes</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a</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span</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 viven los textos simulados. Viven aislados en casas de letras, en la costa de la semántica, un gran océano de lenguas. Un riachuelo llamado Pons fluye por su pueblo y los abastece con las normas necesarias.</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850">
              <a:solidFill>
                <a:srgbClr val="808080"/>
              </a:solidFill>
              <a:highlight>
                <a:srgbClr val="1E1E1E"/>
              </a:highlight>
              <a:latin typeface="Courier New"/>
              <a:ea typeface="Courier New"/>
              <a:cs typeface="Courier New"/>
              <a:sym typeface="Courier New"/>
            </a:endParaRPr>
          </a:p>
        </p:txBody>
      </p:sp>
      <p:sp>
        <p:nvSpPr>
          <p:cNvPr id="118" name="Google Shape;118;p16"/>
          <p:cNvSpPr txBox="1"/>
          <p:nvPr/>
        </p:nvSpPr>
        <p:spPr>
          <a:xfrm>
            <a:off x="1031700" y="3601700"/>
            <a:ext cx="7199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Muy lejos, </a:t>
            </a:r>
            <a:r>
              <a:rPr lang="en" sz="1200">
                <a:highlight>
                  <a:srgbClr val="FFFF00"/>
                </a:highlight>
                <a:latin typeface="Times New Roman"/>
                <a:ea typeface="Times New Roman"/>
                <a:cs typeface="Times New Roman"/>
                <a:sym typeface="Times New Roman"/>
              </a:rPr>
              <a:t>más allá de las montañas de palabras, alejados de los países de las </a:t>
            </a:r>
            <a:r>
              <a:rPr lang="en" sz="1200" u="sng">
                <a:solidFill>
                  <a:schemeClr val="hlink"/>
                </a:solidFill>
                <a:highlight>
                  <a:srgbClr val="008000"/>
                </a:highlight>
                <a:latin typeface="Times New Roman"/>
                <a:ea typeface="Times New Roman"/>
                <a:cs typeface="Times New Roman"/>
                <a:sym typeface="Times New Roman"/>
                <a:hlinkClick r:id="rId3"/>
              </a:rPr>
              <a:t>vocales</a:t>
            </a:r>
            <a:r>
              <a:rPr lang="en" sz="1200">
                <a:highlight>
                  <a:srgbClr val="FFFF00"/>
                </a:highlight>
                <a:latin typeface="Times New Roman"/>
                <a:ea typeface="Times New Roman"/>
                <a:cs typeface="Times New Roman"/>
                <a:sym typeface="Times New Roman"/>
              </a:rPr>
              <a:t> y las </a:t>
            </a:r>
            <a:r>
              <a:rPr lang="en" sz="1200" u="sng">
                <a:solidFill>
                  <a:schemeClr val="hlink"/>
                </a:solidFill>
                <a:highlight>
                  <a:srgbClr val="FF0000"/>
                </a:highlight>
                <a:latin typeface="Times New Roman"/>
                <a:ea typeface="Times New Roman"/>
                <a:cs typeface="Times New Roman"/>
                <a:sym typeface="Times New Roman"/>
                <a:hlinkClick r:id="rId3"/>
              </a:rPr>
              <a:t>consonantes</a:t>
            </a:r>
            <a:r>
              <a:rPr lang="en" sz="1200">
                <a:highlight>
                  <a:srgbClr val="FFFF00"/>
                </a:highlight>
                <a:latin typeface="Times New Roman"/>
                <a:ea typeface="Times New Roman"/>
                <a:cs typeface="Times New Roman"/>
                <a:sym typeface="Times New Roman"/>
              </a:rPr>
              <a:t>,</a:t>
            </a:r>
            <a:r>
              <a:rPr lang="en" sz="1200">
                <a:latin typeface="Times New Roman"/>
                <a:ea typeface="Times New Roman"/>
                <a:cs typeface="Times New Roman"/>
                <a:sym typeface="Times New Roman"/>
              </a:rPr>
              <a:t> viven los textos simulados. Viven aislados en casas de letras, en la costa de la semántica, un gran océano de lenguas. Un riachuelo llamado Pons fluye por su pueblo y los abastece con las normas necesarias.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893700" y="358400"/>
            <a:ext cx="7623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Etiquetas de bloque</a:t>
            </a:r>
            <a:endParaRPr/>
          </a:p>
        </p:txBody>
      </p:sp>
      <p:sp>
        <p:nvSpPr>
          <p:cNvPr id="124" name="Google Shape;124;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b="1"/>
              <a:t>Ocupan el 100% del ancho del contenedor. Aún cuando su contenido no lo haga.</a:t>
            </a:r>
            <a:endParaRPr sz="1800" b="1"/>
          </a:p>
          <a:p>
            <a:pPr marL="457200" lvl="0" indent="-342900" algn="l" rtl="0">
              <a:spcBef>
                <a:spcPts val="1000"/>
              </a:spcBef>
              <a:spcAft>
                <a:spcPts val="0"/>
              </a:spcAft>
              <a:buSzPts val="1800"/>
              <a:buChar char="▷"/>
            </a:pPr>
            <a:r>
              <a:rPr lang="en" sz="1800" b="1"/>
              <a:t>Se ubican uno abajo del otro.</a:t>
            </a:r>
            <a:endParaRPr sz="1800" b="1"/>
          </a:p>
          <a:p>
            <a:pPr marL="457200" lvl="0" indent="-342900" algn="l" rtl="0">
              <a:spcBef>
                <a:spcPts val="1000"/>
              </a:spcBef>
              <a:spcAft>
                <a:spcPts val="0"/>
              </a:spcAft>
              <a:buSzPts val="1800"/>
              <a:buChar char="▷"/>
            </a:pPr>
            <a:r>
              <a:rPr lang="en" sz="1800" b="1"/>
              <a:t>Su alto se ajusta a su contenido.</a:t>
            </a:r>
            <a:endParaRPr sz="1800" b="1"/>
          </a:p>
          <a:p>
            <a:pPr marL="457200" lvl="0" indent="-342900" algn="l" rtl="0">
              <a:spcBef>
                <a:spcPts val="1000"/>
              </a:spcBef>
              <a:spcAft>
                <a:spcPts val="0"/>
              </a:spcAft>
              <a:buSzPts val="1800"/>
              <a:buChar char="▷"/>
            </a:pPr>
            <a:r>
              <a:rPr lang="en" sz="1800" b="1"/>
              <a:t>Pueden contener texto, etiquetas en línea u otras etiquetas en bloque.</a:t>
            </a:r>
            <a:endParaRPr sz="1800" b="1"/>
          </a:p>
          <a:p>
            <a:pPr marL="457200" lvl="0" indent="-342900" algn="l" rtl="0">
              <a:spcBef>
                <a:spcPts val="1000"/>
              </a:spcBef>
              <a:spcAft>
                <a:spcPts val="1000"/>
              </a:spcAft>
              <a:buClr>
                <a:schemeClr val="accent3"/>
              </a:buClr>
              <a:buSzPts val="1800"/>
              <a:buChar char="▷"/>
            </a:pPr>
            <a:r>
              <a:rPr lang="en" sz="1800" b="1">
                <a:solidFill>
                  <a:schemeClr val="accent3"/>
                </a:solidFill>
              </a:rPr>
              <a:t>Meter un elemento de bloque, dentro de uno de línea no valida.</a:t>
            </a:r>
            <a:endParaRPr sz="1800" b="1">
              <a:solidFill>
                <a:schemeClr val="accent3"/>
              </a:solidFill>
            </a:endParaRPr>
          </a:p>
        </p:txBody>
      </p:sp>
      <p:sp>
        <p:nvSpPr>
          <p:cNvPr id="125" name="Google Shape;125;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893700" y="358400"/>
            <a:ext cx="7623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Etiquetas de línea</a:t>
            </a:r>
            <a:endParaRPr/>
          </a:p>
        </p:txBody>
      </p:sp>
      <p:sp>
        <p:nvSpPr>
          <p:cNvPr id="131" name="Google Shape;131;p1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32" name="Google Shape;132;p18"/>
          <p:cNvSpPr txBox="1"/>
          <p:nvPr/>
        </p:nvSpPr>
        <p:spPr>
          <a:xfrm>
            <a:off x="1031700" y="1373600"/>
            <a:ext cx="7199400" cy="1881600"/>
          </a:xfrm>
          <a:prstGeom prst="rect">
            <a:avLst/>
          </a:prstGeom>
          <a:solidFill>
            <a:srgbClr val="1E1E1E"/>
          </a:solid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"fondoamarillo"</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h2</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"fondorojo"</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3 elementos de bloque</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h2</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marL="457200" lvl="0" indent="0" algn="l" rtl="0">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class</a:t>
            </a:r>
            <a:r>
              <a:rPr lang="en" sz="1050">
                <a:solidFill>
                  <a:srgbClr val="D4D4D4"/>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"fondoverde"</a:t>
            </a:r>
            <a:r>
              <a:rPr lang="en" sz="1050">
                <a:solidFill>
                  <a:srgbClr val="808080"/>
                </a:solidFill>
                <a:highlight>
                  <a:srgbClr val="1E1E1E"/>
                </a:highlight>
                <a:latin typeface="Courier New"/>
                <a:ea typeface="Courier New"/>
                <a:cs typeface="Courier New"/>
                <a:sym typeface="Courier New"/>
              </a:rPr>
              <a:t>&gt;</a:t>
            </a:r>
            <a:r>
              <a:rPr lang="en" sz="1050">
                <a:solidFill>
                  <a:srgbClr val="D4D4D4"/>
                </a:solidFill>
                <a:highlight>
                  <a:srgbClr val="1E1E1E"/>
                </a:highlight>
                <a:latin typeface="Courier New"/>
                <a:ea typeface="Courier New"/>
                <a:cs typeface="Courier New"/>
                <a:sym typeface="Courier New"/>
              </a:rPr>
              <a:t>Muy lejos, más allá de las montañas de palabras, alejados de los países de las vocales y las consonantes, viven los textos simulados. Viven aislados en casas de letras, en la costa de la semántica, un gran océano de lenguas. Un riachuelo llamado Pons fluye por su pueblo y los abastece con las normas necesarias.</a:t>
            </a: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p</a:t>
            </a:r>
            <a:r>
              <a:rPr lang="en" sz="1050">
                <a:solidFill>
                  <a:srgbClr val="808080"/>
                </a:solidFill>
                <a:highlight>
                  <a:srgbClr val="1E1E1E"/>
                </a:highlight>
                <a:latin typeface="Courier New"/>
                <a:ea typeface="Courier New"/>
                <a:cs typeface="Courier New"/>
                <a:sym typeface="Courier New"/>
              </a:rPr>
              <a:t>&gt;</a:t>
            </a:r>
            <a:endParaRPr sz="1050">
              <a:solidFill>
                <a:srgbClr val="808080"/>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808080"/>
                </a:solidFill>
                <a:highlight>
                  <a:srgbClr val="1E1E1E"/>
                </a:highlight>
                <a:latin typeface="Courier New"/>
                <a:ea typeface="Courier New"/>
                <a:cs typeface="Courier New"/>
                <a:sym typeface="Courier New"/>
              </a:rPr>
              <a:t>&lt;/</a:t>
            </a:r>
            <a:r>
              <a:rPr lang="en" sz="1050">
                <a:solidFill>
                  <a:srgbClr val="569CD6"/>
                </a:solidFill>
                <a:highlight>
                  <a:srgbClr val="1E1E1E"/>
                </a:highlight>
                <a:latin typeface="Courier New"/>
                <a:ea typeface="Courier New"/>
                <a:cs typeface="Courier New"/>
                <a:sym typeface="Courier New"/>
              </a:rPr>
              <a:t>div</a:t>
            </a:r>
            <a:r>
              <a:rPr lang="en" sz="1050">
                <a:solidFill>
                  <a:srgbClr val="808080"/>
                </a:solidFill>
                <a:highlight>
                  <a:srgbClr val="1E1E1E"/>
                </a:highlight>
                <a:latin typeface="Courier New"/>
                <a:ea typeface="Courier New"/>
                <a:cs typeface="Courier New"/>
                <a:sym typeface="Courier New"/>
              </a:rPr>
              <a:t>&gt;</a:t>
            </a:r>
            <a:endParaRPr sz="850">
              <a:solidFill>
                <a:srgbClr val="808080"/>
              </a:solidFill>
              <a:highlight>
                <a:srgbClr val="1E1E1E"/>
              </a:highlight>
              <a:latin typeface="Courier New"/>
              <a:ea typeface="Courier New"/>
              <a:cs typeface="Courier New"/>
              <a:sym typeface="Courier New"/>
            </a:endParaRPr>
          </a:p>
        </p:txBody>
      </p:sp>
      <p:pic>
        <p:nvPicPr>
          <p:cNvPr id="133" name="Google Shape;133;p18"/>
          <p:cNvPicPr preferRelativeResize="0"/>
          <p:nvPr/>
        </p:nvPicPr>
        <p:blipFill>
          <a:blip r:embed="rId3">
            <a:alphaModFix/>
          </a:blip>
          <a:stretch>
            <a:fillRect/>
          </a:stretch>
        </p:blipFill>
        <p:spPr>
          <a:xfrm>
            <a:off x="1031700" y="3412998"/>
            <a:ext cx="7199400" cy="8908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1028" name="Picture 4" descr="Curso básico de HTML: Elementos de bloque, en línea y de organización HT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46" y="156750"/>
            <a:ext cx="8342379" cy="469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52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7"/>
        <p:cNvGrpSpPr/>
        <p:nvPr/>
      </p:nvGrpSpPr>
      <p:grpSpPr>
        <a:xfrm>
          <a:off x="0" y="0"/>
          <a:ext cx="0" cy="0"/>
          <a:chOff x="0" y="0"/>
          <a:chExt cx="0" cy="0"/>
        </a:xfrm>
      </p:grpSpPr>
      <p:sp>
        <p:nvSpPr>
          <p:cNvPr id="138" name="Google Shape;138;p19"/>
          <p:cNvSpPr txBox="1">
            <a:spLocks noGrp="1"/>
          </p:cNvSpPr>
          <p:nvPr>
            <p:ph type="ctrTitle" idx="4294967295"/>
          </p:nvPr>
        </p:nvSpPr>
        <p:spPr>
          <a:xfrm>
            <a:off x="511100" y="218400"/>
            <a:ext cx="548700" cy="309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0" b="1">
                <a:solidFill>
                  <a:schemeClr val="accent4"/>
                </a:solidFill>
                <a:latin typeface="Lato"/>
                <a:ea typeface="Lato"/>
                <a:cs typeface="Lato"/>
                <a:sym typeface="Lato"/>
              </a:rPr>
              <a:t>!</a:t>
            </a:r>
            <a:endParaRPr sz="20000" b="1">
              <a:solidFill>
                <a:schemeClr val="accent4"/>
              </a:solidFill>
              <a:latin typeface="Lato"/>
              <a:ea typeface="Lato"/>
              <a:cs typeface="Lato"/>
              <a:sym typeface="Lato"/>
            </a:endParaRPr>
          </a:p>
        </p:txBody>
      </p:sp>
      <p:sp>
        <p:nvSpPr>
          <p:cNvPr id="139" name="Google Shape;139;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40" name="Google Shape;140;p19"/>
          <p:cNvSpPr txBox="1">
            <a:spLocks noGrp="1"/>
          </p:cNvSpPr>
          <p:nvPr>
            <p:ph type="ctrTitle" idx="4294967295"/>
          </p:nvPr>
        </p:nvSpPr>
        <p:spPr>
          <a:xfrm>
            <a:off x="1671825" y="587424"/>
            <a:ext cx="5713200" cy="23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chemeClr val="lt1"/>
                </a:solidFill>
                <a:latin typeface="Lato"/>
                <a:ea typeface="Lato"/>
                <a:cs typeface="Lato"/>
                <a:sym typeface="Lato"/>
              </a:rPr>
              <a:t>Más adelante vamos a ver cómo alterar la naturaleza de todas las etiquetas para que se comporten de distinta manera.</a:t>
            </a:r>
            <a:endParaRPr sz="3600" b="1">
              <a:solidFill>
                <a:schemeClr val="accent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695</Words>
  <Application>Microsoft Office PowerPoint</Application>
  <PresentationFormat>Presentación en pantalla (16:9)</PresentationFormat>
  <Paragraphs>65</Paragraphs>
  <Slides>12</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Lato</vt:lpstr>
      <vt:lpstr>Raleway</vt:lpstr>
      <vt:lpstr>Arial</vt:lpstr>
      <vt:lpstr>Times New Roman</vt:lpstr>
      <vt:lpstr>Courier New</vt:lpstr>
      <vt:lpstr>Antonio template</vt:lpstr>
      <vt:lpstr>ELEMENTOS DE LÍNEA Y DE BLOQUE</vt:lpstr>
      <vt:lpstr>1. ELEMENTOS DE LÍNEA Y DE BLOQUE</vt:lpstr>
      <vt:lpstr>Las etiquetas, de acuerdo a su naturaleza, se dividen en dos grupos: de línea y de bloque.</vt:lpstr>
      <vt:lpstr>Etiquetas de línea</vt:lpstr>
      <vt:lpstr>Etiquetas de línea</vt:lpstr>
      <vt:lpstr>Etiquetas de bloque</vt:lpstr>
      <vt:lpstr>Etiquetas de línea</vt:lpstr>
      <vt:lpstr>Presentación de PowerPoint</vt:lpstr>
      <vt:lpstr>!</vt:lpstr>
      <vt:lpstr>2. FLUJO NATURAL DEL SITIO</vt:lpstr>
      <vt:lpstr>Flujo natural del sitio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DE LÍNEA Y DE BLOQUE</dc:title>
  <cp:lastModifiedBy>Usuario</cp:lastModifiedBy>
  <cp:revision>2</cp:revision>
  <dcterms:modified xsi:type="dcterms:W3CDTF">2022-09-13T21:26:43Z</dcterms:modified>
</cp:coreProperties>
</file>