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ed35ea7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ed35ea7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fed35ea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fed35ea7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2faa67b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2faa67b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934a3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934a3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faa67b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faa67b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fed35ea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fed35ea7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fed35ea7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fed35ea7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fed35ea7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fed35ea7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ed35ea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fed35ea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ed35ea7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ed35ea7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tags/default.asp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HTML5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4302600" cy="14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semánticas: </a:t>
            </a:r>
            <a:r>
              <a:rPr lang="en">
                <a:solidFill>
                  <a:schemeClr val="accent5"/>
                </a:solidFill>
              </a:rPr>
              <a:t>&lt;section&gt;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893700" y="1751025"/>
            <a:ext cx="7302600" cy="2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600"/>
              </a:spcBef>
              <a:spcAft>
                <a:spcPts val="0"/>
              </a:spcAft>
              <a:buSzPts val="1300"/>
              <a:buChar char="▷"/>
            </a:pPr>
            <a:r>
              <a:rPr lang="en" sz="1300"/>
              <a:t>Delimita cada grupo de contenidos que representan un área temática del documento, un </a:t>
            </a:r>
            <a:r>
              <a:rPr lang="en" sz="1300" b="1"/>
              <a:t>bloque de información</a:t>
            </a:r>
            <a:r>
              <a:rPr lang="en" sz="1300"/>
              <a:t>.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▷"/>
            </a:pPr>
            <a:r>
              <a:rPr lang="en" sz="1300"/>
              <a:t>Se podría decir que es un </a:t>
            </a:r>
            <a:r>
              <a:rPr lang="en" sz="1300" b="1"/>
              <a:t>contenedor temático</a:t>
            </a:r>
            <a:r>
              <a:rPr lang="en" sz="1300"/>
              <a:t>.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▷"/>
            </a:pPr>
            <a:r>
              <a:rPr lang="en" sz="1300"/>
              <a:t>Un banner, una galería de imágenes, pequeñas pastillas de información o un video, son secciones de la página, todo puede tratar un mismo tema con diferentes estrategias comunicativas.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▷"/>
            </a:pPr>
            <a:r>
              <a:rPr lang="en" sz="1300" b="1"/>
              <a:t>Se recomienda que cada </a:t>
            </a:r>
            <a:r>
              <a:rPr lang="en" sz="1300" b="1">
                <a:solidFill>
                  <a:schemeClr val="accent5"/>
                </a:solidFill>
              </a:rPr>
              <a:t>&lt;section&gt;</a:t>
            </a:r>
            <a:r>
              <a:rPr lang="en" sz="1300" b="1"/>
              <a:t> tenga su propio encabezado que establezca su nivel de lectura.</a:t>
            </a:r>
            <a:endParaRPr sz="1300" b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▷"/>
            </a:pPr>
            <a:r>
              <a:rPr lang="en" sz="1300" b="1"/>
              <a:t>Al cambiar de </a:t>
            </a:r>
            <a:r>
              <a:rPr lang="en" sz="1300" b="1">
                <a:solidFill>
                  <a:schemeClr val="accent5"/>
                </a:solidFill>
              </a:rPr>
              <a:t>&lt;section&gt;</a:t>
            </a:r>
            <a:r>
              <a:rPr lang="en" sz="1300" b="1"/>
              <a:t> cambia la unidad temática.</a:t>
            </a:r>
            <a:endParaRPr sz="1300" b="1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▷"/>
            </a:pPr>
            <a:r>
              <a:rPr lang="en" sz="1300"/>
              <a:t>Ocasionalmente, podría necesitarse dividir el contenido de una </a:t>
            </a:r>
            <a:r>
              <a:rPr lang="en" sz="1300">
                <a:solidFill>
                  <a:schemeClr val="accent5"/>
                </a:solidFill>
              </a:rPr>
              <a:t>&lt;section&gt;</a:t>
            </a:r>
            <a:r>
              <a:rPr lang="en" sz="1300"/>
              <a:t> en más secciones.</a:t>
            </a:r>
            <a:endParaRPr sz="1300"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4302600" cy="14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semánticas: </a:t>
            </a:r>
            <a:r>
              <a:rPr lang="en">
                <a:solidFill>
                  <a:schemeClr val="accent5"/>
                </a:solidFill>
              </a:rPr>
              <a:t>&lt;section&gt;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5693250" y="0"/>
            <a:ext cx="3000000" cy="5000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7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938725" y="207818"/>
            <a:ext cx="5620500" cy="754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Otras etiquetas  semánticas: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13195" y="962000"/>
            <a:ext cx="7329900" cy="2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&lt;article&gt;&lt;/article&gt;</a:t>
            </a:r>
            <a:endParaRPr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&lt;main&gt;&lt;/main&gt;</a:t>
            </a:r>
            <a:endParaRPr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&lt;aside&gt;&lt;/aside&gt;</a:t>
            </a:r>
            <a:endParaRPr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&lt;figure&gt;&lt;/figure&gt;</a:t>
            </a:r>
            <a:endParaRPr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&lt;</a:t>
            </a:r>
            <a:r>
              <a:rPr lang="en" sz="1800" dirty="0">
                <a:solidFill>
                  <a:schemeClr val="accent3"/>
                </a:solidFill>
              </a:rPr>
              <a:t>hgroup&gt;&lt;/hgroup&gt;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396" y="1041134"/>
            <a:ext cx="3034903" cy="345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774" y="962000"/>
            <a:ext cx="3199966" cy="36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hlinkClick r:id="rId5"/>
          </p:cNvPr>
          <p:cNvSpPr txBox="1"/>
          <p:nvPr/>
        </p:nvSpPr>
        <p:spPr>
          <a:xfrm>
            <a:off x="176645" y="4572000"/>
            <a:ext cx="274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hlinkClick r:id="rId5"/>
              </a:rPr>
              <a:t>Más etiquetas en W3SCHOOLS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85800" y="21203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ETIQUETAS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SEMÁNTICAS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93700" y="521675"/>
            <a:ext cx="49503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 igual que el </a:t>
            </a:r>
            <a:r>
              <a:rPr lang="en" sz="2400">
                <a:solidFill>
                  <a:schemeClr val="accent5"/>
                </a:solidFill>
              </a:rPr>
              <a:t>&lt;div&gt;&lt;/div&gt;</a:t>
            </a:r>
            <a:r>
              <a:rPr lang="en" sz="2400"/>
              <a:t>, hay algunas etiquetas con peso semántico que nos van a permitir estructurar la información de una manera mucho más clara.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Esto nos va a permitir, entre otras cosas, </a:t>
            </a:r>
            <a:r>
              <a:rPr lang="en" sz="2400" b="1">
                <a:solidFill>
                  <a:schemeClr val="accent3"/>
                </a:solidFill>
              </a:rPr>
              <a:t>mejorar la lectura y “puntuación” en buscadores.</a:t>
            </a:r>
            <a:endParaRPr sz="24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La semántica es una de las características más importantes de HTML5.</a:t>
            </a:r>
            <a:endParaRPr sz="2400"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25" y="479450"/>
            <a:ext cx="2783925" cy="35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4302600" cy="14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semánticas: </a:t>
            </a:r>
            <a:r>
              <a:rPr lang="en">
                <a:solidFill>
                  <a:schemeClr val="accent5"/>
                </a:solidFill>
              </a:rPr>
              <a:t>&lt;header&gt;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893700" y="1751025"/>
            <a:ext cx="7302600" cy="2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800" b="1"/>
              <a:t>Delimita una cabecera.</a:t>
            </a:r>
            <a:r>
              <a:rPr lang="en" sz="1800"/>
              <a:t> (No confundir con </a:t>
            </a:r>
            <a:r>
              <a:rPr lang="en" sz="1800">
                <a:solidFill>
                  <a:schemeClr val="accent5"/>
                </a:solidFill>
              </a:rPr>
              <a:t>&lt;head&gt;</a:t>
            </a:r>
            <a:r>
              <a:rPr lang="en" sz="1800"/>
              <a:t>)</a:t>
            </a:r>
            <a:endParaRPr sz="18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 b="1"/>
              <a:t>Puede ser la cabecera principal de la página o la cabecera de un bloque de información</a:t>
            </a:r>
            <a:r>
              <a:rPr lang="en" sz="1800"/>
              <a:t> (</a:t>
            </a:r>
            <a:r>
              <a:rPr lang="en" sz="1800">
                <a:solidFill>
                  <a:schemeClr val="accent5"/>
                </a:solidFill>
              </a:rPr>
              <a:t>&lt;section&gt;</a:t>
            </a:r>
            <a:r>
              <a:rPr lang="en" sz="1800"/>
              <a:t> o </a:t>
            </a:r>
            <a:r>
              <a:rPr lang="en" sz="1800">
                <a:solidFill>
                  <a:schemeClr val="accent5"/>
                </a:solidFill>
              </a:rPr>
              <a:t>&lt;article&gt;</a:t>
            </a:r>
            <a:r>
              <a:rPr lang="en" sz="1800"/>
              <a:t>)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Puede haber más de uno por documento.</a:t>
            </a:r>
            <a:endParaRPr sz="18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 b="1"/>
              <a:t>Debe contener alguna etiqueta de encabezado</a:t>
            </a:r>
            <a:r>
              <a:rPr lang="en" sz="1800"/>
              <a:t>. La que corresponda según jerarquía.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▷"/>
            </a:pPr>
            <a:r>
              <a:rPr lang="en" sz="1800" b="1"/>
              <a:t>Puede o no contener la barra de navegación</a:t>
            </a:r>
            <a:r>
              <a:rPr lang="en" sz="1800"/>
              <a:t> (</a:t>
            </a:r>
            <a:r>
              <a:rPr lang="en" sz="1800">
                <a:solidFill>
                  <a:schemeClr val="accent5"/>
                </a:solidFill>
              </a:rPr>
              <a:t>&lt;nav&gt;</a:t>
            </a:r>
            <a:r>
              <a:rPr lang="en" sz="1800"/>
              <a:t>)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4302600" cy="14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semánticas: </a:t>
            </a:r>
            <a:r>
              <a:rPr lang="en">
                <a:solidFill>
                  <a:schemeClr val="accent5"/>
                </a:solidFill>
              </a:rPr>
              <a:t>&lt;header&gt;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893700" y="2175100"/>
            <a:ext cx="3700200" cy="2320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703700" y="2175100"/>
            <a:ext cx="3700200" cy="2320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740100" y="3768400"/>
            <a:ext cx="62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✔️</a:t>
            </a:r>
            <a:endParaRPr sz="3600"/>
          </a:p>
        </p:txBody>
      </p:sp>
      <p:sp>
        <p:nvSpPr>
          <p:cNvPr id="118" name="Google Shape;118;p16"/>
          <p:cNvSpPr txBox="1"/>
          <p:nvPr/>
        </p:nvSpPr>
        <p:spPr>
          <a:xfrm>
            <a:off x="7550100" y="3768400"/>
            <a:ext cx="62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✔️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4302600" cy="14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semánticas: </a:t>
            </a:r>
            <a:r>
              <a:rPr lang="en">
                <a:solidFill>
                  <a:schemeClr val="accent5"/>
                </a:solidFill>
              </a:rPr>
              <a:t>&lt;footer&gt;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893700" y="1751025"/>
            <a:ext cx="7302600" cy="2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800" b="1"/>
              <a:t>Delimita un pie de contenido o pie de página.</a:t>
            </a:r>
            <a:endParaRPr sz="18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 b="1"/>
              <a:t>Puede ser el pie de página principal o el pie de un bloque de información</a:t>
            </a:r>
            <a:r>
              <a:rPr lang="en" sz="1800"/>
              <a:t> (</a:t>
            </a:r>
            <a:r>
              <a:rPr lang="en" sz="1800">
                <a:solidFill>
                  <a:schemeClr val="accent5"/>
                </a:solidFill>
              </a:rPr>
              <a:t>&lt;section&gt;</a:t>
            </a:r>
            <a:r>
              <a:rPr lang="en" sz="1800"/>
              <a:t> o </a:t>
            </a:r>
            <a:r>
              <a:rPr lang="en" sz="1800">
                <a:solidFill>
                  <a:schemeClr val="accent5"/>
                </a:solidFill>
              </a:rPr>
              <a:t>&lt;article&gt;</a:t>
            </a:r>
            <a:r>
              <a:rPr lang="en" sz="1800"/>
              <a:t>)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Puede haber más de uno por documento.</a:t>
            </a:r>
            <a:endParaRPr sz="180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▷"/>
            </a:pPr>
            <a:r>
              <a:rPr lang="en" sz="1800"/>
              <a:t>Al igual que el </a:t>
            </a:r>
            <a:r>
              <a:rPr lang="en" sz="1800">
                <a:solidFill>
                  <a:schemeClr val="accent5"/>
                </a:solidFill>
              </a:rPr>
              <a:t>&lt;header&gt;</a:t>
            </a:r>
            <a:r>
              <a:rPr lang="en" sz="1800"/>
              <a:t>,</a:t>
            </a:r>
            <a:r>
              <a:rPr lang="en" sz="1800" b="1"/>
              <a:t> no presenta desarrollo de contenido, </a:t>
            </a:r>
            <a:r>
              <a:rPr lang="en" sz="1800"/>
              <a:t>sino que tiene su función especial.</a:t>
            </a:r>
            <a:endParaRPr sz="1800"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4302600" cy="14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semánticas: </a:t>
            </a:r>
            <a:r>
              <a:rPr lang="en">
                <a:solidFill>
                  <a:schemeClr val="accent5"/>
                </a:solidFill>
              </a:rPr>
              <a:t>&lt;footer&gt;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893700" y="1881400"/>
            <a:ext cx="3700200" cy="2978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703700" y="1881400"/>
            <a:ext cx="3700200" cy="2100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740100" y="4117956"/>
            <a:ext cx="62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✔️</a:t>
            </a:r>
            <a:endParaRPr sz="3600"/>
          </a:p>
        </p:txBody>
      </p:sp>
      <p:sp>
        <p:nvSpPr>
          <p:cNvPr id="135" name="Google Shape;135;p18"/>
          <p:cNvSpPr txBox="1"/>
          <p:nvPr/>
        </p:nvSpPr>
        <p:spPr>
          <a:xfrm>
            <a:off x="7550100" y="3240456"/>
            <a:ext cx="62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✔️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4302600" cy="14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semánticas: </a:t>
            </a:r>
            <a:r>
              <a:rPr lang="en">
                <a:solidFill>
                  <a:schemeClr val="accent5"/>
                </a:solidFill>
              </a:rPr>
              <a:t>&lt;nav&gt;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893700" y="1751025"/>
            <a:ext cx="7302600" cy="2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800" b="1"/>
              <a:t>Siempre lo vamos a usar para indicar la barra de navegación principal siguiendo una estructura fija: </a:t>
            </a:r>
            <a:r>
              <a:rPr lang="en" sz="1800" b="1">
                <a:solidFill>
                  <a:schemeClr val="accent4"/>
                </a:solidFill>
              </a:rPr>
              <a:t>nav/ul/li/a</a:t>
            </a:r>
            <a:r>
              <a:rPr lang="en" sz="1800" b="1"/>
              <a:t>.</a:t>
            </a:r>
            <a:endParaRPr sz="18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 b="1"/>
              <a:t>Puede haber más de una etiqueta </a:t>
            </a:r>
            <a:r>
              <a:rPr lang="en" sz="1800" b="1">
                <a:solidFill>
                  <a:schemeClr val="accent5"/>
                </a:solidFill>
              </a:rPr>
              <a:t>&lt;nav&gt;</a:t>
            </a:r>
            <a:r>
              <a:rPr lang="en" sz="1800" b="1"/>
              <a:t> por documento.</a:t>
            </a:r>
            <a:endParaRPr sz="1800" b="1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▷"/>
            </a:pPr>
            <a:r>
              <a:rPr lang="en" sz="1800" b="1"/>
              <a:t>No debe usarse por cada grupo de vínculos que haya en la página. </a:t>
            </a:r>
            <a:r>
              <a:rPr lang="en" sz="1800"/>
              <a:t>Por ejemplo, un grupo de vínculos a redes sociales no debería ser encerrado en un </a:t>
            </a:r>
            <a:r>
              <a:rPr lang="en" sz="1800">
                <a:solidFill>
                  <a:schemeClr val="accent5"/>
                </a:solidFill>
              </a:rPr>
              <a:t>&lt;nav&gt;</a:t>
            </a:r>
            <a:r>
              <a:rPr lang="en" sz="1800"/>
              <a:t>, sino que directamente vamos a trabajar el </a:t>
            </a:r>
            <a:r>
              <a:rPr lang="en" sz="1800">
                <a:solidFill>
                  <a:schemeClr val="accent5"/>
                </a:solidFill>
              </a:rPr>
              <a:t>&lt;ul&gt;</a:t>
            </a:r>
            <a:r>
              <a:rPr lang="en" sz="1800"/>
              <a:t> ó de ser necesario encerrar a este último en un </a:t>
            </a:r>
            <a:r>
              <a:rPr lang="en" sz="1800">
                <a:solidFill>
                  <a:schemeClr val="accent5"/>
                </a:solidFill>
              </a:rPr>
              <a:t>&lt;div&gt;</a:t>
            </a:r>
            <a:r>
              <a:rPr lang="en" sz="1800"/>
              <a:t>.</a:t>
            </a:r>
            <a:endParaRPr sz="180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4302600" cy="14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semánticas: </a:t>
            </a:r>
            <a:r>
              <a:rPr lang="en">
                <a:solidFill>
                  <a:schemeClr val="accent5"/>
                </a:solidFill>
              </a:rPr>
              <a:t>&lt;nav&gt;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5354350" y="843450"/>
            <a:ext cx="3268500" cy="3636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7813700" y="3549231"/>
            <a:ext cx="62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✔️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Presentación en pantalla (16:9)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Lato</vt:lpstr>
      <vt:lpstr>Raleway</vt:lpstr>
      <vt:lpstr>Courier New</vt:lpstr>
      <vt:lpstr>Arial</vt:lpstr>
      <vt:lpstr>Antonio template</vt:lpstr>
      <vt:lpstr>ESTRUCTURA HTML5</vt:lpstr>
      <vt:lpstr>ESTRUCTURAS Y ETIQUETAS SEMÁNTICAS</vt:lpstr>
      <vt:lpstr>Al igual que el &lt;div&gt;&lt;/div&gt;, hay algunas etiquetas con peso semántico que nos van a permitir estructurar la información de una manera mucho más clara. Esto nos va a permitir, entre otras cosas, mejorar la lectura y “puntuación” en buscadores. La semántica es una de las características más importantes de HTML5.</vt:lpstr>
      <vt:lpstr>Etiquetas semánticas: &lt;header&gt;</vt:lpstr>
      <vt:lpstr>Etiquetas semánticas: &lt;header&gt;</vt:lpstr>
      <vt:lpstr>Etiquetas semánticas: &lt;footer&gt;</vt:lpstr>
      <vt:lpstr>Etiquetas semánticas: &lt;footer&gt;</vt:lpstr>
      <vt:lpstr>Etiquetas semánticas: &lt;nav&gt;</vt:lpstr>
      <vt:lpstr>Etiquetas semánticas: &lt;nav&gt;</vt:lpstr>
      <vt:lpstr>Etiquetas semánticas: &lt;section&gt;</vt:lpstr>
      <vt:lpstr>Etiquetas semánticas: &lt;section&gt;</vt:lpstr>
      <vt:lpstr>Otras etiquetas  semánticas: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HTML5</dc:title>
  <cp:lastModifiedBy>Usuario</cp:lastModifiedBy>
  <cp:revision>1</cp:revision>
  <dcterms:modified xsi:type="dcterms:W3CDTF">2022-09-13T18:01:44Z</dcterms:modified>
</cp:coreProperties>
</file>