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8EFA8-C9E3-A2A5-BB4D-B1FF498C6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430BC-C6FA-9A40-7098-5FB21518C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A4876-6975-B7E5-FCE7-BC62A0F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9096F-19DB-73F0-939B-7B9156DD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5BF84-B5F6-D750-6AA0-A2CBC390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8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FA77-8B79-C743-6DE1-4A3225EB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17A79F-407D-BFF7-DC75-78709EE1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D320F-014A-68B9-0533-9449230E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1A000-A073-D1FB-EFEC-C6FA3F0E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A60B5-0E63-065C-113C-7449FA2F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7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8C64A-35E2-3043-F17D-2A910686B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42AA7-29E5-3C0E-01CA-347493D9E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80B19-C6D5-3F78-9C00-08B25A2F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B5C2A-C0E8-487D-5401-D5B66BA3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62CE4-4CF1-5A82-0593-9C592477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8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07CDB-FDF4-78E4-8A05-5520999F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884D1-50C9-ADE8-AF89-68028FE2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337C0-8FAF-E7BC-E02F-C3C8D302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400B-55F1-8B1E-19E3-9F5B8984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9FB85-5715-9EC4-23B6-D65411D1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E635-F7C5-D9CA-7ED3-34F68341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571EB-AB12-0C90-8782-FFEDD40E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CA95A-0B86-7FE5-CE4E-AFA1D1CB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2603E-8370-E406-7F76-3DA1BC24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80743-106E-1A53-3326-6248932F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4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624A8-4762-3677-A83F-03ADE5AA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6F01-20D2-01B5-08A1-07DBCD712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358DB-6EF2-0768-77ED-63B06D3B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1DCA8-BE81-2D5E-8A39-DA9F1546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21723-E163-1622-C95B-033F7E27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335B9-EF36-D3A2-7FBD-FE596706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6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7B2FF-DF83-8237-5929-A214D42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E8E4F-B8FE-7CC5-7697-B13336FE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4F35A-313B-C893-C5C6-20B733C15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78FAF3-9E3D-AEB4-4176-C63845DA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EDF22C-3354-6046-6EAD-22207D6E7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EFE70-26D7-9CCB-B3F4-3DB303B6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027B1D-7B77-3095-D12A-64323E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30A167-A479-1E77-58AB-6CC25C6F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5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44F9-C13A-ECE1-7EF1-9FFCD294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254073-C2F0-34EB-D7CD-CEEFD158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C51DE-5BC1-15EF-903F-139D30B3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52C53-31EF-B89B-05F3-BF07C27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6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1F272F-C86C-7D4C-1F36-4794B8C5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2CE227-DE5E-D45D-9893-E189CAC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E5517-9E0C-B79C-4904-388C02D7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6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EAF24-ABB8-6174-9CB8-D8B5ED6B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879F6-2704-DF6F-3A4E-CC44161F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F50DA-6A28-2D8B-C47F-7ECE965B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A8C49-F7E8-9AF5-E298-341A4545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F7515-4373-22DD-8607-C578530F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ABAB3-FB9D-1AEB-DB09-F51B05D0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2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29DC-4FFC-727F-4216-B6BABE97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9FC9D5-9E38-36AC-CF9E-658BF1EC5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100C8-A10F-2D10-9E18-A5A475BE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F3B0E-E365-E737-A586-9CEC0460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8DC0B-259C-305B-C3AF-B4D70066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5A018-1E17-4E04-7D7F-08F2297D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4A3E5-00AA-8A21-6B7D-E4282233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B588-388B-7250-5707-2D84A8FD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D6406-0850-7B77-C1D5-4C5511D9D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FA1A-9C6E-4352-B518-D7B530EDC7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EBCE3-061C-DAC4-9DBB-6C243555A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07D8E-88C4-6EC8-6CD2-A1AD6A9B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D2B3-C5AE-4751-B95E-BA223B336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0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793D6-CAF3-C094-9987-0B8D1760C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2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3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Improving Supervised Contrastive Learning For Pre-Trained Language Model Fine-Tuning By Hard Negative Sampling.</a:t>
            </a:r>
            <a:b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9D3F4-381F-F34A-835D-466B8A3E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0941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Lee hyo jeong 20215539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5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Hard-negative sampling</a:t>
            </a:r>
            <a:endParaRPr lang="ko-KR" altLang="en-US" sz="32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CDAE6E-465F-DD0F-AB6F-22F52F98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667"/>
            <a:ext cx="10515600" cy="4846041"/>
          </a:xfrm>
        </p:spPr>
        <p:txBody>
          <a:bodyPr>
            <a:normAutofit/>
          </a:bodyPr>
          <a:lstStyle/>
          <a:p>
            <a:r>
              <a:rPr lang="en-US" altLang="ko-KR" dirty="0"/>
              <a:t>Original paper : Randomly select N samples for each batch</a:t>
            </a:r>
          </a:p>
          <a:p>
            <a:r>
              <a:rPr lang="en-US" altLang="ko-KR" b="1" dirty="0"/>
              <a:t>Proposed mining scheme</a:t>
            </a:r>
          </a:p>
          <a:p>
            <a:pPr marL="514350" indent="-514350">
              <a:buAutoNum type="arabicParenR"/>
            </a:pPr>
            <a:r>
              <a:rPr lang="en-US" altLang="ko-KR" dirty="0"/>
              <a:t>Construct positive training set(batch size: N/2), negative training set(batch size: N/2 * lambda)</a:t>
            </a:r>
          </a:p>
          <a:p>
            <a:pPr marL="514350" indent="-514350">
              <a:buAutoNum type="arabicParenR"/>
            </a:pPr>
            <a:r>
              <a:rPr lang="en-US" altLang="ko-KR" dirty="0"/>
              <a:t>Get hidden states from negative batch, positive batch</a:t>
            </a:r>
          </a:p>
          <a:p>
            <a:pPr marL="514350" indent="-514350">
              <a:buAutoNum type="arabicParenR"/>
            </a:pPr>
            <a:r>
              <a:rPr lang="en-US" altLang="ko-KR" dirty="0"/>
              <a:t>Get cosine-similarity between positive-negative batch ([N/2, N/2 * lambda]) </a:t>
            </a:r>
          </a:p>
          <a:p>
            <a:pPr marL="514350" indent="-514350">
              <a:buAutoNum type="arabicParenR"/>
            </a:pPr>
            <a:r>
              <a:rPr lang="en-US" altLang="ko-KR" dirty="0"/>
              <a:t>Select top unique N/2 negative samples that shows high similarity with positive samples</a:t>
            </a:r>
          </a:p>
        </p:txBody>
      </p:sp>
    </p:spTree>
    <p:extLst>
      <p:ext uri="{BB962C8B-B14F-4D97-AF65-F5344CB8AC3E}">
        <p14:creationId xmlns:p14="http://schemas.microsoft.com/office/powerpoint/2010/main" val="5270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Alternating contrastive learning</a:t>
            </a:r>
            <a:endParaRPr lang="ko-KR" altLang="en-US" sz="32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CDAE6E-465F-DD0F-AB6F-22F52F98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667"/>
            <a:ext cx="10515600" cy="4846041"/>
          </a:xfrm>
        </p:spPr>
        <p:txBody>
          <a:bodyPr>
            <a:normAutofit/>
          </a:bodyPr>
          <a:lstStyle/>
          <a:p>
            <a:r>
              <a:rPr lang="en-US" altLang="ko-KR" dirty="0"/>
              <a:t>Problem of aforementioned hard negative sampling method : There is a possibility that only a subset of hard negative samples contribute to training.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 use the whole training set..</a:t>
            </a:r>
          </a:p>
          <a:p>
            <a:pPr marL="514350" indent="-514350">
              <a:buAutoNum type="arabicParenR"/>
            </a:pPr>
            <a:r>
              <a:rPr lang="en-US" altLang="ko-KR" dirty="0"/>
              <a:t>Select one class and consider as anchor class</a:t>
            </a:r>
          </a:p>
          <a:p>
            <a:pPr marL="514350" indent="-514350">
              <a:buAutoNum type="arabicParenR"/>
            </a:pPr>
            <a:r>
              <a:rPr lang="en-US" altLang="ko-KR" dirty="0"/>
              <a:t>Hard negative sampling among the other classes</a:t>
            </a:r>
          </a:p>
          <a:p>
            <a:pPr marL="514350" indent="-514350">
              <a:buAutoNum type="arabicParenR"/>
            </a:pPr>
            <a:r>
              <a:rPr lang="en-US" altLang="ko-KR" dirty="0"/>
              <a:t>Train the model</a:t>
            </a:r>
          </a:p>
          <a:p>
            <a:pPr marL="514350" indent="-514350">
              <a:buAutoNum type="arabicParenR"/>
            </a:pPr>
            <a:r>
              <a:rPr lang="en-US" altLang="ko-KR" dirty="0"/>
              <a:t>Change the anchor class and repeat the process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4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Experiment setting/Evaluation metric</a:t>
            </a:r>
            <a:endParaRPr lang="ko-KR" altLang="en-US" sz="32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CDAE6E-465F-DD0F-AB6F-22F52F98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667"/>
            <a:ext cx="10515600" cy="4846041"/>
          </a:xfrm>
        </p:spPr>
        <p:txBody>
          <a:bodyPr>
            <a:normAutofit/>
          </a:bodyPr>
          <a:lstStyle/>
          <a:p>
            <a:r>
              <a:rPr lang="en-US" altLang="ko-KR" dirty="0"/>
              <a:t>Dataset : sst-2</a:t>
            </a:r>
          </a:p>
          <a:p>
            <a:r>
              <a:rPr lang="en-US" altLang="ko-KR" dirty="0"/>
              <a:t>Model : </a:t>
            </a:r>
            <a:r>
              <a:rPr lang="en-US" altLang="ko-KR" dirty="0" err="1"/>
              <a:t>RoBERTa</a:t>
            </a:r>
            <a:r>
              <a:rPr lang="en-US" altLang="ko-KR" dirty="0"/>
              <a:t>-large</a:t>
            </a:r>
          </a:p>
          <a:p>
            <a:r>
              <a:rPr lang="en-US" altLang="ko-KR" dirty="0"/>
              <a:t>Epoch : 20</a:t>
            </a:r>
          </a:p>
          <a:p>
            <a:r>
              <a:rPr lang="en-US" altLang="ko-KR" dirty="0"/>
              <a:t>Batch size : 16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Evaluation metric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A0393E-4C65-4CEB-3F56-4AF6D42D0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5052777"/>
            <a:ext cx="644932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0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Experiment results (Few-shot setting)</a:t>
            </a:r>
            <a:endParaRPr lang="ko-KR" altLang="en-US" sz="32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33AF440-8E51-366D-520F-06B9EE38B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471801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406398302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2573173229"/>
                    </a:ext>
                  </a:extLst>
                </a:gridCol>
                <a:gridCol w="1776548">
                  <a:extLst>
                    <a:ext uri="{9D8B030D-6E8A-4147-A177-3AD203B41FA5}">
                      <a16:colId xmlns:a16="http://schemas.microsoft.com/office/drawing/2014/main" val="2554215802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462199745"/>
                    </a:ext>
                  </a:extLst>
                </a:gridCol>
                <a:gridCol w="3071949">
                  <a:extLst>
                    <a:ext uri="{9D8B030D-6E8A-4147-A177-3AD203B41FA5}">
                      <a16:colId xmlns:a16="http://schemas.microsoft.com/office/drawing/2014/main" val="347345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Cross-Entropy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SCL + 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SCL-hard + 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SCL-hard(warm up) + 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3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92.38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91.01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92.59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157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684B22-F35F-5993-7F74-E1D70FACB7E0}"/>
              </a:ext>
            </a:extLst>
          </p:cNvPr>
          <p:cNvSpPr txBox="1"/>
          <p:nvPr/>
        </p:nvSpPr>
        <p:spPr>
          <a:xfrm>
            <a:off x="838200" y="1384441"/>
            <a:ext cx="762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: 100, Test : 1820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6E816860-CD64-867D-3511-89ADD0AED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946655"/>
              </p:ext>
            </p:extLst>
          </p:nvPr>
        </p:nvGraphicFramePr>
        <p:xfrm>
          <a:off x="838200" y="3549016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406398302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2573173229"/>
                    </a:ext>
                  </a:extLst>
                </a:gridCol>
                <a:gridCol w="1776548">
                  <a:extLst>
                    <a:ext uri="{9D8B030D-6E8A-4147-A177-3AD203B41FA5}">
                      <a16:colId xmlns:a16="http://schemas.microsoft.com/office/drawing/2014/main" val="2554215802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462199745"/>
                    </a:ext>
                  </a:extLst>
                </a:gridCol>
                <a:gridCol w="3071949">
                  <a:extLst>
                    <a:ext uri="{9D8B030D-6E8A-4147-A177-3AD203B41FA5}">
                      <a16:colId xmlns:a16="http://schemas.microsoft.com/office/drawing/2014/main" val="347345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Cross-Entropy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SCL + 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SCL-hard + 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SCL-hard(warm up) + 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3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89.45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88.71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89.66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157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440EE5-8F86-7316-FB35-B93A950553E5}"/>
              </a:ext>
            </a:extLst>
          </p:cNvPr>
          <p:cNvSpPr txBox="1"/>
          <p:nvPr/>
        </p:nvSpPr>
        <p:spPr>
          <a:xfrm>
            <a:off x="838200" y="3107832"/>
            <a:ext cx="762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: 50, Test : 1820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71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Further discussion</a:t>
            </a:r>
            <a:endParaRPr lang="ko-KR" altLang="en-US" sz="32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327E379-6011-36C6-3790-3BE5BBB8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667"/>
            <a:ext cx="10515600" cy="4846041"/>
          </a:xfrm>
        </p:spPr>
        <p:txBody>
          <a:bodyPr>
            <a:normAutofit/>
          </a:bodyPr>
          <a:lstStyle/>
          <a:p>
            <a:r>
              <a:rPr lang="en-US" altLang="ko-KR" dirty="0"/>
              <a:t>Needs of experiment on various datasets, noisy datasets</a:t>
            </a:r>
          </a:p>
          <a:p>
            <a:r>
              <a:rPr lang="en-US" altLang="ko-KR" dirty="0"/>
              <a:t>Needs of ablation study to clarify the effect of alternation contrastive learning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74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description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15E5C-D995-72EC-14A8-4C7C64FA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Sentiment analysis (SA)</a:t>
            </a:r>
            <a:r>
              <a:rPr lang="en-US" altLang="ko-KR" dirty="0"/>
              <a:t>: computational study of people’s opinions, attitudes and emotions toward an entity. [1]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Examples from Stanford Sentiment Treebank dataset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The Interview was neither that funny nor that witty. (Negative)</a:t>
            </a:r>
          </a:p>
          <a:p>
            <a:r>
              <a:rPr lang="en-US" altLang="ko-KR" dirty="0"/>
              <a:t>A stirring, funny and finally transporting re-imagining of Beauty and the Beast and 1930s horror films (Positive)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Can be considered a classification process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E50FA-66A1-8748-16D8-A634DFCCE9D0}"/>
              </a:ext>
            </a:extLst>
          </p:cNvPr>
          <p:cNvSpPr txBox="1"/>
          <p:nvPr/>
        </p:nvSpPr>
        <p:spPr>
          <a:xfrm>
            <a:off x="838200" y="6168786"/>
            <a:ext cx="1066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 Medhat, </a:t>
            </a:r>
            <a:r>
              <a:rPr lang="en-US" altLang="ko-KR" dirty="0" err="1"/>
              <a:t>Walaa</a:t>
            </a:r>
            <a:r>
              <a:rPr lang="en-US" altLang="ko-KR" dirty="0"/>
              <a:t>, Ahmed Hassan, and </a:t>
            </a:r>
            <a:r>
              <a:rPr lang="en-US" altLang="ko-KR" dirty="0" err="1"/>
              <a:t>Hoda</a:t>
            </a:r>
            <a:r>
              <a:rPr lang="en-US" altLang="ko-KR" dirty="0"/>
              <a:t> </a:t>
            </a:r>
            <a:r>
              <a:rPr lang="en-US" altLang="ko-KR" dirty="0" err="1"/>
              <a:t>Korashy</a:t>
            </a:r>
            <a:r>
              <a:rPr lang="en-US" altLang="ko-KR" dirty="0"/>
              <a:t>. "Sentiment analysis algorithms and applications: A survey." Ain Shams engineering journal 5.4 (2014): 1093-1113.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94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Drawbacks of cross entropy loss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15E5C-D995-72EC-14A8-4C7C64FA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Lack of robustness to noisy labels</a:t>
            </a:r>
          </a:p>
          <a:p>
            <a:r>
              <a:rPr lang="en-US" altLang="ko-KR" dirty="0"/>
              <a:t>Possibility of poor margins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Leading to reduced generalization performance. [2]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 overcome this..</a:t>
            </a:r>
          </a:p>
          <a:p>
            <a:r>
              <a:rPr lang="en-US" altLang="ko-KR" dirty="0"/>
              <a:t>Contrastive loss and its variations are proposed.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E50FA-66A1-8748-16D8-A634DFCCE9D0}"/>
              </a:ext>
            </a:extLst>
          </p:cNvPr>
          <p:cNvSpPr txBox="1"/>
          <p:nvPr/>
        </p:nvSpPr>
        <p:spPr>
          <a:xfrm>
            <a:off x="838200" y="6168786"/>
            <a:ext cx="1066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Khosla,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Prannay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"Supervised contrastive learning."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33 (2020): 18661-18673.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91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Contrastive learning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15E5C-D995-72EC-14A8-4C7C64FA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457"/>
            <a:ext cx="10515600" cy="5528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Goal of contrastive representation learning :</a:t>
            </a:r>
          </a:p>
          <a:p>
            <a:pPr marL="0" indent="0">
              <a:buNone/>
            </a:pPr>
            <a:r>
              <a:rPr lang="en-US" altLang="ko-KR" dirty="0"/>
              <a:t>learn such an embedding space in which similar sample pairs stay close to each other while dissimilar ones are far apart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[Cross-entropy loss]       [AMC loss][3]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DC07BA-4FB1-916B-25C5-51352154F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2" y="2557042"/>
            <a:ext cx="3038899" cy="2962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732087-0C78-2BE8-2046-28169D021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48" y="2557042"/>
            <a:ext cx="3105583" cy="3057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1A33EB-6CEC-799C-4ADD-1444E5DE8FEE}"/>
              </a:ext>
            </a:extLst>
          </p:cNvPr>
          <p:cNvSpPr txBox="1"/>
          <p:nvPr/>
        </p:nvSpPr>
        <p:spPr>
          <a:xfrm>
            <a:off x="64698" y="6166434"/>
            <a:ext cx="12127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Choi,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Hongjun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Anirudh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Som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Pavan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Turaga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"AMC-loss: Angular margin contrastive loss for improved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image classification."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 workshops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99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Supervised Contrastive Learning for Pre-Trained Language Model Fine-Tuning </a:t>
            </a:r>
            <a:r>
              <a:rPr lang="en-US" altLang="ko-KR" sz="3200" dirty="0"/>
              <a:t>[4]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15E5C-D995-72EC-14A8-4C7C64FA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667"/>
            <a:ext cx="10515600" cy="4846041"/>
          </a:xfrm>
        </p:spPr>
        <p:txBody>
          <a:bodyPr>
            <a:normAutofit/>
          </a:bodyPr>
          <a:lstStyle/>
          <a:p>
            <a:r>
              <a:rPr lang="en-US" altLang="ko-KR" dirty="0"/>
              <a:t>The first paper that utilized the supervised contrastive loss to NLP task. </a:t>
            </a:r>
          </a:p>
          <a:p>
            <a:r>
              <a:rPr lang="en-US" altLang="ko-KR" dirty="0"/>
              <a:t>Strong improvements in the few-shot learning settings over a very strong baseline – </a:t>
            </a:r>
            <a:r>
              <a:rPr lang="en-US" altLang="ko-KR" dirty="0" err="1"/>
              <a:t>RoBERTa</a:t>
            </a:r>
            <a:r>
              <a:rPr lang="en-US" altLang="ko-KR" dirty="0"/>
              <a:t>-Large fine-tuned with cross entropy loss</a:t>
            </a:r>
          </a:p>
          <a:p>
            <a:r>
              <a:rPr lang="en-US" altLang="ko-KR" dirty="0"/>
              <a:t>More robust in comparison to </a:t>
            </a:r>
            <a:r>
              <a:rPr lang="en-US" altLang="ko-KR" dirty="0" err="1"/>
              <a:t>RoBERTa</a:t>
            </a:r>
            <a:r>
              <a:rPr lang="en-US" altLang="ko-KR" dirty="0"/>
              <a:t>-Large fine-tuned with cross entropy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A33EB-6CEC-799C-4ADD-1444E5DE8FEE}"/>
              </a:ext>
            </a:extLst>
          </p:cNvPr>
          <p:cNvSpPr txBox="1"/>
          <p:nvPr/>
        </p:nvSpPr>
        <p:spPr>
          <a:xfrm>
            <a:off x="838200" y="6166434"/>
            <a:ext cx="12127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Gunel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Beliz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"Supervised contrastive learning for pre-trained language model fine-tuning." </a:t>
            </a:r>
            <a:r>
              <a:rPr lang="en-US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arXiv:2011.01403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193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Approach</a:t>
            </a:r>
            <a:endParaRPr lang="ko-KR" altLang="en-US" sz="3200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8E6857-4758-F53F-1D6C-8EE4D32F4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1569107"/>
            <a:ext cx="10155067" cy="2686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3E6780-E247-405A-0EEC-99F284D17127}"/>
              </a:ext>
            </a:extLst>
          </p:cNvPr>
          <p:cNvSpPr/>
          <p:nvPr/>
        </p:nvSpPr>
        <p:spPr>
          <a:xfrm>
            <a:off x="6324600" y="1264920"/>
            <a:ext cx="3741419" cy="18378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 : batch size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 : number of classes</a:t>
            </a:r>
          </a:p>
          <a:p>
            <a:r>
              <a:rPr lang="el-GR" altLang="ko-KR" dirty="0">
                <a:solidFill>
                  <a:schemeClr val="tx1"/>
                </a:solidFill>
              </a:rPr>
              <a:t>Φ(·)</a:t>
            </a:r>
            <a:r>
              <a:rPr lang="en-US" altLang="ko-KR" dirty="0">
                <a:solidFill>
                  <a:schemeClr val="tx1"/>
                </a:solidFill>
              </a:rPr>
              <a:t> : encoder that outputs final encoder hidden layer before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C727F1-36C6-B58D-F0A3-3E2D1F8A6628}"/>
              </a:ext>
            </a:extLst>
          </p:cNvPr>
          <p:cNvSpPr/>
          <p:nvPr/>
        </p:nvSpPr>
        <p:spPr>
          <a:xfrm>
            <a:off x="7345680" y="3314700"/>
            <a:ext cx="2964180" cy="35814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045AA0-F9F3-E451-AB20-45512F5EFD5A}"/>
              </a:ext>
            </a:extLst>
          </p:cNvPr>
          <p:cNvSpPr/>
          <p:nvPr/>
        </p:nvSpPr>
        <p:spPr>
          <a:xfrm>
            <a:off x="6713218" y="3755182"/>
            <a:ext cx="4381501" cy="43581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A896C-3786-DAE5-1620-8BA9A2FE961D}"/>
              </a:ext>
            </a:extLst>
          </p:cNvPr>
          <p:cNvSpPr txBox="1"/>
          <p:nvPr/>
        </p:nvSpPr>
        <p:spPr>
          <a:xfrm>
            <a:off x="7421880" y="4680942"/>
            <a:ext cx="37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Similarity of positive-positive pair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EF848-6A72-2A6C-FF14-423789A0A839}"/>
              </a:ext>
            </a:extLst>
          </p:cNvPr>
          <p:cNvSpPr txBox="1"/>
          <p:nvPr/>
        </p:nvSpPr>
        <p:spPr>
          <a:xfrm>
            <a:off x="7170420" y="5152518"/>
            <a:ext cx="46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 of Similarity of positive-positive pair and positive-negative pair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22CE92-07AB-EAFF-9F49-6435A067E64C}"/>
              </a:ext>
            </a:extLst>
          </p:cNvPr>
          <p:cNvCxnSpPr/>
          <p:nvPr/>
        </p:nvCxnSpPr>
        <p:spPr>
          <a:xfrm>
            <a:off x="6576060" y="5112632"/>
            <a:ext cx="50749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85FBA6-4343-6837-2324-BE56596C66C3}"/>
              </a:ext>
            </a:extLst>
          </p:cNvPr>
          <p:cNvSpPr txBox="1"/>
          <p:nvPr/>
        </p:nvSpPr>
        <p:spPr>
          <a:xfrm>
            <a:off x="995608" y="4624339"/>
            <a:ext cx="46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Leading LM model to reduce the distance of the hidden state between positive-positive pair and increase the distance between positive-negative pair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82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Results (Few-shot)</a:t>
            </a:r>
            <a:endParaRPr lang="ko-KR" altLang="en-US" sz="3200" b="1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F78D59A-21BD-29E3-A5D5-6AEE2C9E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96" y="1603903"/>
            <a:ext cx="7334608" cy="36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Results (Augmented training sets)</a:t>
            </a:r>
            <a:endParaRPr lang="ko-KR" altLang="en-US" sz="3200" b="1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B2176BF-9521-5683-BDBE-C6F1A2B3E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03" y="2217353"/>
            <a:ext cx="9341794" cy="24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1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B8D-3215-B7E2-991C-896939D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My Contribution</a:t>
            </a:r>
            <a:endParaRPr lang="ko-KR" altLang="en-US" sz="32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CDAE6E-465F-DD0F-AB6F-22F52F98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667"/>
            <a:ext cx="10515600" cy="4846041"/>
          </a:xfrm>
        </p:spPr>
        <p:txBody>
          <a:bodyPr>
            <a:normAutofit/>
          </a:bodyPr>
          <a:lstStyle/>
          <a:p>
            <a:r>
              <a:rPr lang="en-US" altLang="ko-KR" dirty="0"/>
              <a:t>Original paper did not utilize hard-negative sampling which is known to be helpful to use [5]</a:t>
            </a:r>
          </a:p>
          <a:p>
            <a:pPr marL="0" indent="0">
              <a:buNone/>
            </a:pPr>
            <a:r>
              <a:rPr lang="en-US" altLang="ko-KR" dirty="0"/>
              <a:t>=&gt; Utilized hard-negative sampling strategy and proposed novel training scheme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EB0AA-640F-8661-C73E-D05093CBDF18}"/>
              </a:ext>
            </a:extLst>
          </p:cNvPr>
          <p:cNvSpPr txBox="1"/>
          <p:nvPr/>
        </p:nvSpPr>
        <p:spPr>
          <a:xfrm>
            <a:off x="350807" y="6201937"/>
            <a:ext cx="11490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[5] </a:t>
            </a:r>
            <a:r>
              <a:rPr lang="en-US" altLang="ko-KR" sz="1600" dirty="0" err="1"/>
              <a:t>Yumin</a:t>
            </a:r>
            <a:r>
              <a:rPr lang="en-US" altLang="ko-KR" sz="1600" dirty="0"/>
              <a:t> Suh, </a:t>
            </a:r>
            <a:r>
              <a:rPr lang="en-US" altLang="ko-KR" sz="1600" dirty="0" err="1"/>
              <a:t>Bohyung</a:t>
            </a:r>
            <a:r>
              <a:rPr lang="en-US" altLang="ko-KR" sz="1600" dirty="0"/>
              <a:t> Han, </a:t>
            </a:r>
            <a:r>
              <a:rPr lang="en-US" altLang="ko-KR" sz="1600" dirty="0" err="1"/>
              <a:t>Wonsik</a:t>
            </a:r>
            <a:r>
              <a:rPr lang="en-US" altLang="ko-KR" sz="1600" dirty="0"/>
              <a:t> Kim, and </a:t>
            </a:r>
            <a:r>
              <a:rPr lang="en-US" altLang="ko-KR" sz="1600" dirty="0" err="1"/>
              <a:t>Kyoung</a:t>
            </a:r>
            <a:r>
              <a:rPr lang="en-US" altLang="ko-KR" sz="1600" dirty="0"/>
              <a:t> Mu Lee. Stochastic class-based hard example mining for deep metric learning. In IEEE Conference on Computer Vision and Pattern Recognition (CVPR), pp. 7251–7259, 2019.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652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20753</TotalTime>
  <Words>735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Symbol</vt:lpstr>
      <vt:lpstr>Office 테마</vt:lpstr>
      <vt:lpstr>Improving Supervised Contrastive Learning For Pre-Trained Language Model Fine-Tuning By Hard Negative Sampling. </vt:lpstr>
      <vt:lpstr>Problem description</vt:lpstr>
      <vt:lpstr>Drawbacks of cross entropy loss</vt:lpstr>
      <vt:lpstr>Contrastive learning</vt:lpstr>
      <vt:lpstr>Supervised Contrastive Learning for Pre-Trained Language Model Fine-Tuning [4]</vt:lpstr>
      <vt:lpstr>Approach</vt:lpstr>
      <vt:lpstr>Results (Few-shot)</vt:lpstr>
      <vt:lpstr>Results (Augmented training sets)</vt:lpstr>
      <vt:lpstr>My Contribution</vt:lpstr>
      <vt:lpstr>Hard-negative sampling</vt:lpstr>
      <vt:lpstr>Alternating contrastive learning</vt:lpstr>
      <vt:lpstr>Experiment setting/Evaluation metric</vt:lpstr>
      <vt:lpstr>Experiment results (Few-shot setting)</vt:lpstr>
      <vt:lpstr>Further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Supervised Contrastive Learning For Pre-Trained Language Model Fine-Tuning By Hard Negative Sampling. </dc:title>
  <dc:creator>(대학원생) 이효정 (인공지능대학원)</dc:creator>
  <cp:lastModifiedBy>(대학원생) 이효정 (인공지능대학원)</cp:lastModifiedBy>
  <cp:revision>1</cp:revision>
  <dcterms:created xsi:type="dcterms:W3CDTF">2022-06-01T13:34:07Z</dcterms:created>
  <dcterms:modified xsi:type="dcterms:W3CDTF">2022-06-15T23:27:13Z</dcterms:modified>
</cp:coreProperties>
</file>