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9"/>
  </p:notesMasterIdLst>
  <p:handoutMasterIdLst>
    <p:handoutMasterId r:id="rId70"/>
  </p:handoutMasterIdLst>
  <p:sldIdLst>
    <p:sldId id="356" r:id="rId3"/>
    <p:sldId id="417" r:id="rId4"/>
    <p:sldId id="375" r:id="rId5"/>
    <p:sldId id="286" r:id="rId6"/>
    <p:sldId id="287" r:id="rId7"/>
    <p:sldId id="427" r:id="rId8"/>
    <p:sldId id="474" r:id="rId9"/>
    <p:sldId id="379" r:id="rId10"/>
    <p:sldId id="483" r:id="rId11"/>
    <p:sldId id="416" r:id="rId12"/>
    <p:sldId id="472" r:id="rId13"/>
    <p:sldId id="486" r:id="rId14"/>
    <p:sldId id="315" r:id="rId15"/>
    <p:sldId id="311" r:id="rId16"/>
    <p:sldId id="484" r:id="rId17"/>
    <p:sldId id="297" r:id="rId18"/>
    <p:sldId id="485" r:id="rId19"/>
    <p:sldId id="377" r:id="rId20"/>
    <p:sldId id="278" r:id="rId21"/>
    <p:sldId id="279" r:id="rId22"/>
    <p:sldId id="301" r:id="rId23"/>
    <p:sldId id="404" r:id="rId24"/>
    <p:sldId id="482" r:id="rId25"/>
    <p:sldId id="441" r:id="rId26"/>
    <p:sldId id="431" r:id="rId27"/>
    <p:sldId id="442" r:id="rId28"/>
    <p:sldId id="357" r:id="rId29"/>
    <p:sldId id="476" r:id="rId30"/>
    <p:sldId id="355" r:id="rId31"/>
    <p:sldId id="302" r:id="rId32"/>
    <p:sldId id="477" r:id="rId33"/>
    <p:sldId id="448" r:id="rId34"/>
    <p:sldId id="310" r:id="rId35"/>
    <p:sldId id="459" r:id="rId36"/>
    <p:sldId id="314" r:id="rId37"/>
    <p:sldId id="316" r:id="rId38"/>
    <p:sldId id="421" r:id="rId39"/>
    <p:sldId id="381" r:id="rId40"/>
    <p:sldId id="438" r:id="rId41"/>
    <p:sldId id="419" r:id="rId42"/>
    <p:sldId id="440" r:id="rId43"/>
    <p:sldId id="439" r:id="rId44"/>
    <p:sldId id="353" r:id="rId45"/>
    <p:sldId id="396" r:id="rId46"/>
    <p:sldId id="414" r:id="rId47"/>
    <p:sldId id="397" r:id="rId48"/>
    <p:sldId id="398" r:id="rId49"/>
    <p:sldId id="320" r:id="rId50"/>
    <p:sldId id="362" r:id="rId51"/>
    <p:sldId id="365" r:id="rId52"/>
    <p:sldId id="405" r:id="rId53"/>
    <p:sldId id="436" r:id="rId54"/>
    <p:sldId id="370" r:id="rId55"/>
    <p:sldId id="432" r:id="rId56"/>
    <p:sldId id="433" r:id="rId57"/>
    <p:sldId id="426" r:id="rId58"/>
    <p:sldId id="460" r:id="rId59"/>
    <p:sldId id="461" r:id="rId60"/>
    <p:sldId id="479" r:id="rId61"/>
    <p:sldId id="466" r:id="rId62"/>
    <p:sldId id="481" r:id="rId63"/>
    <p:sldId id="435" r:id="rId64"/>
    <p:sldId id="371" r:id="rId65"/>
    <p:sldId id="443" r:id="rId66"/>
    <p:sldId id="373" r:id="rId67"/>
    <p:sldId id="374" r:id="rId68"/>
  </p:sldIdLst>
  <p:sldSz cx="9144000" cy="6858000" type="screen4x3"/>
  <p:notesSz cx="7010400" cy="92964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Default Section" id="{917853B9-9D94-4867-9021-5FAB44009E2F}">
          <p14:sldIdLst>
            <p14:sldId id="356"/>
            <p14:sldId id="417"/>
            <p14:sldId id="375"/>
            <p14:sldId id="286"/>
            <p14:sldId id="287"/>
            <p14:sldId id="427"/>
            <p14:sldId id="474"/>
            <p14:sldId id="379"/>
            <p14:sldId id="483"/>
            <p14:sldId id="416"/>
            <p14:sldId id="472"/>
            <p14:sldId id="486"/>
            <p14:sldId id="315"/>
            <p14:sldId id="311"/>
          </p14:sldIdLst>
        </p14:section>
        <p14:section name="Untitled Section" id="{CAAD2993-02C2-410A-90D3-E7F2159A85CE}">
          <p14:sldIdLst>
            <p14:sldId id="484"/>
            <p14:sldId id="297"/>
            <p14:sldId id="485"/>
            <p14:sldId id="377"/>
            <p14:sldId id="278"/>
            <p14:sldId id="279"/>
            <p14:sldId id="301"/>
            <p14:sldId id="404"/>
            <p14:sldId id="482"/>
            <p14:sldId id="441"/>
            <p14:sldId id="431"/>
            <p14:sldId id="442"/>
            <p14:sldId id="357"/>
            <p14:sldId id="476"/>
            <p14:sldId id="355"/>
            <p14:sldId id="302"/>
            <p14:sldId id="477"/>
            <p14:sldId id="448"/>
            <p14:sldId id="310"/>
            <p14:sldId id="459"/>
            <p14:sldId id="314"/>
            <p14:sldId id="316"/>
            <p14:sldId id="421"/>
            <p14:sldId id="381"/>
            <p14:sldId id="438"/>
            <p14:sldId id="419"/>
            <p14:sldId id="440"/>
            <p14:sldId id="439"/>
            <p14:sldId id="353"/>
            <p14:sldId id="396"/>
            <p14:sldId id="414"/>
            <p14:sldId id="397"/>
            <p14:sldId id="398"/>
            <p14:sldId id="320"/>
            <p14:sldId id="362"/>
            <p14:sldId id="365"/>
            <p14:sldId id="405"/>
            <p14:sldId id="436"/>
            <p14:sldId id="370"/>
            <p14:sldId id="432"/>
            <p14:sldId id="433"/>
            <p14:sldId id="426"/>
            <p14:sldId id="460"/>
            <p14:sldId id="461"/>
            <p14:sldId id="479"/>
            <p14:sldId id="466"/>
            <p14:sldId id="481"/>
            <p14:sldId id="435"/>
            <p14:sldId id="371"/>
            <p14:sldId id="443"/>
            <p14:sldId id="373"/>
            <p14:sldId id="37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3399"/>
    <a:srgbClr val="FF0000"/>
    <a:srgbClr val="003166"/>
    <a:srgbClr val="003366"/>
    <a:srgbClr val="0030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934" autoAdjust="0"/>
    <p:restoredTop sz="94532" autoAdjust="0"/>
  </p:normalViewPr>
  <p:slideViewPr>
    <p:cSldViewPr>
      <p:cViewPr>
        <p:scale>
          <a:sx n="75" d="100"/>
          <a:sy n="75" d="100"/>
        </p:scale>
        <p:origin x="-1410" y="-3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4680"/>
    </p:cViewPr>
  </p:sorterViewPr>
  <p:notesViewPr>
    <p:cSldViewPr>
      <p:cViewPr varScale="1">
        <p:scale>
          <a:sx n="65" d="100"/>
          <a:sy n="65" d="100"/>
        </p:scale>
        <p:origin x="-2622" y="-108"/>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 Type="http://schemas.openxmlformats.org/officeDocument/2006/relationships/slide" Target="slides/slide5.xml"/><Relationship Id="rId71"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2" y="2"/>
            <a:ext cx="3038475" cy="465138"/>
          </a:xfrm>
          <a:prstGeom prst="rect">
            <a:avLst/>
          </a:prstGeom>
          <a:noFill/>
          <a:ln w="9525">
            <a:noFill/>
            <a:miter lim="800000"/>
            <a:headEnd/>
            <a:tailEnd/>
          </a:ln>
        </p:spPr>
        <p:txBody>
          <a:bodyPr vert="horz" wrap="square" lIns="92278" tIns="46139" rIns="92278" bIns="46139" numCol="1" anchor="t" anchorCtr="0" compatLnSpc="1">
            <a:prstTxWarp prst="textNoShape">
              <a:avLst/>
            </a:prstTxWarp>
          </a:bodyPr>
          <a:lstStyle>
            <a:lvl1pPr defTabSz="923559">
              <a:defRPr sz="1200"/>
            </a:lvl1pPr>
          </a:lstStyle>
          <a:p>
            <a:pPr>
              <a:defRPr/>
            </a:pPr>
            <a:endParaRPr lang="en-US" dirty="0"/>
          </a:p>
        </p:txBody>
      </p:sp>
      <p:sp>
        <p:nvSpPr>
          <p:cNvPr id="110595" name="Rectangle 3"/>
          <p:cNvSpPr>
            <a:spLocks noGrp="1" noChangeArrowheads="1"/>
          </p:cNvSpPr>
          <p:nvPr>
            <p:ph type="dt" sz="quarter" idx="1"/>
          </p:nvPr>
        </p:nvSpPr>
        <p:spPr bwMode="auto">
          <a:xfrm>
            <a:off x="3970340" y="2"/>
            <a:ext cx="3038475" cy="465138"/>
          </a:xfrm>
          <a:prstGeom prst="rect">
            <a:avLst/>
          </a:prstGeom>
          <a:noFill/>
          <a:ln w="9525">
            <a:noFill/>
            <a:miter lim="800000"/>
            <a:headEnd/>
            <a:tailEnd/>
          </a:ln>
        </p:spPr>
        <p:txBody>
          <a:bodyPr vert="horz" wrap="square" lIns="92278" tIns="46139" rIns="92278" bIns="46139" numCol="1" anchor="t" anchorCtr="0" compatLnSpc="1">
            <a:prstTxWarp prst="textNoShape">
              <a:avLst/>
            </a:prstTxWarp>
          </a:bodyPr>
          <a:lstStyle>
            <a:lvl1pPr algn="r" defTabSz="923559">
              <a:defRPr sz="1200"/>
            </a:lvl1pPr>
          </a:lstStyle>
          <a:p>
            <a:pPr>
              <a:defRPr/>
            </a:pPr>
            <a:fld id="{C4AAD837-E273-4389-987F-5E94EA00C572}" type="datetime1">
              <a:rPr lang="en-US" smtClean="0"/>
              <a:t>10/6/2014</a:t>
            </a:fld>
            <a:endParaRPr lang="en-US" dirty="0"/>
          </a:p>
        </p:txBody>
      </p:sp>
      <p:sp>
        <p:nvSpPr>
          <p:cNvPr id="110596" name="Rectangle 4"/>
          <p:cNvSpPr>
            <a:spLocks noGrp="1" noChangeArrowheads="1"/>
          </p:cNvSpPr>
          <p:nvPr>
            <p:ph type="ftr" sz="quarter" idx="2"/>
          </p:nvPr>
        </p:nvSpPr>
        <p:spPr bwMode="auto">
          <a:xfrm>
            <a:off x="2" y="8829675"/>
            <a:ext cx="3038475" cy="465138"/>
          </a:xfrm>
          <a:prstGeom prst="rect">
            <a:avLst/>
          </a:prstGeom>
          <a:noFill/>
          <a:ln w="9525">
            <a:noFill/>
            <a:miter lim="800000"/>
            <a:headEnd/>
            <a:tailEnd/>
          </a:ln>
        </p:spPr>
        <p:txBody>
          <a:bodyPr vert="horz" wrap="square" lIns="92278" tIns="46139" rIns="92278" bIns="46139" numCol="1" anchor="b" anchorCtr="0" compatLnSpc="1">
            <a:prstTxWarp prst="textNoShape">
              <a:avLst/>
            </a:prstTxWarp>
          </a:bodyPr>
          <a:lstStyle>
            <a:lvl1pPr defTabSz="923559">
              <a:defRPr sz="1200"/>
            </a:lvl1pPr>
          </a:lstStyle>
          <a:p>
            <a:pPr>
              <a:defRPr/>
            </a:pPr>
            <a:endParaRPr lang="en-US" dirty="0"/>
          </a:p>
        </p:txBody>
      </p:sp>
      <p:sp>
        <p:nvSpPr>
          <p:cNvPr id="110597" name="Rectangle 5"/>
          <p:cNvSpPr>
            <a:spLocks noGrp="1" noChangeArrowheads="1"/>
          </p:cNvSpPr>
          <p:nvPr>
            <p:ph type="sldNum" sz="quarter" idx="3"/>
          </p:nvPr>
        </p:nvSpPr>
        <p:spPr bwMode="auto">
          <a:xfrm>
            <a:off x="3970340" y="8829675"/>
            <a:ext cx="3038475" cy="465138"/>
          </a:xfrm>
          <a:prstGeom prst="rect">
            <a:avLst/>
          </a:prstGeom>
          <a:noFill/>
          <a:ln w="9525">
            <a:noFill/>
            <a:miter lim="800000"/>
            <a:headEnd/>
            <a:tailEnd/>
          </a:ln>
        </p:spPr>
        <p:txBody>
          <a:bodyPr vert="horz" wrap="square" lIns="92278" tIns="46139" rIns="92278" bIns="46139" numCol="1" anchor="b" anchorCtr="0" compatLnSpc="1">
            <a:prstTxWarp prst="textNoShape">
              <a:avLst/>
            </a:prstTxWarp>
          </a:bodyPr>
          <a:lstStyle>
            <a:lvl1pPr algn="r" defTabSz="923559">
              <a:defRPr sz="1200"/>
            </a:lvl1pPr>
          </a:lstStyle>
          <a:p>
            <a:pPr>
              <a:defRPr/>
            </a:pPr>
            <a:fld id="{6C6A4804-DB22-4527-BA41-8867437B2E93}" type="slidenum">
              <a:rPr lang="en-US"/>
              <a:pPr>
                <a:defRPr/>
              </a:pPr>
              <a:t>‹#›</a:t>
            </a:fld>
            <a:endParaRPr lang="en-US" dirty="0"/>
          </a:p>
        </p:txBody>
      </p:sp>
    </p:spTree>
    <p:extLst>
      <p:ext uri="{BB962C8B-B14F-4D97-AF65-F5344CB8AC3E}">
        <p14:creationId xmlns:p14="http://schemas.microsoft.com/office/powerpoint/2010/main" val="2187879010"/>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2" y="2"/>
            <a:ext cx="3038475" cy="465138"/>
          </a:xfrm>
          <a:prstGeom prst="rect">
            <a:avLst/>
          </a:prstGeom>
          <a:noFill/>
          <a:ln w="9525">
            <a:noFill/>
            <a:miter lim="800000"/>
            <a:headEnd/>
            <a:tailEnd/>
          </a:ln>
        </p:spPr>
        <p:txBody>
          <a:bodyPr vert="horz" wrap="square" lIns="92278" tIns="46139" rIns="92278" bIns="46139" numCol="1" anchor="t" anchorCtr="0" compatLnSpc="1">
            <a:prstTxWarp prst="textNoShape">
              <a:avLst/>
            </a:prstTxWarp>
          </a:bodyPr>
          <a:lstStyle>
            <a:lvl1pPr defTabSz="923559">
              <a:defRPr sz="1200"/>
            </a:lvl1pPr>
          </a:lstStyle>
          <a:p>
            <a:pPr>
              <a:defRPr/>
            </a:pPr>
            <a:endParaRPr lang="en-US" dirty="0"/>
          </a:p>
        </p:txBody>
      </p:sp>
      <p:sp>
        <p:nvSpPr>
          <p:cNvPr id="25603" name="Rectangle 3"/>
          <p:cNvSpPr>
            <a:spLocks noGrp="1" noChangeArrowheads="1"/>
          </p:cNvSpPr>
          <p:nvPr>
            <p:ph type="dt" idx="1"/>
          </p:nvPr>
        </p:nvSpPr>
        <p:spPr bwMode="auto">
          <a:xfrm>
            <a:off x="3970340" y="2"/>
            <a:ext cx="3038475" cy="465138"/>
          </a:xfrm>
          <a:prstGeom prst="rect">
            <a:avLst/>
          </a:prstGeom>
          <a:noFill/>
          <a:ln w="9525">
            <a:noFill/>
            <a:miter lim="800000"/>
            <a:headEnd/>
            <a:tailEnd/>
          </a:ln>
        </p:spPr>
        <p:txBody>
          <a:bodyPr vert="horz" wrap="square" lIns="92278" tIns="46139" rIns="92278" bIns="46139" numCol="1" anchor="t" anchorCtr="0" compatLnSpc="1">
            <a:prstTxWarp prst="textNoShape">
              <a:avLst/>
            </a:prstTxWarp>
          </a:bodyPr>
          <a:lstStyle>
            <a:lvl1pPr algn="r" defTabSz="923559">
              <a:defRPr sz="1200"/>
            </a:lvl1pPr>
          </a:lstStyle>
          <a:p>
            <a:pPr>
              <a:defRPr/>
            </a:pPr>
            <a:fld id="{8A115032-9FBE-429C-BCEB-9E1133CB3B27}" type="datetime1">
              <a:rPr lang="en-US" smtClean="0"/>
              <a:t>10/6/2014</a:t>
            </a:fld>
            <a:endParaRPr lang="en-US" dirty="0"/>
          </a:p>
        </p:txBody>
      </p:sp>
      <p:sp>
        <p:nvSpPr>
          <p:cNvPr id="66564"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701675" y="4416425"/>
            <a:ext cx="5607050" cy="4183063"/>
          </a:xfrm>
          <a:prstGeom prst="rect">
            <a:avLst/>
          </a:prstGeom>
          <a:noFill/>
          <a:ln w="9525">
            <a:noFill/>
            <a:miter lim="800000"/>
            <a:headEnd/>
            <a:tailEnd/>
          </a:ln>
        </p:spPr>
        <p:txBody>
          <a:bodyPr vert="horz" wrap="square" lIns="92278" tIns="46139" rIns="92278" bIns="46139"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5606" name="Rectangle 6"/>
          <p:cNvSpPr>
            <a:spLocks noGrp="1" noChangeArrowheads="1"/>
          </p:cNvSpPr>
          <p:nvPr>
            <p:ph type="ftr" sz="quarter" idx="4"/>
          </p:nvPr>
        </p:nvSpPr>
        <p:spPr bwMode="auto">
          <a:xfrm>
            <a:off x="2" y="8829675"/>
            <a:ext cx="3038475" cy="465138"/>
          </a:xfrm>
          <a:prstGeom prst="rect">
            <a:avLst/>
          </a:prstGeom>
          <a:noFill/>
          <a:ln w="9525">
            <a:noFill/>
            <a:miter lim="800000"/>
            <a:headEnd/>
            <a:tailEnd/>
          </a:ln>
        </p:spPr>
        <p:txBody>
          <a:bodyPr vert="horz" wrap="square" lIns="92278" tIns="46139" rIns="92278" bIns="46139" numCol="1" anchor="b" anchorCtr="0" compatLnSpc="1">
            <a:prstTxWarp prst="textNoShape">
              <a:avLst/>
            </a:prstTxWarp>
          </a:bodyPr>
          <a:lstStyle>
            <a:lvl1pPr defTabSz="923559">
              <a:defRPr sz="1200"/>
            </a:lvl1pPr>
          </a:lstStyle>
          <a:p>
            <a:pPr>
              <a:defRPr/>
            </a:pPr>
            <a:endParaRPr lang="en-US" dirty="0"/>
          </a:p>
        </p:txBody>
      </p:sp>
      <p:sp>
        <p:nvSpPr>
          <p:cNvPr id="25607" name="Rectangle 7"/>
          <p:cNvSpPr>
            <a:spLocks noGrp="1" noChangeArrowheads="1"/>
          </p:cNvSpPr>
          <p:nvPr>
            <p:ph type="sldNum" sz="quarter" idx="5"/>
          </p:nvPr>
        </p:nvSpPr>
        <p:spPr bwMode="auto">
          <a:xfrm>
            <a:off x="3970340" y="8829675"/>
            <a:ext cx="3038475" cy="465138"/>
          </a:xfrm>
          <a:prstGeom prst="rect">
            <a:avLst/>
          </a:prstGeom>
          <a:noFill/>
          <a:ln w="9525">
            <a:noFill/>
            <a:miter lim="800000"/>
            <a:headEnd/>
            <a:tailEnd/>
          </a:ln>
        </p:spPr>
        <p:txBody>
          <a:bodyPr vert="horz" wrap="square" lIns="92278" tIns="46139" rIns="92278" bIns="46139" numCol="1" anchor="b" anchorCtr="0" compatLnSpc="1">
            <a:prstTxWarp prst="textNoShape">
              <a:avLst/>
            </a:prstTxWarp>
          </a:bodyPr>
          <a:lstStyle>
            <a:lvl1pPr algn="r" defTabSz="923559">
              <a:defRPr sz="1200"/>
            </a:lvl1pPr>
          </a:lstStyle>
          <a:p>
            <a:pPr>
              <a:defRPr/>
            </a:pPr>
            <a:fld id="{3921235C-E734-4AE9-8E58-F509B2E29F4E}" type="slidenum">
              <a:rPr lang="en-US"/>
              <a:pPr>
                <a:defRPr/>
              </a:pPr>
              <a:t>‹#›</a:t>
            </a:fld>
            <a:endParaRPr lang="en-US" dirty="0"/>
          </a:p>
        </p:txBody>
      </p:sp>
    </p:spTree>
    <p:extLst>
      <p:ext uri="{BB962C8B-B14F-4D97-AF65-F5344CB8AC3E}">
        <p14:creationId xmlns:p14="http://schemas.microsoft.com/office/powerpoint/2010/main" val="2449403254"/>
      </p:ext>
    </p:extLst>
  </p:cSld>
  <p:clrMap bg1="lt1" tx1="dk1" bg2="lt2" tx2="dk2" accent1="accent1" accent2="accent2" accent3="accent3" accent4="accent4" accent5="accent5" accent6="accent6" hlink="hlink" folHlink="folHlink"/>
  <p:hf sldNum="0" hdr="0" ftr="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D5469C78-257F-425E-AFE1-F3B75D85250F}" type="datetime4">
              <a:rPr lang="en-US" sz="1200"/>
              <a:pPr algn="r" eaLnBrk="1" hangingPunct="1"/>
              <a:t>October 6, 2014</a:t>
            </a:fld>
            <a:endParaRPr lang="en-US" sz="1200" dirty="0"/>
          </a:p>
        </p:txBody>
      </p:sp>
      <p:sp>
        <p:nvSpPr>
          <p:cNvPr id="67587" name="Rectangle 6"/>
          <p:cNvSpPr txBox="1">
            <a:spLocks noGrp="1" noChangeArrowheads="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67588"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F6227570-E482-40A9-A6F3-C91169977A72}" type="slidenum">
              <a:rPr lang="en-US" sz="1200"/>
              <a:pPr algn="r" eaLnBrk="1" hangingPunct="1"/>
              <a:t>1</a:t>
            </a:fld>
            <a:endParaRPr lang="en-US" sz="1200" dirty="0"/>
          </a:p>
        </p:txBody>
      </p:sp>
      <p:sp>
        <p:nvSpPr>
          <p:cNvPr id="67589"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C3CFD5E6-D77C-4A68-92AE-4B3D6D885DD7}" type="datetime4">
              <a:rPr lang="en-US" sz="1200"/>
              <a:pPr algn="r" eaLnBrk="1" hangingPunct="1"/>
              <a:t>October 6, 2014</a:t>
            </a:fld>
            <a:endParaRPr lang="en-US" sz="1200" dirty="0"/>
          </a:p>
        </p:txBody>
      </p:sp>
      <p:sp>
        <p:nvSpPr>
          <p:cNvPr id="67590"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2B1131F3-7E7A-49BE-9C56-BED4C4D16E7B}" type="slidenum">
              <a:rPr lang="en-US" sz="1200"/>
              <a:pPr algn="r" eaLnBrk="1" hangingPunct="1"/>
              <a:t>1</a:t>
            </a:fld>
            <a:endParaRPr lang="en-US" sz="1200" dirty="0"/>
          </a:p>
        </p:txBody>
      </p:sp>
      <p:sp>
        <p:nvSpPr>
          <p:cNvPr id="67591" name="Rectangle 2"/>
          <p:cNvSpPr>
            <a:spLocks noGrp="1" noRot="1" noChangeAspect="1" noChangeArrowheads="1" noTextEdit="1"/>
          </p:cNvSpPr>
          <p:nvPr>
            <p:ph type="sldImg"/>
          </p:nvPr>
        </p:nvSpPr>
        <p:spPr>
          <a:ln/>
        </p:spPr>
      </p:sp>
      <p:sp>
        <p:nvSpPr>
          <p:cNvPr id="675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z="1400" b="1" dirty="0">
              <a:solidFill>
                <a:srgbClr val="000099"/>
              </a:solidFill>
            </a:endParaRPr>
          </a:p>
        </p:txBody>
      </p:sp>
      <p:sp>
        <p:nvSpPr>
          <p:cNvPr id="3" name="Date Placeholder 2"/>
          <p:cNvSpPr>
            <a:spLocks noGrp="1"/>
          </p:cNvSpPr>
          <p:nvPr>
            <p:ph type="dt" idx="10"/>
          </p:nvPr>
        </p:nvSpPr>
        <p:spPr/>
        <p:txBody>
          <a:bodyPr/>
          <a:lstStyle/>
          <a:p>
            <a:pPr>
              <a:defRPr/>
            </a:pPr>
            <a:fld id="{C93CE32E-BD81-4C41-9F60-A74688854BA9}" type="datetime1">
              <a:rPr lang="en-US" smtClean="0"/>
              <a:t>10/6/2014</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FB30BAE9-38F8-4B42-AE64-7A392C3E0361}" type="datetime1">
              <a:rPr lang="en-US" smtClean="0"/>
              <a:t>10/6/2014</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B3EBA1C6-B75B-4589-89CB-BBBDFD38DADE}" type="datetime1">
              <a:rPr lang="en-US" smtClean="0"/>
              <a:t>10/6/2014</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2FF7C044-44F6-4D7E-9EDC-77835B84D555}" type="datetime1">
              <a:rPr lang="en-US" smtClean="0"/>
              <a:t>10/6/2014</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97AA952-933A-412B-91BC-F25AC3E3AFDD}" type="datetime4">
              <a:rPr lang="en-US" sz="1200"/>
              <a:pPr algn="r" eaLnBrk="1" hangingPunct="1"/>
              <a:t>October 6, 2014</a:t>
            </a:fld>
            <a:endParaRPr lang="en-US" sz="1200" dirty="0"/>
          </a:p>
        </p:txBody>
      </p:sp>
      <p:sp>
        <p:nvSpPr>
          <p:cNvPr id="79875" name="Rectangle 6"/>
          <p:cNvSpPr txBox="1">
            <a:spLocks noGrp="1" noChangeArrowheads="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79876"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35911B14-13F1-4C0F-B0C8-33D559C064D1}" type="slidenum">
              <a:rPr lang="en-US" sz="1200"/>
              <a:pPr algn="r" eaLnBrk="1" hangingPunct="1"/>
              <a:t>17</a:t>
            </a:fld>
            <a:endParaRPr lang="en-US" sz="1200" dirty="0"/>
          </a:p>
        </p:txBody>
      </p:sp>
      <p:sp>
        <p:nvSpPr>
          <p:cNvPr id="79877" name="Slide Image Placeholder 1"/>
          <p:cNvSpPr>
            <a:spLocks noGrp="1" noRot="1" noChangeAspect="1" noTextEdit="1"/>
          </p:cNvSpPr>
          <p:nvPr>
            <p:ph type="sldImg"/>
          </p:nvPr>
        </p:nvSpPr>
        <p:spPr>
          <a:ln/>
        </p:spPr>
      </p:sp>
      <p:sp>
        <p:nvSpPr>
          <p:cNvPr id="7987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79879"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D0834381-8AD7-41F1-BFFF-483BF56A903A}" type="datetime4">
              <a:rPr lang="en-US" sz="1200"/>
              <a:pPr algn="r" eaLnBrk="1" hangingPunct="1"/>
              <a:t>October 6, 2014</a:t>
            </a:fld>
            <a:endParaRPr lang="en-US" sz="1200" dirty="0"/>
          </a:p>
        </p:txBody>
      </p:sp>
      <p:sp>
        <p:nvSpPr>
          <p:cNvPr id="79880" name="Slide Number Placeholder 4"/>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3E1B03A9-CD79-48FF-9EE1-7FB478E40DB9}" type="slidenum">
              <a:rPr lang="en-US" sz="1200"/>
              <a:pPr algn="r" eaLnBrk="1" hangingPunct="1"/>
              <a:t>17</a:t>
            </a:fld>
            <a:endParaRPr lang="en-US" sz="1200" dirty="0"/>
          </a:p>
        </p:txBody>
      </p:sp>
      <p:sp>
        <p:nvSpPr>
          <p:cNvPr id="3" name="Date Placeholder 2"/>
          <p:cNvSpPr>
            <a:spLocks noGrp="1"/>
          </p:cNvSpPr>
          <p:nvPr>
            <p:ph type="dt" idx="10"/>
          </p:nvPr>
        </p:nvSpPr>
        <p:spPr/>
        <p:txBody>
          <a:bodyPr/>
          <a:lstStyle/>
          <a:p>
            <a:pPr>
              <a:defRPr/>
            </a:pPr>
            <a:fld id="{36EB5C1B-EE20-4594-9108-F545B3183E5D}" type="datetime1">
              <a:rPr lang="en-US" smtClean="0"/>
              <a:t>10/6/2014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2EEBF7BD-BB02-4C52-BC77-30E0A557D43A}" type="datetime4">
              <a:rPr lang="en-US" sz="1200"/>
              <a:pPr algn="r" eaLnBrk="1" hangingPunct="1"/>
              <a:t>October 6, 2014</a:t>
            </a:fld>
            <a:endParaRPr lang="en-US" sz="1200" dirty="0"/>
          </a:p>
        </p:txBody>
      </p:sp>
      <p:sp>
        <p:nvSpPr>
          <p:cNvPr id="83971" name="Rectangle 6"/>
          <p:cNvSpPr txBox="1">
            <a:spLocks noGrp="1" noChangeArrowheads="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83972"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C77BDC82-8110-432D-99E4-597D22D76AE0}" type="slidenum">
              <a:rPr lang="en-US" sz="1200"/>
              <a:pPr algn="r" eaLnBrk="1" hangingPunct="1"/>
              <a:t>18</a:t>
            </a:fld>
            <a:endParaRPr lang="en-US" sz="1200" dirty="0"/>
          </a:p>
        </p:txBody>
      </p:sp>
      <p:sp>
        <p:nvSpPr>
          <p:cNvPr id="83973"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2C08BA8-7B1D-448D-AFD5-C1D285247020}" type="datetime4">
              <a:rPr lang="en-US" sz="1200"/>
              <a:pPr algn="r" eaLnBrk="1" hangingPunct="1"/>
              <a:t>October 6, 2014</a:t>
            </a:fld>
            <a:endParaRPr lang="en-US" sz="1200" dirty="0"/>
          </a:p>
        </p:txBody>
      </p:sp>
      <p:sp>
        <p:nvSpPr>
          <p:cNvPr id="83974"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BBD88C92-2041-4EB0-A2E1-C71345E85888}" type="slidenum">
              <a:rPr lang="en-US" sz="1200"/>
              <a:pPr algn="r" eaLnBrk="1" hangingPunct="1"/>
              <a:t>18</a:t>
            </a:fld>
            <a:endParaRPr lang="en-US" sz="1200" dirty="0"/>
          </a:p>
        </p:txBody>
      </p:sp>
      <p:sp>
        <p:nvSpPr>
          <p:cNvPr id="83975" name="Rectangle 2"/>
          <p:cNvSpPr>
            <a:spLocks noGrp="1" noRot="1" noChangeAspect="1" noChangeArrowheads="1" noTextEdit="1"/>
          </p:cNvSpPr>
          <p:nvPr>
            <p:ph type="sldImg"/>
          </p:nvPr>
        </p:nvSpPr>
        <p:spPr>
          <a:ln/>
        </p:spPr>
      </p:sp>
      <p:sp>
        <p:nvSpPr>
          <p:cNvPr id="839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For prisoners, “Minimal risk is the probability and magnitude of physical or psychological harm that is normally encountered in the daily lives, or in the routine medical, dental, or psychological examination of healthy persons.</a:t>
            </a:r>
          </a:p>
        </p:txBody>
      </p:sp>
      <p:sp>
        <p:nvSpPr>
          <p:cNvPr id="3" name="Date Placeholder 2"/>
          <p:cNvSpPr>
            <a:spLocks noGrp="1"/>
          </p:cNvSpPr>
          <p:nvPr>
            <p:ph type="dt" idx="10"/>
          </p:nvPr>
        </p:nvSpPr>
        <p:spPr/>
        <p:txBody>
          <a:bodyPr/>
          <a:lstStyle/>
          <a:p>
            <a:pPr>
              <a:defRPr/>
            </a:pPr>
            <a:fld id="{210718A8-3A31-4C4A-88CE-010995908A6A}" type="datetime1">
              <a:rPr lang="en-US" smtClean="0"/>
              <a:t>10/6/2014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spect="1" noChangeArrowheads="1" noTextEdit="1"/>
          </p:cNvSpPr>
          <p:nvPr>
            <p:ph type="sldImg"/>
          </p:nvPr>
        </p:nvSpPr>
        <p:spPr>
          <a:ln/>
        </p:spPr>
      </p:sp>
      <p:sp>
        <p:nvSpPr>
          <p:cNvPr id="849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AF3804DF-7548-41E4-9C1C-B08B3036248E}" type="datetime1">
              <a:rPr lang="en-US" smtClean="0"/>
              <a:t>10/6/2014</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8210FE43-91B9-45B4-AC8A-448EB9FC54FC}" type="datetime1">
              <a:rPr lang="en-US" smtClean="0"/>
              <a:t>10/6/2014</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Not all</a:t>
            </a:r>
          </a:p>
        </p:txBody>
      </p:sp>
      <p:sp>
        <p:nvSpPr>
          <p:cNvPr id="3" name="Date Placeholder 2"/>
          <p:cNvSpPr>
            <a:spLocks noGrp="1"/>
          </p:cNvSpPr>
          <p:nvPr>
            <p:ph type="dt" idx="10"/>
          </p:nvPr>
        </p:nvSpPr>
        <p:spPr/>
        <p:txBody>
          <a:bodyPr/>
          <a:lstStyle/>
          <a:p>
            <a:pPr>
              <a:defRPr/>
            </a:pPr>
            <a:fld id="{D6BA70FA-0719-416C-B4E9-0F75924793EB}" type="datetime1">
              <a:rPr lang="en-US" smtClean="0"/>
              <a:t>10/6/2014</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88068"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613E55F-176C-47C6-A70C-05117DD2A35E}" type="datetime4">
              <a:rPr lang="en-US" sz="1200"/>
              <a:pPr algn="r" eaLnBrk="1" hangingPunct="1"/>
              <a:t>October 6, 2014</a:t>
            </a:fld>
            <a:endParaRPr lang="en-US" sz="1200" dirty="0"/>
          </a:p>
        </p:txBody>
      </p:sp>
      <p:sp>
        <p:nvSpPr>
          <p:cNvPr id="88069"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88070"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C48B539-7A27-4748-ACC8-FE84924E047C}" type="slidenum">
              <a:rPr lang="en-US" sz="1200"/>
              <a:pPr algn="r" eaLnBrk="1" hangingPunct="1"/>
              <a:t>22</a:t>
            </a:fld>
            <a:endParaRPr lang="en-US" sz="1200" dirty="0"/>
          </a:p>
        </p:txBody>
      </p:sp>
      <p:sp>
        <p:nvSpPr>
          <p:cNvPr id="3" name="Date Placeholder 2"/>
          <p:cNvSpPr>
            <a:spLocks noGrp="1"/>
          </p:cNvSpPr>
          <p:nvPr>
            <p:ph type="dt" idx="10"/>
          </p:nvPr>
        </p:nvSpPr>
        <p:spPr/>
        <p:txBody>
          <a:bodyPr/>
          <a:lstStyle/>
          <a:p>
            <a:pPr>
              <a:defRPr/>
            </a:pPr>
            <a:fld id="{14192572-2C61-4D21-A9FA-D7C67069F49B}" type="datetime1">
              <a:rPr lang="en-US" smtClean="0"/>
              <a:t>10/6/2014</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D83B8590-A400-48A6-8DD7-B58DCC63EA99}" type="datetime1">
              <a:rPr lang="en-US" smtClean="0"/>
              <a:t>10/6/2014</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6035A4C6-7FD7-432C-BD25-56D3DEBBDE28}" type="datetime1">
              <a:rPr lang="en-US" smtClean="0"/>
              <a:t>10/6/2014</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FC5E72F-CB44-497E-8368-A535D8B13F6F}" type="datetime4">
              <a:rPr lang="en-US" sz="1200"/>
              <a:pPr algn="r" eaLnBrk="1" hangingPunct="1"/>
              <a:t>October 6, 2014</a:t>
            </a:fld>
            <a:endParaRPr lang="en-US" sz="1200" dirty="0"/>
          </a:p>
        </p:txBody>
      </p:sp>
      <p:sp>
        <p:nvSpPr>
          <p:cNvPr id="90115"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595822A-91A8-4AB1-A822-4FA2583D5105}" type="slidenum">
              <a:rPr lang="en-US" sz="1200"/>
              <a:pPr algn="r" eaLnBrk="1" hangingPunct="1"/>
              <a:t>27</a:t>
            </a:fld>
            <a:endParaRPr lang="en-US" sz="1200" dirty="0"/>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Investigators should clearly state whether data are anonymous, de-identified, coded, or identifiable.  A description of the data to be recorded is required.</a:t>
            </a:r>
          </a:p>
          <a:p>
            <a:pPr eaLnBrk="1" hangingPunct="1"/>
            <a:endParaRPr lang="en-US" dirty="0" smtClean="0"/>
          </a:p>
        </p:txBody>
      </p:sp>
      <p:sp>
        <p:nvSpPr>
          <p:cNvPr id="3" name="Date Placeholder 2"/>
          <p:cNvSpPr>
            <a:spLocks noGrp="1"/>
          </p:cNvSpPr>
          <p:nvPr>
            <p:ph type="dt" idx="10"/>
          </p:nvPr>
        </p:nvSpPr>
        <p:spPr/>
        <p:txBody>
          <a:bodyPr/>
          <a:lstStyle/>
          <a:p>
            <a:pPr>
              <a:defRPr/>
            </a:pPr>
            <a:fld id="{75FE2117-36E2-41F6-A4A4-196262E4CB0A}" type="datetime1">
              <a:rPr lang="en-US" smtClean="0"/>
              <a:t>10/6/2014</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 terms are not synonymous.  </a:t>
            </a:r>
            <a:endParaRPr lang="en-US" dirty="0"/>
          </a:p>
        </p:txBody>
      </p:sp>
      <p:sp>
        <p:nvSpPr>
          <p:cNvPr id="5" name="Date Placeholder 4"/>
          <p:cNvSpPr>
            <a:spLocks noGrp="1"/>
          </p:cNvSpPr>
          <p:nvPr>
            <p:ph type="dt" idx="10"/>
          </p:nvPr>
        </p:nvSpPr>
        <p:spPr/>
        <p:txBody>
          <a:bodyPr/>
          <a:lstStyle/>
          <a:p>
            <a:pPr>
              <a:defRPr/>
            </a:pPr>
            <a:fld id="{0A70CFFD-9AAC-41AA-9697-ED690F2C5BF4}" type="datetime1">
              <a:rPr lang="en-US" smtClean="0"/>
              <a:t>10/6/2014</a:t>
            </a:fld>
            <a:endParaRPr lang="en-US" dirty="0"/>
          </a:p>
        </p:txBody>
      </p:sp>
    </p:spTree>
    <p:extLst>
      <p:ext uri="{BB962C8B-B14F-4D97-AF65-F5344CB8AC3E}">
        <p14:creationId xmlns:p14="http://schemas.microsoft.com/office/powerpoint/2010/main" val="9322456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AC1049B6-FF9B-4634-832B-2B696C2DB0D5}" type="datetime1">
              <a:rPr lang="en-US" smtClean="0"/>
              <a:t>10/6/2014</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spect="1" noChangeArrowheads="1" noTextEdit="1"/>
          </p:cNvSpPr>
          <p:nvPr>
            <p:ph type="sldImg"/>
          </p:nvPr>
        </p:nvSpPr>
        <p:spPr>
          <a:ln/>
        </p:spPr>
      </p:sp>
      <p:sp>
        <p:nvSpPr>
          <p:cNvPr id="921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3272345D-A583-4E7B-8B9E-B6C5E0D6E0F3}" type="datetime1">
              <a:rPr lang="en-US" smtClean="0"/>
              <a:t>10/6/2014</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Slide Image Placeholder 1"/>
          <p:cNvSpPr>
            <a:spLocks noGrp="1" noRot="1" noChangeAspect="1" noTextEdit="1"/>
          </p:cNvSpPr>
          <p:nvPr>
            <p:ph type="sldImg"/>
          </p:nvPr>
        </p:nvSpPr>
        <p:spPr>
          <a:ln/>
        </p:spPr>
      </p:sp>
      <p:sp>
        <p:nvSpPr>
          <p:cNvPr id="93188"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3189"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2236" eaLnBrk="0" hangingPunct="0">
              <a:defRPr sz="1600">
                <a:solidFill>
                  <a:schemeClr val="tx1"/>
                </a:solidFill>
                <a:latin typeface="Arial" charset="0"/>
                <a:cs typeface="Arial" charset="0"/>
              </a:defRPr>
            </a:lvl1pPr>
            <a:lvl2pPr marL="742868" indent="-285718" defTabSz="922236" eaLnBrk="0" hangingPunct="0">
              <a:defRPr sz="1600">
                <a:solidFill>
                  <a:schemeClr val="tx1"/>
                </a:solidFill>
                <a:latin typeface="Arial" charset="0"/>
                <a:cs typeface="Arial" charset="0"/>
              </a:defRPr>
            </a:lvl2pPr>
            <a:lvl3pPr marL="1142874" indent="-228574" defTabSz="922236" eaLnBrk="0" hangingPunct="0">
              <a:defRPr sz="1600">
                <a:solidFill>
                  <a:schemeClr val="tx1"/>
                </a:solidFill>
                <a:latin typeface="Arial" charset="0"/>
                <a:cs typeface="Arial" charset="0"/>
              </a:defRPr>
            </a:lvl3pPr>
            <a:lvl4pPr marL="1600023" indent="-228574" defTabSz="922236" eaLnBrk="0" hangingPunct="0">
              <a:defRPr sz="1600">
                <a:solidFill>
                  <a:schemeClr val="tx1"/>
                </a:solidFill>
                <a:latin typeface="Arial" charset="0"/>
                <a:cs typeface="Arial" charset="0"/>
              </a:defRPr>
            </a:lvl4pPr>
            <a:lvl5pPr marL="2057174" indent="-228574" defTabSz="922236" eaLnBrk="0" hangingPunct="0">
              <a:defRPr sz="1600">
                <a:solidFill>
                  <a:schemeClr val="tx1"/>
                </a:solidFill>
                <a:latin typeface="Arial" charset="0"/>
                <a:cs typeface="Arial" charset="0"/>
              </a:defRPr>
            </a:lvl5pPr>
            <a:lvl6pPr marL="2514322" indent="-228574" defTabSz="922236" eaLnBrk="0" fontAlgn="base" hangingPunct="0">
              <a:spcBef>
                <a:spcPct val="0"/>
              </a:spcBef>
              <a:spcAft>
                <a:spcPct val="0"/>
              </a:spcAft>
              <a:defRPr sz="1600">
                <a:solidFill>
                  <a:schemeClr val="tx1"/>
                </a:solidFill>
                <a:latin typeface="Arial" charset="0"/>
                <a:cs typeface="Arial" charset="0"/>
              </a:defRPr>
            </a:lvl6pPr>
            <a:lvl7pPr marL="2971470" indent="-228574" defTabSz="922236" eaLnBrk="0" fontAlgn="base" hangingPunct="0">
              <a:spcBef>
                <a:spcPct val="0"/>
              </a:spcBef>
              <a:spcAft>
                <a:spcPct val="0"/>
              </a:spcAft>
              <a:defRPr sz="1600">
                <a:solidFill>
                  <a:schemeClr val="tx1"/>
                </a:solidFill>
                <a:latin typeface="Arial" charset="0"/>
                <a:cs typeface="Arial" charset="0"/>
              </a:defRPr>
            </a:lvl7pPr>
            <a:lvl8pPr marL="3428621" indent="-228574" defTabSz="922236" eaLnBrk="0" fontAlgn="base" hangingPunct="0">
              <a:spcBef>
                <a:spcPct val="0"/>
              </a:spcBef>
              <a:spcAft>
                <a:spcPct val="0"/>
              </a:spcAft>
              <a:defRPr sz="1600">
                <a:solidFill>
                  <a:schemeClr val="tx1"/>
                </a:solidFill>
                <a:latin typeface="Arial" charset="0"/>
                <a:cs typeface="Arial" charset="0"/>
              </a:defRPr>
            </a:lvl8pPr>
            <a:lvl9pPr marL="3885770" indent="-228574" defTabSz="922236"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93190" name="Slide Number Placeholder 5"/>
          <p:cNvSpPr txBox="1">
            <a:spLocks noGrp="1"/>
          </p:cNvSpPr>
          <p:nvPr/>
        </p:nvSpPr>
        <p:spPr bwMode="auto">
          <a:xfrm>
            <a:off x="3970340" y="8828090"/>
            <a:ext cx="30384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521E0D59-55BC-480D-91A3-80F05C885CD2}" type="slidenum">
              <a:rPr lang="en-US" sz="1200"/>
              <a:pPr algn="r" eaLnBrk="1" hangingPunct="1"/>
              <a:t>32</a:t>
            </a:fld>
            <a:endParaRPr lang="en-US" sz="1200" dirty="0"/>
          </a:p>
        </p:txBody>
      </p:sp>
      <p:sp>
        <p:nvSpPr>
          <p:cNvPr id="3" name="Date Placeholder 2"/>
          <p:cNvSpPr>
            <a:spLocks noGrp="1"/>
          </p:cNvSpPr>
          <p:nvPr>
            <p:ph type="dt" idx="10"/>
          </p:nvPr>
        </p:nvSpPr>
        <p:spPr/>
        <p:txBody>
          <a:bodyPr/>
          <a:lstStyle/>
          <a:p>
            <a:pPr>
              <a:defRPr/>
            </a:pPr>
            <a:fld id="{BD465A3E-093B-4DE2-B653-1BA7915D6D03}" type="datetime1">
              <a:rPr lang="en-US" smtClean="0"/>
              <a:t>10/6/2014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4E46FC23-A91A-4909-87E5-D9D947867BF4}" type="datetime1">
              <a:rPr lang="en-US" smtClean="0"/>
              <a:t>10/6/2014</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3E7E0120-174C-4CEA-8065-0BC692C139BB}" type="datetime1">
              <a:rPr lang="en-US" smtClean="0"/>
              <a:t>10/6/2014</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7198DF8F-E5D2-4124-AEFD-8A74B61172D6}" type="datetime1">
              <a:rPr lang="en-US" smtClean="0"/>
              <a:t>10/6/2014</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3549328B-5BD6-494A-B441-1D0E2ED5509A}" type="datetime1">
              <a:rPr lang="en-US" smtClean="0"/>
              <a:t>10/6/2014</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Image Placeholder 1"/>
          <p:cNvSpPr>
            <a:spLocks noGrp="1" noRot="1" noChangeAspect="1" noTextEdit="1"/>
          </p:cNvSpPr>
          <p:nvPr>
            <p:ph type="sldImg"/>
          </p:nvPr>
        </p:nvSpPr>
        <p:spPr>
          <a:ln/>
        </p:spPr>
      </p:sp>
      <p:sp>
        <p:nvSpPr>
          <p:cNvPr id="983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8308"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C3830547-6B00-41D7-9099-521581105BC8}" type="datetime4">
              <a:rPr lang="en-US" sz="1200"/>
              <a:pPr algn="r" eaLnBrk="1" hangingPunct="1"/>
              <a:t>October 6, 2014</a:t>
            </a:fld>
            <a:endParaRPr lang="en-US" sz="1200" dirty="0"/>
          </a:p>
        </p:txBody>
      </p:sp>
      <p:sp>
        <p:nvSpPr>
          <p:cNvPr id="98309"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98310"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05668C8-4799-4DB3-879D-BD286D6AFDD7}" type="slidenum">
              <a:rPr lang="en-US" sz="1200"/>
              <a:pPr algn="r" eaLnBrk="1" hangingPunct="1"/>
              <a:t>37</a:t>
            </a:fld>
            <a:endParaRPr lang="en-US" sz="1200" dirty="0"/>
          </a:p>
        </p:txBody>
      </p:sp>
      <p:sp>
        <p:nvSpPr>
          <p:cNvPr id="3" name="Date Placeholder 2"/>
          <p:cNvSpPr>
            <a:spLocks noGrp="1"/>
          </p:cNvSpPr>
          <p:nvPr>
            <p:ph type="dt" idx="10"/>
          </p:nvPr>
        </p:nvSpPr>
        <p:spPr/>
        <p:txBody>
          <a:bodyPr/>
          <a:lstStyle/>
          <a:p>
            <a:pPr>
              <a:defRPr/>
            </a:pPr>
            <a:fld id="{52DA036A-83F7-4C65-8D0F-C6AB246E42FC}" type="datetime1">
              <a:rPr lang="en-US" smtClean="0"/>
              <a:t>10/6/2014</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Explain general structure of IRB at CU. </a:t>
            </a:r>
          </a:p>
        </p:txBody>
      </p:sp>
      <p:sp>
        <p:nvSpPr>
          <p:cNvPr id="69636"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66BA1831-5A4D-43A2-B701-14033AD72244}" type="datetime4">
              <a:rPr lang="en-US" sz="1200"/>
              <a:pPr algn="r" eaLnBrk="1" hangingPunct="1"/>
              <a:t>October 6, 2014</a:t>
            </a:fld>
            <a:endParaRPr lang="en-US" sz="1200" dirty="0"/>
          </a:p>
        </p:txBody>
      </p:sp>
      <p:sp>
        <p:nvSpPr>
          <p:cNvPr id="69637"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69638"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28487333-3C9A-45D3-9589-39FF999A5BA6}" type="slidenum">
              <a:rPr lang="en-US" sz="1200"/>
              <a:pPr algn="r" eaLnBrk="1" hangingPunct="1"/>
              <a:t>3</a:t>
            </a:fld>
            <a:endParaRPr lang="en-US" sz="1200" dirty="0"/>
          </a:p>
        </p:txBody>
      </p:sp>
      <p:sp>
        <p:nvSpPr>
          <p:cNvPr id="3" name="Date Placeholder 2"/>
          <p:cNvSpPr>
            <a:spLocks noGrp="1"/>
          </p:cNvSpPr>
          <p:nvPr>
            <p:ph type="dt" idx="10"/>
          </p:nvPr>
        </p:nvSpPr>
        <p:spPr/>
        <p:txBody>
          <a:bodyPr/>
          <a:lstStyle/>
          <a:p>
            <a:pPr>
              <a:defRPr/>
            </a:pPr>
            <a:fld id="{01271935-2AE1-40F0-A7A2-A9103FBE1877}" type="datetime1">
              <a:rPr lang="en-US" smtClean="0"/>
              <a:t>10/6/2014</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99332"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F42AE8A4-186B-4D6A-B060-3200AB297D74}" type="datetime4">
              <a:rPr lang="en-US" sz="1200"/>
              <a:pPr algn="r" eaLnBrk="1" hangingPunct="1"/>
              <a:t>October 6, 2014</a:t>
            </a:fld>
            <a:endParaRPr lang="en-US" sz="1200" dirty="0"/>
          </a:p>
        </p:txBody>
      </p:sp>
      <p:sp>
        <p:nvSpPr>
          <p:cNvPr id="99333"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99334"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714D3B98-69A5-4A71-82EF-B948C7532774}" type="slidenum">
              <a:rPr lang="en-US" sz="1200"/>
              <a:pPr algn="r" eaLnBrk="1" hangingPunct="1"/>
              <a:t>38</a:t>
            </a:fld>
            <a:endParaRPr lang="en-US" sz="1200" dirty="0"/>
          </a:p>
        </p:txBody>
      </p:sp>
      <p:sp>
        <p:nvSpPr>
          <p:cNvPr id="3" name="Date Placeholder 2"/>
          <p:cNvSpPr>
            <a:spLocks noGrp="1"/>
          </p:cNvSpPr>
          <p:nvPr>
            <p:ph type="dt" idx="10"/>
          </p:nvPr>
        </p:nvSpPr>
        <p:spPr/>
        <p:txBody>
          <a:bodyPr/>
          <a:lstStyle/>
          <a:p>
            <a:pPr>
              <a:defRPr/>
            </a:pPr>
            <a:fld id="{AE1A4D9A-BD76-47A8-8FE0-A71051F4FBDB}" type="datetime1">
              <a:rPr lang="en-US" smtClean="0"/>
              <a:t>10/6/2014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61034765-E756-49E2-8EE3-F6D5C70425BE}" type="datetime1">
              <a:rPr lang="en-US" smtClean="0"/>
              <a:t>10/6/2014</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a:ln/>
        </p:spPr>
      </p:sp>
      <p:sp>
        <p:nvSpPr>
          <p:cNvPr id="1013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06398FE4-D990-4D94-8884-86ECE50D4581}" type="datetime1">
              <a:rPr lang="en-US" smtClean="0"/>
              <a:t>10/6/2014</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All required documentation should be attached as “External documents.”</a:t>
            </a:r>
          </a:p>
          <a:p>
            <a:r>
              <a:rPr lang="en-US" dirty="0" smtClean="0"/>
              <a:t>Grants may required multiple protocols.  Please</a:t>
            </a:r>
            <a:r>
              <a:rPr lang="en-US" baseline="0" dirty="0" smtClean="0"/>
              <a:t> explain</a:t>
            </a:r>
            <a:endParaRPr lang="en-US" dirty="0" smtClean="0"/>
          </a:p>
          <a:p>
            <a:endParaRPr lang="en-US" dirty="0" smtClean="0"/>
          </a:p>
          <a:p>
            <a:r>
              <a:rPr lang="en-US" dirty="0" smtClean="0"/>
              <a:t>	Please note: This is in addition to completing the Data Sheet and describing the procedures in the Study Description and.  </a:t>
            </a:r>
          </a:p>
          <a:p>
            <a:endParaRPr lang="en-US" dirty="0" smtClean="0"/>
          </a:p>
        </p:txBody>
      </p:sp>
      <p:sp>
        <p:nvSpPr>
          <p:cNvPr id="3" name="Date Placeholder 2"/>
          <p:cNvSpPr>
            <a:spLocks noGrp="1"/>
          </p:cNvSpPr>
          <p:nvPr>
            <p:ph type="dt" idx="10"/>
          </p:nvPr>
        </p:nvSpPr>
        <p:spPr/>
        <p:txBody>
          <a:bodyPr/>
          <a:lstStyle/>
          <a:p>
            <a:pPr>
              <a:defRPr/>
            </a:pPr>
            <a:fld id="{505AFBF7-48F5-420F-8872-782C03E17518}" type="datetime1">
              <a:rPr lang="en-US" smtClean="0"/>
              <a:t>10/6/2014</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3428"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5AF54E7-A78C-4C14-A520-A69935078AE8}" type="datetime4">
              <a:rPr lang="en-US" sz="1200"/>
              <a:pPr algn="r" eaLnBrk="1" hangingPunct="1"/>
              <a:t>October 6, 2014</a:t>
            </a:fld>
            <a:endParaRPr lang="en-US" sz="1200" dirty="0"/>
          </a:p>
        </p:txBody>
      </p:sp>
      <p:sp>
        <p:nvSpPr>
          <p:cNvPr id="103429"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03430"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B553FB49-4BED-4C11-831A-A5AD9F7C133B}" type="slidenum">
              <a:rPr lang="en-US" sz="1200"/>
              <a:pPr algn="r" eaLnBrk="1" hangingPunct="1"/>
              <a:t>44</a:t>
            </a:fld>
            <a:endParaRPr lang="en-US" sz="1200" dirty="0"/>
          </a:p>
        </p:txBody>
      </p:sp>
      <p:sp>
        <p:nvSpPr>
          <p:cNvPr id="3" name="Date Placeholder 2"/>
          <p:cNvSpPr>
            <a:spLocks noGrp="1"/>
          </p:cNvSpPr>
          <p:nvPr>
            <p:ph type="dt" idx="10"/>
          </p:nvPr>
        </p:nvSpPr>
        <p:spPr/>
        <p:txBody>
          <a:bodyPr/>
          <a:lstStyle/>
          <a:p>
            <a:pPr>
              <a:defRPr/>
            </a:pPr>
            <a:fld id="{E4324D28-721D-4DC9-BFA1-5C0F82EBB044}" type="datetime1">
              <a:rPr lang="en-US" smtClean="0"/>
              <a:t>10/6/2014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60E24802-E076-4A9E-8622-076BB147AC76}" type="datetime1">
              <a:rPr lang="en-US" smtClean="0"/>
              <a:t>10/6/2014</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5476"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9B78E04-108D-4B85-98DF-8D8DAF674524}" type="datetime4">
              <a:rPr lang="en-US" sz="1200"/>
              <a:pPr algn="r" eaLnBrk="1" hangingPunct="1"/>
              <a:t>October 6, 2014</a:t>
            </a:fld>
            <a:endParaRPr lang="en-US" sz="1200" dirty="0"/>
          </a:p>
        </p:txBody>
      </p:sp>
      <p:sp>
        <p:nvSpPr>
          <p:cNvPr id="105477"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05478"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0881777-2E1F-4C79-8F4C-9DE805A641F7}" type="slidenum">
              <a:rPr lang="en-US" sz="1200"/>
              <a:pPr algn="r" eaLnBrk="1" hangingPunct="1"/>
              <a:t>46</a:t>
            </a:fld>
            <a:endParaRPr lang="en-US" sz="1200" dirty="0"/>
          </a:p>
        </p:txBody>
      </p:sp>
      <p:sp>
        <p:nvSpPr>
          <p:cNvPr id="3" name="Date Placeholder 2"/>
          <p:cNvSpPr>
            <a:spLocks noGrp="1"/>
          </p:cNvSpPr>
          <p:nvPr>
            <p:ph type="dt" idx="10"/>
          </p:nvPr>
        </p:nvSpPr>
        <p:spPr/>
        <p:txBody>
          <a:bodyPr/>
          <a:lstStyle/>
          <a:p>
            <a:pPr>
              <a:defRPr/>
            </a:pPr>
            <a:fld id="{49132493-0E65-4E7F-9891-0C3394DD2A23}" type="datetime1">
              <a:rPr lang="en-US" smtClean="0"/>
              <a:t>10/6/2014</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06500"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D46446AB-03DF-4C6F-930B-C2ACA4EC4C76}" type="datetime4">
              <a:rPr lang="en-US" sz="1200"/>
              <a:pPr algn="r" eaLnBrk="1" hangingPunct="1"/>
              <a:t>October 6, 2014</a:t>
            </a:fld>
            <a:endParaRPr lang="en-US" sz="1200" dirty="0"/>
          </a:p>
        </p:txBody>
      </p:sp>
      <p:sp>
        <p:nvSpPr>
          <p:cNvPr id="106501"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06502"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0CE2138E-99AB-44A0-BF56-40579C33B8EA}" type="slidenum">
              <a:rPr lang="en-US" sz="1200"/>
              <a:pPr algn="r" eaLnBrk="1" hangingPunct="1"/>
              <a:t>47</a:t>
            </a:fld>
            <a:endParaRPr lang="en-US" sz="1200" dirty="0"/>
          </a:p>
        </p:txBody>
      </p:sp>
      <p:sp>
        <p:nvSpPr>
          <p:cNvPr id="3" name="Date Placeholder 2"/>
          <p:cNvSpPr>
            <a:spLocks noGrp="1"/>
          </p:cNvSpPr>
          <p:nvPr>
            <p:ph type="dt" idx="10"/>
          </p:nvPr>
        </p:nvSpPr>
        <p:spPr/>
        <p:txBody>
          <a:bodyPr/>
          <a:lstStyle/>
          <a:p>
            <a:pPr>
              <a:defRPr/>
            </a:pPr>
            <a:fld id="{7483DB79-DF8E-425B-A39D-71BBDFE6E1D3}" type="datetime1">
              <a:rPr lang="en-US" smtClean="0"/>
              <a:t>10/6/2014</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B8DE5BA1-9E30-4263-A994-63D3C0FAB8D0}" type="datetime1">
              <a:rPr lang="en-US" smtClean="0"/>
              <a:t>10/6/2014</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22D1ED37-A219-40C7-A370-BBCB847FBA76}" type="datetime4">
              <a:rPr lang="en-US" sz="1200"/>
              <a:pPr algn="r" eaLnBrk="1" hangingPunct="1"/>
              <a:t>October 6, 2014</a:t>
            </a:fld>
            <a:endParaRPr lang="en-US" sz="1200" dirty="0"/>
          </a:p>
        </p:txBody>
      </p:sp>
      <p:sp>
        <p:nvSpPr>
          <p:cNvPr id="109571"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2E2230C-A2EF-46E7-82E8-5FC757D9742A}" type="slidenum">
              <a:rPr lang="en-US" sz="1200"/>
              <a:pPr algn="r" eaLnBrk="1" hangingPunct="1"/>
              <a:t>49</a:t>
            </a:fld>
            <a:endParaRPr lang="en-US" sz="1200" dirty="0"/>
          </a:p>
        </p:txBody>
      </p:sp>
      <p:sp>
        <p:nvSpPr>
          <p:cNvPr id="109572" name="Rectangle 2"/>
          <p:cNvSpPr>
            <a:spLocks noGrp="1" noRot="1" noChangeAspect="1" noChangeArrowheads="1" noTextEdit="1"/>
          </p:cNvSpPr>
          <p:nvPr>
            <p:ph type="sldImg"/>
          </p:nvPr>
        </p:nvSpPr>
        <p:spPr>
          <a:ln/>
        </p:spPr>
      </p:sp>
      <p:sp>
        <p:nvSpPr>
          <p:cNvPr id="10957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F8CE5B39-B1B7-451A-99D2-F08CAE72E022}" type="datetime1">
              <a:rPr lang="en-US" smtClean="0"/>
              <a:t>10/6/2014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systematic investigation designed to contribute to generalizable knowledge.   In addition to 45 CFR 46, any FDA regulated product (drugs, devices, biologics) must also follow FDA guidelines (Title 21). </a:t>
            </a:r>
          </a:p>
        </p:txBody>
      </p:sp>
      <p:sp>
        <p:nvSpPr>
          <p:cNvPr id="3" name="Date Placeholder 2"/>
          <p:cNvSpPr>
            <a:spLocks noGrp="1"/>
          </p:cNvSpPr>
          <p:nvPr>
            <p:ph type="dt" idx="10"/>
          </p:nvPr>
        </p:nvSpPr>
        <p:spPr/>
        <p:txBody>
          <a:bodyPr/>
          <a:lstStyle/>
          <a:p>
            <a:pPr>
              <a:defRPr/>
            </a:pPr>
            <a:fld id="{9438EBF9-20AF-4141-8135-6990D09FB1BE}" type="datetime1">
              <a:rPr lang="en-US" smtClean="0"/>
              <a:t>10/6/2014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0596"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9862731-15AC-4024-9850-C2FDF39404B2}" type="datetime4">
              <a:rPr lang="en-US" sz="1200"/>
              <a:pPr algn="r" eaLnBrk="1" hangingPunct="1"/>
              <a:t>October 6, 2014</a:t>
            </a:fld>
            <a:endParaRPr lang="en-US" sz="1200" dirty="0"/>
          </a:p>
        </p:txBody>
      </p:sp>
      <p:sp>
        <p:nvSpPr>
          <p:cNvPr id="110597"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10598"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D3CC7C14-7761-4555-B9B3-738BE1B543CE}" type="slidenum">
              <a:rPr lang="en-US" sz="1200"/>
              <a:pPr algn="r" eaLnBrk="1" hangingPunct="1"/>
              <a:t>50</a:t>
            </a:fld>
            <a:endParaRPr lang="en-US" sz="1200" dirty="0"/>
          </a:p>
        </p:txBody>
      </p:sp>
      <p:sp>
        <p:nvSpPr>
          <p:cNvPr id="3" name="Date Placeholder 2"/>
          <p:cNvSpPr>
            <a:spLocks noGrp="1"/>
          </p:cNvSpPr>
          <p:nvPr>
            <p:ph type="dt" idx="10"/>
          </p:nvPr>
        </p:nvSpPr>
        <p:spPr/>
        <p:txBody>
          <a:bodyPr/>
          <a:lstStyle/>
          <a:p>
            <a:pPr>
              <a:defRPr/>
            </a:pPr>
            <a:fld id="{D1555766-5CC6-4D61-9749-6B3A325E43D4}" type="datetime1">
              <a:rPr lang="en-US" smtClean="0"/>
              <a:t>10/6/2014</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367357E6-A1A1-4AA7-A971-2B7A3BF1A687}" type="datetime4">
              <a:rPr lang="en-US" sz="1200"/>
              <a:pPr algn="r" eaLnBrk="1" hangingPunct="1"/>
              <a:t>October 6, 2014</a:t>
            </a:fld>
            <a:endParaRPr lang="en-US" sz="1200" dirty="0"/>
          </a:p>
        </p:txBody>
      </p:sp>
      <p:sp>
        <p:nvSpPr>
          <p:cNvPr id="111619" name="Rectangle 6"/>
          <p:cNvSpPr txBox="1">
            <a:spLocks noGrp="1" noChangeArrowheads="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11620"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9B56298-F5A4-44CD-AF23-1130EEC28DE2}" type="slidenum">
              <a:rPr lang="en-US" sz="1200"/>
              <a:pPr algn="r" eaLnBrk="1" hangingPunct="1"/>
              <a:t>51</a:t>
            </a:fld>
            <a:endParaRPr lang="en-US" sz="1200" dirty="0"/>
          </a:p>
        </p:txBody>
      </p:sp>
      <p:sp>
        <p:nvSpPr>
          <p:cNvPr id="111621"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7B4CC03-CC77-47F5-A42D-390250E95122}" type="datetime4">
              <a:rPr lang="en-US" sz="1200"/>
              <a:pPr algn="r" eaLnBrk="1" hangingPunct="1"/>
              <a:t>October 6, 2014</a:t>
            </a:fld>
            <a:endParaRPr lang="en-US" sz="1200" dirty="0"/>
          </a:p>
        </p:txBody>
      </p:sp>
      <p:sp>
        <p:nvSpPr>
          <p:cNvPr id="111622"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04BE171A-CB25-4EB6-B0B4-BC5E8C9CBA85}" type="slidenum">
              <a:rPr lang="en-US" sz="1200"/>
              <a:pPr algn="r" eaLnBrk="1" hangingPunct="1"/>
              <a:t>51</a:t>
            </a:fld>
            <a:endParaRPr lang="en-US" sz="1200" dirty="0"/>
          </a:p>
        </p:txBody>
      </p:sp>
      <p:sp>
        <p:nvSpPr>
          <p:cNvPr id="111623" name="Rectangle 2"/>
          <p:cNvSpPr>
            <a:spLocks noGrp="1" noRot="1" noChangeAspect="1" noChangeArrowheads="1" noTextEdit="1"/>
          </p:cNvSpPr>
          <p:nvPr>
            <p:ph type="sldImg"/>
          </p:nvPr>
        </p:nvSpPr>
        <p:spPr>
          <a:ln/>
        </p:spPr>
      </p:sp>
      <p:sp>
        <p:nvSpPr>
          <p:cNvPr id="1116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2A00DA2F-56BF-483D-954C-F1B6AD94DD23}" type="datetime1">
              <a:rPr lang="en-US" smtClean="0"/>
              <a:t>10/6/2014</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8ED9F76-EE3A-4077-9A4D-E0F559149E28}" type="datetime4">
              <a:rPr lang="en-US" sz="1200"/>
              <a:pPr algn="r" eaLnBrk="1" hangingPunct="1"/>
              <a:t>October 6, 2014</a:t>
            </a:fld>
            <a:endParaRPr lang="en-US" sz="1200" dirty="0"/>
          </a:p>
        </p:txBody>
      </p:sp>
      <p:sp>
        <p:nvSpPr>
          <p:cNvPr id="113667"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56DECA3-7ACF-4F10-AF11-8423A9406312}" type="slidenum">
              <a:rPr lang="en-US" sz="1200"/>
              <a:pPr algn="r" eaLnBrk="1" hangingPunct="1"/>
              <a:t>53</a:t>
            </a:fld>
            <a:endParaRPr lang="en-US" sz="1200" dirty="0"/>
          </a:p>
        </p:txBody>
      </p:sp>
      <p:sp>
        <p:nvSpPr>
          <p:cNvPr id="113668" name="Rectangle 2"/>
          <p:cNvSpPr>
            <a:spLocks noGrp="1" noRot="1" noChangeAspect="1" noChangeArrowheads="1" noTextEdit="1"/>
          </p:cNvSpPr>
          <p:nvPr>
            <p:ph type="sldImg"/>
          </p:nvPr>
        </p:nvSpPr>
        <p:spPr>
          <a:ln/>
        </p:spPr>
      </p:sp>
      <p:sp>
        <p:nvSpPr>
          <p:cNvPr id="11366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486C14F1-6C4F-4975-9481-46B0508B09C0}" type="datetime1">
              <a:rPr lang="en-US" smtClean="0"/>
              <a:t>10/6/2014</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2294E081-A5A8-4002-8CB7-66C5E5039DE5}" type="datetime1">
              <a:rPr lang="en-US" smtClean="0"/>
              <a:t>10/6/2014</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627472B7-2FA7-4F46-99E9-E1749F17F8E5}" type="datetime1">
              <a:rPr lang="en-US" smtClean="0"/>
              <a:t>10/6/2014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16740"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AD3D0316-A3C9-4D06-95CB-66BFEA1B23E7}" type="datetime4">
              <a:rPr lang="en-US" sz="1200"/>
              <a:pPr algn="r" eaLnBrk="1" hangingPunct="1"/>
              <a:t>October 6, 2014</a:t>
            </a:fld>
            <a:endParaRPr lang="en-US" sz="1200" dirty="0"/>
          </a:p>
        </p:txBody>
      </p:sp>
      <p:sp>
        <p:nvSpPr>
          <p:cNvPr id="116741"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116742"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F345F95C-AB14-43A1-B47B-E96F2C860905}" type="slidenum">
              <a:rPr lang="en-US" sz="1200"/>
              <a:pPr algn="r" eaLnBrk="1" hangingPunct="1"/>
              <a:t>56</a:t>
            </a:fld>
            <a:endParaRPr lang="en-US" sz="1200" dirty="0"/>
          </a:p>
        </p:txBody>
      </p:sp>
      <p:sp>
        <p:nvSpPr>
          <p:cNvPr id="3" name="Date Placeholder 2"/>
          <p:cNvSpPr>
            <a:spLocks noGrp="1"/>
          </p:cNvSpPr>
          <p:nvPr>
            <p:ph type="dt" idx="10"/>
          </p:nvPr>
        </p:nvSpPr>
        <p:spPr/>
        <p:txBody>
          <a:bodyPr/>
          <a:lstStyle/>
          <a:p>
            <a:pPr>
              <a:defRPr/>
            </a:pPr>
            <a:fld id="{31ACF039-9F7F-460A-B7DC-20FC92A26415}" type="datetime1">
              <a:rPr lang="en-US" smtClean="0"/>
              <a:t>10/6/2014</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Slide Image Placeholder 1"/>
          <p:cNvSpPr>
            <a:spLocks noGrp="1" noRot="1" noChangeAspect="1" noTextEdit="1"/>
          </p:cNvSpPr>
          <p:nvPr>
            <p:ph type="sldImg"/>
          </p:nvPr>
        </p:nvSpPr>
        <p:spPr>
          <a:ln/>
        </p:spPr>
      </p:sp>
      <p:sp>
        <p:nvSpPr>
          <p:cNvPr id="1177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9FD01951-355C-48CB-90B9-E0145F786134}" type="datetime1">
              <a:rPr lang="en-US" smtClean="0"/>
              <a:t>10/6/2014</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DF604707-6F0D-4239-9270-A19448DCEEAF}" type="datetime1">
              <a:rPr lang="en-US" smtClean="0"/>
              <a:t>10/6/2014</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3"/>
          <p:cNvSpPr txBox="1">
            <a:spLocks noGrp="1" noChangeArrowheads="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62DE9F5A-C61E-492F-B792-E4D3EA9A8BC9}" type="datetime4">
              <a:rPr lang="en-US" sz="1200"/>
              <a:pPr algn="r" eaLnBrk="1" hangingPunct="1"/>
              <a:t>October 6, 2014</a:t>
            </a:fld>
            <a:endParaRPr lang="en-US" sz="1200" dirty="0"/>
          </a:p>
        </p:txBody>
      </p:sp>
      <p:sp>
        <p:nvSpPr>
          <p:cNvPr id="119811" name="Rectangle 7"/>
          <p:cNvSpPr txBox="1">
            <a:spLocks noGrp="1" noChangeArrowheads="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E34C0EB7-2521-4B37-9927-23868F4B937E}" type="slidenum">
              <a:rPr lang="en-US" sz="1200"/>
              <a:pPr algn="r" eaLnBrk="1" hangingPunct="1"/>
              <a:t>65</a:t>
            </a:fld>
            <a:endParaRPr lang="en-US" sz="1200" dirty="0"/>
          </a:p>
        </p:txBody>
      </p:sp>
      <p:sp>
        <p:nvSpPr>
          <p:cNvPr id="119812" name="Rectangle 2"/>
          <p:cNvSpPr>
            <a:spLocks noGrp="1" noRot="1" noChangeAspect="1" noChangeArrowheads="1" noTextEdit="1"/>
          </p:cNvSpPr>
          <p:nvPr>
            <p:ph type="sldImg"/>
          </p:nvPr>
        </p:nvSpPr>
        <p:spPr>
          <a:ln/>
        </p:spPr>
      </p:sp>
      <p:sp>
        <p:nvSpPr>
          <p:cNvPr id="1198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0A027655-E5C6-4966-856E-86FBD4B61402}" type="datetime1">
              <a:rPr lang="en-US" smtClean="0"/>
              <a:t>10/6/2014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Image Placeholder 1"/>
          <p:cNvSpPr>
            <a:spLocks noGrp="1" noRot="1" noChangeAspect="1" noTextEdit="1"/>
          </p:cNvSpPr>
          <p:nvPr>
            <p:ph type="sldImg"/>
          </p:nvPr>
        </p:nvSpPr>
        <p:spPr>
          <a:ln/>
        </p:spPr>
      </p:sp>
      <p:sp>
        <p:nvSpPr>
          <p:cNvPr id="1208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120836"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DFC258E5-9E8B-4D79-BFE2-E196B815EECE}" type="datetime4">
              <a:rPr lang="en-US" sz="1200"/>
              <a:pPr algn="r" eaLnBrk="1" hangingPunct="1"/>
              <a:t>October 6, 2014</a:t>
            </a:fld>
            <a:endParaRPr lang="en-US" sz="1200" dirty="0"/>
          </a:p>
        </p:txBody>
      </p:sp>
      <p:sp>
        <p:nvSpPr>
          <p:cNvPr id="120837" name="Slide Number Placeholder 4"/>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2241022C-3416-4B22-A4D7-987B77F7E076}" type="slidenum">
              <a:rPr lang="en-US" sz="1200"/>
              <a:pPr algn="r" eaLnBrk="1" hangingPunct="1"/>
              <a:t>66</a:t>
            </a:fld>
            <a:endParaRPr lang="en-US" sz="1200" dirty="0"/>
          </a:p>
        </p:txBody>
      </p:sp>
      <p:sp>
        <p:nvSpPr>
          <p:cNvPr id="3" name="Date Placeholder 2"/>
          <p:cNvSpPr>
            <a:spLocks noGrp="1"/>
          </p:cNvSpPr>
          <p:nvPr>
            <p:ph type="dt" idx="10"/>
          </p:nvPr>
        </p:nvSpPr>
        <p:spPr/>
        <p:txBody>
          <a:bodyPr/>
          <a:lstStyle/>
          <a:p>
            <a:pPr>
              <a:defRPr/>
            </a:pPr>
            <a:fld id="{BDFC4DEF-E384-4037-A911-160F58FFC404}" type="datetime1">
              <a:rPr lang="en-US" smtClean="0"/>
              <a:t>10/6/2014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dirty="0" smtClean="0"/>
              <a:t>A living individual about whom an investigator collects data (though intervention or interaction with the individual) or identifiable private information.</a:t>
            </a:r>
          </a:p>
          <a:p>
            <a:pPr eaLnBrk="1" hangingPunct="1"/>
            <a:r>
              <a:rPr lang="en-US" dirty="0" smtClean="0"/>
              <a:t>Title 21 of the Code of Federal Regulations for the FDA guidelines  define “Human Subject as an individual who is or becomes a participant in research, either as a recipient of the test article or as a control. (A healthy human or a patient.) </a:t>
            </a:r>
            <a:r>
              <a:rPr lang="en-US" b="1" dirty="0" smtClean="0"/>
              <a:t>FDA: </a:t>
            </a:r>
            <a:r>
              <a:rPr lang="en-US" dirty="0" smtClean="0"/>
              <a:t>title 21 CFR Parts 50&amp;56. Subject is an individual on whom or on whose specimen an investigational device is used</a:t>
            </a:r>
          </a:p>
          <a:p>
            <a:pPr eaLnBrk="1" hangingPunct="1"/>
            <a:endParaRPr lang="en-US" dirty="0" smtClean="0"/>
          </a:p>
          <a:p>
            <a:pPr eaLnBrk="1" hangingPunct="1"/>
            <a:endParaRPr lang="en-US" dirty="0" smtClean="0"/>
          </a:p>
        </p:txBody>
      </p:sp>
      <p:sp>
        <p:nvSpPr>
          <p:cNvPr id="3" name="Date Placeholder 2"/>
          <p:cNvSpPr>
            <a:spLocks noGrp="1"/>
          </p:cNvSpPr>
          <p:nvPr>
            <p:ph type="dt" idx="10"/>
          </p:nvPr>
        </p:nvSpPr>
        <p:spPr/>
        <p:txBody>
          <a:bodyPr/>
          <a:lstStyle/>
          <a:p>
            <a:pPr>
              <a:defRPr/>
            </a:pPr>
            <a:fld id="{2EA603E1-3AEC-418E-AEFD-35DD457FACF1}" type="datetime1">
              <a:rPr lang="en-US" smtClean="0"/>
              <a:t>10/6/2014</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p>
        </p:txBody>
      </p:sp>
      <p:sp>
        <p:nvSpPr>
          <p:cNvPr id="3" name="Date Placeholder 2"/>
          <p:cNvSpPr>
            <a:spLocks noGrp="1"/>
          </p:cNvSpPr>
          <p:nvPr>
            <p:ph type="dt" idx="10"/>
          </p:nvPr>
        </p:nvSpPr>
        <p:spPr/>
        <p:txBody>
          <a:bodyPr/>
          <a:lstStyle/>
          <a:p>
            <a:pPr>
              <a:defRPr/>
            </a:pPr>
            <a:fld id="{F04EFFD2-4B33-4557-B272-120FEC8E9B63}" type="datetime1">
              <a:rPr lang="en-US" smtClean="0"/>
              <a:t>10/6/2014</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74756" name="Date Placeholder 3"/>
          <p:cNvSpPr txBox="1">
            <a:spLocks noGrp="1"/>
          </p:cNvSpPr>
          <p:nvPr/>
        </p:nvSpPr>
        <p:spPr bwMode="auto">
          <a:xfrm>
            <a:off x="3970340" y="2"/>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F84EB7E6-157D-438A-AB02-4B755794E351}" type="datetime4">
              <a:rPr lang="en-US" sz="1200"/>
              <a:pPr algn="r" eaLnBrk="1" hangingPunct="1"/>
              <a:t>October 6, 2014</a:t>
            </a:fld>
            <a:endParaRPr lang="en-US" sz="1200" dirty="0"/>
          </a:p>
        </p:txBody>
      </p:sp>
      <p:sp>
        <p:nvSpPr>
          <p:cNvPr id="74757" name="Footer Placeholder 4"/>
          <p:cNvSpPr txBox="1">
            <a:spLocks noGrp="1"/>
          </p:cNvSpPr>
          <p:nvPr/>
        </p:nvSpPr>
        <p:spPr bwMode="auto">
          <a:xfrm>
            <a:off x="2"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sz="1200" dirty="0"/>
          </a:p>
        </p:txBody>
      </p:sp>
      <p:sp>
        <p:nvSpPr>
          <p:cNvPr id="74758" name="Slide Number Placeholder 5"/>
          <p:cNvSpPr txBox="1">
            <a:spLocks noGrp="1"/>
          </p:cNvSpPr>
          <p:nvPr/>
        </p:nvSpPr>
        <p:spPr bwMode="auto">
          <a:xfrm>
            <a:off x="3970340" y="8829675"/>
            <a:ext cx="3038475"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278" tIns="46139" rIns="92278" bIns="46139" anchor="b"/>
          <a:lstStyle>
            <a:lvl1pPr defTabSz="922338" eaLnBrk="0" hangingPunct="0">
              <a:defRPr sz="1600">
                <a:solidFill>
                  <a:schemeClr val="tx1"/>
                </a:solidFill>
                <a:latin typeface="Arial" charset="0"/>
                <a:cs typeface="Arial" charset="0"/>
              </a:defRPr>
            </a:lvl1pPr>
            <a:lvl2pPr marL="742950" indent="-285750" defTabSz="922338" eaLnBrk="0" hangingPunct="0">
              <a:defRPr sz="1600">
                <a:solidFill>
                  <a:schemeClr val="tx1"/>
                </a:solidFill>
                <a:latin typeface="Arial" charset="0"/>
                <a:cs typeface="Arial" charset="0"/>
              </a:defRPr>
            </a:lvl2pPr>
            <a:lvl3pPr marL="1143000" indent="-228600" defTabSz="922338" eaLnBrk="0" hangingPunct="0">
              <a:defRPr sz="1600">
                <a:solidFill>
                  <a:schemeClr val="tx1"/>
                </a:solidFill>
                <a:latin typeface="Arial" charset="0"/>
                <a:cs typeface="Arial" charset="0"/>
              </a:defRPr>
            </a:lvl3pPr>
            <a:lvl4pPr marL="1600200" indent="-228600" defTabSz="922338" eaLnBrk="0" hangingPunct="0">
              <a:defRPr sz="1600">
                <a:solidFill>
                  <a:schemeClr val="tx1"/>
                </a:solidFill>
                <a:latin typeface="Arial" charset="0"/>
                <a:cs typeface="Arial" charset="0"/>
              </a:defRPr>
            </a:lvl4pPr>
            <a:lvl5pPr marL="2057400" indent="-228600" defTabSz="922338" eaLnBrk="0" hangingPunct="0">
              <a:defRPr sz="1600">
                <a:solidFill>
                  <a:schemeClr val="tx1"/>
                </a:solidFill>
                <a:latin typeface="Arial" charset="0"/>
                <a:cs typeface="Arial" charset="0"/>
              </a:defRPr>
            </a:lvl5pPr>
            <a:lvl6pPr marL="2514600" indent="-228600" defTabSz="922338" eaLnBrk="0" fontAlgn="base" hangingPunct="0">
              <a:spcBef>
                <a:spcPct val="0"/>
              </a:spcBef>
              <a:spcAft>
                <a:spcPct val="0"/>
              </a:spcAft>
              <a:defRPr sz="1600">
                <a:solidFill>
                  <a:schemeClr val="tx1"/>
                </a:solidFill>
                <a:latin typeface="Arial" charset="0"/>
                <a:cs typeface="Arial" charset="0"/>
              </a:defRPr>
            </a:lvl6pPr>
            <a:lvl7pPr marL="2971800" indent="-228600" defTabSz="922338" eaLnBrk="0" fontAlgn="base" hangingPunct="0">
              <a:spcBef>
                <a:spcPct val="0"/>
              </a:spcBef>
              <a:spcAft>
                <a:spcPct val="0"/>
              </a:spcAft>
              <a:defRPr sz="1600">
                <a:solidFill>
                  <a:schemeClr val="tx1"/>
                </a:solidFill>
                <a:latin typeface="Arial" charset="0"/>
                <a:cs typeface="Arial" charset="0"/>
              </a:defRPr>
            </a:lvl7pPr>
            <a:lvl8pPr marL="3429000" indent="-228600" defTabSz="922338" eaLnBrk="0" fontAlgn="base" hangingPunct="0">
              <a:spcBef>
                <a:spcPct val="0"/>
              </a:spcBef>
              <a:spcAft>
                <a:spcPct val="0"/>
              </a:spcAft>
              <a:defRPr sz="1600">
                <a:solidFill>
                  <a:schemeClr val="tx1"/>
                </a:solidFill>
                <a:latin typeface="Arial" charset="0"/>
                <a:cs typeface="Arial" charset="0"/>
              </a:defRPr>
            </a:lvl8pPr>
            <a:lvl9pPr marL="3886200" indent="-228600" defTabSz="922338" eaLnBrk="0" fontAlgn="base" hangingPunct="0">
              <a:spcBef>
                <a:spcPct val="0"/>
              </a:spcBef>
              <a:spcAft>
                <a:spcPct val="0"/>
              </a:spcAft>
              <a:defRPr sz="1600">
                <a:solidFill>
                  <a:schemeClr val="tx1"/>
                </a:solidFill>
                <a:latin typeface="Arial" charset="0"/>
                <a:cs typeface="Arial" charset="0"/>
              </a:defRPr>
            </a:lvl9pPr>
          </a:lstStyle>
          <a:p>
            <a:pPr algn="r" eaLnBrk="1" hangingPunct="1"/>
            <a:fld id="{8BFC4F39-3F4D-4326-A09E-3A037241CC33}" type="slidenum">
              <a:rPr lang="en-US" sz="1200"/>
              <a:pPr algn="r" eaLnBrk="1" hangingPunct="1"/>
              <a:t>8</a:t>
            </a:fld>
            <a:endParaRPr lang="en-US" sz="1200" dirty="0"/>
          </a:p>
        </p:txBody>
      </p:sp>
      <p:sp>
        <p:nvSpPr>
          <p:cNvPr id="3" name="Date Placeholder 2"/>
          <p:cNvSpPr>
            <a:spLocks noGrp="1"/>
          </p:cNvSpPr>
          <p:nvPr>
            <p:ph type="dt" idx="10"/>
          </p:nvPr>
        </p:nvSpPr>
        <p:spPr/>
        <p:txBody>
          <a:bodyPr/>
          <a:lstStyle/>
          <a:p>
            <a:pPr>
              <a:defRPr/>
            </a:pPr>
            <a:fld id="{B906835A-38AD-471F-80A7-08D6000A7FCD}" type="datetime1">
              <a:rPr lang="en-US" smtClean="0"/>
              <a:t>10/6/2014</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Informed</a:t>
            </a:r>
            <a:r>
              <a:rPr lang="en-US" baseline="0" dirty="0" smtClean="0"/>
              <a:t> Consent Process is the important information.  Is there enough time for subjects to make a decision about participating? </a:t>
            </a:r>
            <a:endParaRPr lang="en-US" dirty="0"/>
          </a:p>
        </p:txBody>
      </p:sp>
      <p:sp>
        <p:nvSpPr>
          <p:cNvPr id="5" name="Date Placeholder 4"/>
          <p:cNvSpPr>
            <a:spLocks noGrp="1"/>
          </p:cNvSpPr>
          <p:nvPr>
            <p:ph type="dt" idx="10"/>
          </p:nvPr>
        </p:nvSpPr>
        <p:spPr/>
        <p:txBody>
          <a:bodyPr/>
          <a:lstStyle/>
          <a:p>
            <a:pPr>
              <a:defRPr/>
            </a:pPr>
            <a:fld id="{A1DDD7EB-8382-4847-B06B-15C2960DAB35}" type="datetime1">
              <a:rPr lang="en-US" smtClean="0"/>
              <a:t>10/6/2014</a:t>
            </a:fld>
            <a:endParaRPr lang="en-US" dirty="0"/>
          </a:p>
        </p:txBody>
      </p:sp>
    </p:spTree>
    <p:extLst>
      <p:ext uri="{BB962C8B-B14F-4D97-AF65-F5344CB8AC3E}">
        <p14:creationId xmlns:p14="http://schemas.microsoft.com/office/powerpoint/2010/main" val="19392301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
        <p:nvSpPr>
          <p:cNvPr id="3" name="Date Placeholder 2"/>
          <p:cNvSpPr>
            <a:spLocks noGrp="1"/>
          </p:cNvSpPr>
          <p:nvPr>
            <p:ph type="dt" idx="10"/>
          </p:nvPr>
        </p:nvSpPr>
        <p:spPr/>
        <p:txBody>
          <a:bodyPr/>
          <a:lstStyle/>
          <a:p>
            <a:pPr>
              <a:defRPr/>
            </a:pPr>
            <a:fld id="{E739472C-C7D2-4A96-B4EF-AC13706E17E9}" type="datetime1">
              <a:rPr lang="en-US" smtClean="0"/>
              <a:t>10/6/2014</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45088959-2744-4AA7-B383-B8AD2AA93002}" type="slidenum">
              <a:rPr lang="en-US"/>
              <a:pPr>
                <a:defRPr/>
              </a:pPr>
              <a:t>‹#›</a:t>
            </a:fld>
            <a:endParaRPr lang="en-US" dirty="0"/>
          </a:p>
        </p:txBody>
      </p:sp>
    </p:spTree>
    <p:extLst>
      <p:ext uri="{BB962C8B-B14F-4D97-AF65-F5344CB8AC3E}">
        <p14:creationId xmlns:p14="http://schemas.microsoft.com/office/powerpoint/2010/main" val="428260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B659D9C9-99E0-4E6C-B508-A3C9D50859BD}" type="slidenum">
              <a:rPr lang="en-US"/>
              <a:pPr>
                <a:defRPr/>
              </a:pPr>
              <a:t>‹#›</a:t>
            </a:fld>
            <a:endParaRPr lang="en-US" dirty="0"/>
          </a:p>
        </p:txBody>
      </p:sp>
    </p:spTree>
    <p:extLst>
      <p:ext uri="{BB962C8B-B14F-4D97-AF65-F5344CB8AC3E}">
        <p14:creationId xmlns:p14="http://schemas.microsoft.com/office/powerpoint/2010/main" val="1143116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51DDC1E6-FB8B-41CB-AF9E-D2B1A616CC23}" type="slidenum">
              <a:rPr lang="en-US"/>
              <a:pPr>
                <a:defRPr/>
              </a:pPr>
              <a:t>‹#›</a:t>
            </a:fld>
            <a:endParaRPr lang="en-US" dirty="0"/>
          </a:p>
        </p:txBody>
      </p:sp>
    </p:spTree>
    <p:extLst>
      <p:ext uri="{BB962C8B-B14F-4D97-AF65-F5344CB8AC3E}">
        <p14:creationId xmlns:p14="http://schemas.microsoft.com/office/powerpoint/2010/main" val="37132628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AE01518-CE3B-4ACC-AA66-F215F75E4E68}" type="slidenum">
              <a:rPr lang="en-US"/>
              <a:pPr>
                <a:defRPr/>
              </a:pPr>
              <a:t>‹#›</a:t>
            </a:fld>
            <a:endParaRPr lang="en-US" dirty="0"/>
          </a:p>
        </p:txBody>
      </p:sp>
    </p:spTree>
    <p:extLst>
      <p:ext uri="{BB962C8B-B14F-4D97-AF65-F5344CB8AC3E}">
        <p14:creationId xmlns:p14="http://schemas.microsoft.com/office/powerpoint/2010/main" val="2709131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16A91D4-BF47-4B73-AE09-3B2B883F22CF}" type="slidenum">
              <a:rPr lang="en-US"/>
              <a:pPr>
                <a:defRPr/>
              </a:pPr>
              <a:t>‹#›</a:t>
            </a:fld>
            <a:endParaRPr lang="en-US" dirty="0"/>
          </a:p>
        </p:txBody>
      </p:sp>
    </p:spTree>
    <p:extLst>
      <p:ext uri="{BB962C8B-B14F-4D97-AF65-F5344CB8AC3E}">
        <p14:creationId xmlns:p14="http://schemas.microsoft.com/office/powerpoint/2010/main" val="1127911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8C21E2F-DCDF-42A6-9640-A0A4DF91340C}" type="slidenum">
              <a:rPr lang="en-US"/>
              <a:pPr>
                <a:defRPr/>
              </a:pPr>
              <a:t>‹#›</a:t>
            </a:fld>
            <a:endParaRPr lang="en-US" dirty="0"/>
          </a:p>
        </p:txBody>
      </p:sp>
    </p:spTree>
    <p:extLst>
      <p:ext uri="{BB962C8B-B14F-4D97-AF65-F5344CB8AC3E}">
        <p14:creationId xmlns:p14="http://schemas.microsoft.com/office/powerpoint/2010/main" val="18065570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483E9CFC-97EB-4D7B-80E5-8D4D9D441F41}" type="slidenum">
              <a:rPr lang="en-US"/>
              <a:pPr>
                <a:defRPr/>
              </a:pPr>
              <a:t>‹#›</a:t>
            </a:fld>
            <a:endParaRPr lang="en-US" dirty="0"/>
          </a:p>
        </p:txBody>
      </p:sp>
    </p:spTree>
    <p:extLst>
      <p:ext uri="{BB962C8B-B14F-4D97-AF65-F5344CB8AC3E}">
        <p14:creationId xmlns:p14="http://schemas.microsoft.com/office/powerpoint/2010/main" val="2997837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E8C4D26-BCA6-4723-8196-A704F2D09B5F}" type="slidenum">
              <a:rPr lang="en-US"/>
              <a:pPr>
                <a:defRPr/>
              </a:pPr>
              <a:t>‹#›</a:t>
            </a:fld>
            <a:endParaRPr lang="en-US" dirty="0"/>
          </a:p>
        </p:txBody>
      </p:sp>
    </p:spTree>
    <p:extLst>
      <p:ext uri="{BB962C8B-B14F-4D97-AF65-F5344CB8AC3E}">
        <p14:creationId xmlns:p14="http://schemas.microsoft.com/office/powerpoint/2010/main" val="32994586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96F54608-8141-4BB2-A106-CF42F1E68C93}" type="slidenum">
              <a:rPr lang="en-US"/>
              <a:pPr>
                <a:defRPr/>
              </a:pPr>
              <a:t>‹#›</a:t>
            </a:fld>
            <a:endParaRPr lang="en-US" dirty="0"/>
          </a:p>
        </p:txBody>
      </p:sp>
    </p:spTree>
    <p:extLst>
      <p:ext uri="{BB962C8B-B14F-4D97-AF65-F5344CB8AC3E}">
        <p14:creationId xmlns:p14="http://schemas.microsoft.com/office/powerpoint/2010/main" val="2879041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CC5F72F5-EBD2-4713-9348-E3E35A7E4BB0}" type="slidenum">
              <a:rPr lang="en-US"/>
              <a:pPr>
                <a:defRPr/>
              </a:pPr>
              <a:t>‹#›</a:t>
            </a:fld>
            <a:endParaRPr lang="en-US" dirty="0"/>
          </a:p>
        </p:txBody>
      </p:sp>
    </p:spTree>
    <p:extLst>
      <p:ext uri="{BB962C8B-B14F-4D97-AF65-F5344CB8AC3E}">
        <p14:creationId xmlns:p14="http://schemas.microsoft.com/office/powerpoint/2010/main" val="79727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34B2F4E-CCDA-4B4A-819D-255434E55C59}" type="slidenum">
              <a:rPr lang="en-US"/>
              <a:pPr>
                <a:defRPr/>
              </a:pPr>
              <a:t>‹#›</a:t>
            </a:fld>
            <a:endParaRPr lang="en-US" dirty="0"/>
          </a:p>
        </p:txBody>
      </p:sp>
    </p:spTree>
    <p:extLst>
      <p:ext uri="{BB962C8B-B14F-4D97-AF65-F5344CB8AC3E}">
        <p14:creationId xmlns:p14="http://schemas.microsoft.com/office/powerpoint/2010/main" val="295188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5EA45D89-72DA-4493-ABCE-7785782357B8}" type="slidenum">
              <a:rPr lang="en-US"/>
              <a:pPr>
                <a:defRPr/>
              </a:pPr>
              <a:t>‹#›</a:t>
            </a:fld>
            <a:endParaRPr lang="en-US" dirty="0"/>
          </a:p>
        </p:txBody>
      </p:sp>
    </p:spTree>
    <p:extLst>
      <p:ext uri="{BB962C8B-B14F-4D97-AF65-F5344CB8AC3E}">
        <p14:creationId xmlns:p14="http://schemas.microsoft.com/office/powerpoint/2010/main" val="7987009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F8586D2-A154-43FB-96DB-42AC969751C2}" type="slidenum">
              <a:rPr lang="en-US"/>
              <a:pPr>
                <a:defRPr/>
              </a:pPr>
              <a:t>‹#›</a:t>
            </a:fld>
            <a:endParaRPr lang="en-US" dirty="0"/>
          </a:p>
        </p:txBody>
      </p:sp>
    </p:spTree>
    <p:extLst>
      <p:ext uri="{BB962C8B-B14F-4D97-AF65-F5344CB8AC3E}">
        <p14:creationId xmlns:p14="http://schemas.microsoft.com/office/powerpoint/2010/main" val="96066683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0866E4F-139E-4AE0-8A01-4943FB59BFC4}" type="slidenum">
              <a:rPr lang="en-US"/>
              <a:pPr>
                <a:defRPr/>
              </a:pPr>
              <a:t>‹#›</a:t>
            </a:fld>
            <a:endParaRPr lang="en-US" dirty="0"/>
          </a:p>
        </p:txBody>
      </p:sp>
    </p:spTree>
    <p:extLst>
      <p:ext uri="{BB962C8B-B14F-4D97-AF65-F5344CB8AC3E}">
        <p14:creationId xmlns:p14="http://schemas.microsoft.com/office/powerpoint/2010/main" val="117106083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2DF7FA62-D771-4C0D-B16C-277EF58E5D08}" type="slidenum">
              <a:rPr lang="en-US"/>
              <a:pPr>
                <a:defRPr/>
              </a:pPr>
              <a:t>‹#›</a:t>
            </a:fld>
            <a:endParaRPr lang="en-US" dirty="0"/>
          </a:p>
        </p:txBody>
      </p:sp>
    </p:spTree>
    <p:extLst>
      <p:ext uri="{BB962C8B-B14F-4D97-AF65-F5344CB8AC3E}">
        <p14:creationId xmlns:p14="http://schemas.microsoft.com/office/powerpoint/2010/main" val="192916325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US" dirty="0" smtClean="0"/>
              <a:t>6/15/12</a:t>
            </a: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572CE6F4-E272-488F-BAC6-E0093A47C9C0}" type="slidenum">
              <a:rPr lang="en-US"/>
              <a:pPr>
                <a:defRPr/>
              </a:pPr>
              <a:t>‹#›</a:t>
            </a:fld>
            <a:endParaRPr lang="en-US" dirty="0"/>
          </a:p>
        </p:txBody>
      </p:sp>
    </p:spTree>
    <p:extLst>
      <p:ext uri="{BB962C8B-B14F-4D97-AF65-F5344CB8AC3E}">
        <p14:creationId xmlns:p14="http://schemas.microsoft.com/office/powerpoint/2010/main" val="35546669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5" name="Rectangle 6"/>
          <p:cNvSpPr>
            <a:spLocks noGrp="1" noChangeArrowheads="1"/>
          </p:cNvSpPr>
          <p:nvPr>
            <p:ph type="sldNum" sz="quarter" idx="11"/>
          </p:nvPr>
        </p:nvSpPr>
        <p:spPr>
          <a:ln/>
        </p:spPr>
        <p:txBody>
          <a:bodyPr/>
          <a:lstStyle>
            <a:lvl1pPr>
              <a:defRPr/>
            </a:lvl1pPr>
          </a:lstStyle>
          <a:p>
            <a:pPr>
              <a:defRPr/>
            </a:pPr>
            <a:fld id="{D6696622-1329-4654-8323-B229253EBE82}" type="slidenum">
              <a:rPr lang="en-US"/>
              <a:pPr>
                <a:defRPr/>
              </a:pPr>
              <a:t>‹#›</a:t>
            </a:fld>
            <a:endParaRPr lang="en-US" dirty="0"/>
          </a:p>
        </p:txBody>
      </p:sp>
    </p:spTree>
    <p:extLst>
      <p:ext uri="{BB962C8B-B14F-4D97-AF65-F5344CB8AC3E}">
        <p14:creationId xmlns:p14="http://schemas.microsoft.com/office/powerpoint/2010/main" val="111643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D0FAD63A-0A59-47D3-8453-D1CCC5697CB2}" type="slidenum">
              <a:rPr lang="en-US"/>
              <a:pPr>
                <a:defRPr/>
              </a:pPr>
              <a:t>‹#›</a:t>
            </a:fld>
            <a:endParaRPr lang="en-US" dirty="0"/>
          </a:p>
        </p:txBody>
      </p:sp>
    </p:spTree>
    <p:extLst>
      <p:ext uri="{BB962C8B-B14F-4D97-AF65-F5344CB8AC3E}">
        <p14:creationId xmlns:p14="http://schemas.microsoft.com/office/powerpoint/2010/main" val="88671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8" name="Rectangle 6"/>
          <p:cNvSpPr>
            <a:spLocks noGrp="1" noChangeArrowheads="1"/>
          </p:cNvSpPr>
          <p:nvPr>
            <p:ph type="sldNum" sz="quarter" idx="11"/>
          </p:nvPr>
        </p:nvSpPr>
        <p:spPr>
          <a:ln/>
        </p:spPr>
        <p:txBody>
          <a:bodyPr/>
          <a:lstStyle>
            <a:lvl1pPr>
              <a:defRPr/>
            </a:lvl1pPr>
          </a:lstStyle>
          <a:p>
            <a:pPr>
              <a:defRPr/>
            </a:pPr>
            <a:fld id="{84F6B56B-96C5-4313-A668-0E8D00895572}" type="slidenum">
              <a:rPr lang="en-US"/>
              <a:pPr>
                <a:defRPr/>
              </a:pPr>
              <a:t>‹#›</a:t>
            </a:fld>
            <a:endParaRPr lang="en-US" dirty="0"/>
          </a:p>
        </p:txBody>
      </p:sp>
    </p:spTree>
    <p:extLst>
      <p:ext uri="{BB962C8B-B14F-4D97-AF65-F5344CB8AC3E}">
        <p14:creationId xmlns:p14="http://schemas.microsoft.com/office/powerpoint/2010/main" val="28269467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4" name="Rectangle 6"/>
          <p:cNvSpPr>
            <a:spLocks noGrp="1" noChangeArrowheads="1"/>
          </p:cNvSpPr>
          <p:nvPr>
            <p:ph type="sldNum" sz="quarter" idx="11"/>
          </p:nvPr>
        </p:nvSpPr>
        <p:spPr>
          <a:ln/>
        </p:spPr>
        <p:txBody>
          <a:bodyPr/>
          <a:lstStyle>
            <a:lvl1pPr>
              <a:defRPr/>
            </a:lvl1pPr>
          </a:lstStyle>
          <a:p>
            <a:pPr>
              <a:defRPr/>
            </a:pPr>
            <a:fld id="{0C909190-6203-4C4C-8A18-46DBB14237D6}" type="slidenum">
              <a:rPr lang="en-US"/>
              <a:pPr>
                <a:defRPr/>
              </a:pPr>
              <a:t>‹#›</a:t>
            </a:fld>
            <a:endParaRPr lang="en-US" dirty="0"/>
          </a:p>
        </p:txBody>
      </p:sp>
    </p:spTree>
    <p:extLst>
      <p:ext uri="{BB962C8B-B14F-4D97-AF65-F5344CB8AC3E}">
        <p14:creationId xmlns:p14="http://schemas.microsoft.com/office/powerpoint/2010/main" val="15224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3" name="Rectangle 6"/>
          <p:cNvSpPr>
            <a:spLocks noGrp="1" noChangeArrowheads="1"/>
          </p:cNvSpPr>
          <p:nvPr>
            <p:ph type="sldNum" sz="quarter" idx="11"/>
          </p:nvPr>
        </p:nvSpPr>
        <p:spPr>
          <a:ln/>
        </p:spPr>
        <p:txBody>
          <a:bodyPr/>
          <a:lstStyle>
            <a:lvl1pPr>
              <a:defRPr/>
            </a:lvl1pPr>
          </a:lstStyle>
          <a:p>
            <a:pPr>
              <a:defRPr/>
            </a:pPr>
            <a:fld id="{9198BDD3-4F8A-4BA4-8AF5-67790955C682}" type="slidenum">
              <a:rPr lang="en-US"/>
              <a:pPr>
                <a:defRPr/>
              </a:pPr>
              <a:t>‹#›</a:t>
            </a:fld>
            <a:endParaRPr lang="en-US" dirty="0"/>
          </a:p>
        </p:txBody>
      </p:sp>
    </p:spTree>
    <p:extLst>
      <p:ext uri="{BB962C8B-B14F-4D97-AF65-F5344CB8AC3E}">
        <p14:creationId xmlns:p14="http://schemas.microsoft.com/office/powerpoint/2010/main" val="2649575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CFF55A6F-720D-4FDB-934D-E8E71140F37D}" type="slidenum">
              <a:rPr lang="en-US"/>
              <a:pPr>
                <a:defRPr/>
              </a:pPr>
              <a:t>‹#›</a:t>
            </a:fld>
            <a:endParaRPr lang="en-US" dirty="0"/>
          </a:p>
        </p:txBody>
      </p:sp>
    </p:spTree>
    <p:extLst>
      <p:ext uri="{BB962C8B-B14F-4D97-AF65-F5344CB8AC3E}">
        <p14:creationId xmlns:p14="http://schemas.microsoft.com/office/powerpoint/2010/main" val="110062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dirty="0"/>
          </a:p>
        </p:txBody>
      </p:sp>
      <p:sp>
        <p:nvSpPr>
          <p:cNvPr id="6" name="Rectangle 6"/>
          <p:cNvSpPr>
            <a:spLocks noGrp="1" noChangeArrowheads="1"/>
          </p:cNvSpPr>
          <p:nvPr>
            <p:ph type="sldNum" sz="quarter" idx="11"/>
          </p:nvPr>
        </p:nvSpPr>
        <p:spPr>
          <a:ln/>
        </p:spPr>
        <p:txBody>
          <a:bodyPr/>
          <a:lstStyle>
            <a:lvl1pPr>
              <a:defRPr/>
            </a:lvl1pPr>
          </a:lstStyle>
          <a:p>
            <a:pPr>
              <a:defRPr/>
            </a:pPr>
            <a:fld id="{EB4F72BE-8C5A-4BA9-BF35-49F51AA65660}" type="slidenum">
              <a:rPr lang="en-US"/>
              <a:pPr>
                <a:defRPr/>
              </a:pPr>
              <a:t>‹#›</a:t>
            </a:fld>
            <a:endParaRPr lang="en-US" dirty="0"/>
          </a:p>
        </p:txBody>
      </p:sp>
    </p:spTree>
    <p:extLst>
      <p:ext uri="{BB962C8B-B14F-4D97-AF65-F5344CB8AC3E}">
        <p14:creationId xmlns:p14="http://schemas.microsoft.com/office/powerpoint/2010/main" val="582678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Grp="1" noChangeArrowheads="1"/>
          </p:cNvSpPr>
          <p:nvPr>
            <p:ph type="ftr" sz="quarter" idx="3"/>
          </p:nvPr>
        </p:nvSpPr>
        <p:spPr bwMode="auto">
          <a:xfrm>
            <a:off x="47244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solidFill>
                  <a:srgbClr val="003366"/>
                </a:solidFill>
                <a:cs typeface="+mn-cs"/>
              </a:defRPr>
            </a:lvl1pPr>
          </a:lstStyle>
          <a:p>
            <a:pPr>
              <a:defRPr/>
            </a:pPr>
            <a:endParaRPr lang="en-US" dirty="0"/>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solidFill>
                  <a:srgbClr val="003067"/>
                </a:solidFill>
                <a:cs typeface="+mn-cs"/>
              </a:defRPr>
            </a:lvl1pPr>
          </a:lstStyle>
          <a:p>
            <a:pPr>
              <a:defRPr/>
            </a:pPr>
            <a:fld id="{CC141F91-D53D-465C-8CB7-6EA6426FD9B8}" type="slidenum">
              <a:rPr lang="en-US"/>
              <a:pPr>
                <a:defRPr/>
              </a:pPr>
              <a:t>‹#›</a:t>
            </a:fld>
            <a:endParaRPr lang="en-US" dirty="0"/>
          </a:p>
        </p:txBody>
      </p:sp>
      <p:sp>
        <p:nvSpPr>
          <p:cNvPr id="2" name="Line 7"/>
          <p:cNvSpPr>
            <a:spLocks noChangeShapeType="1"/>
          </p:cNvSpPr>
          <p:nvPr/>
        </p:nvSpPr>
        <p:spPr bwMode="auto">
          <a:xfrm>
            <a:off x="457200" y="6172200"/>
            <a:ext cx="8305800" cy="0"/>
          </a:xfrm>
          <a:prstGeom prst="line">
            <a:avLst/>
          </a:prstGeom>
          <a:noFill/>
          <a:ln w="28575">
            <a:solidFill>
              <a:srgbClr val="003067"/>
            </a:solidFill>
            <a:round/>
            <a:headEnd/>
            <a:tailEnd/>
          </a:ln>
        </p:spPr>
        <p:txBody>
          <a:bodyPr/>
          <a:lstStyle/>
          <a:p>
            <a:pPr>
              <a:defRPr/>
            </a:pPr>
            <a:endParaRPr lang="en-US" dirty="0"/>
          </a:p>
        </p:txBody>
      </p:sp>
      <p:pic>
        <p:nvPicPr>
          <p:cNvPr id="1031" name="Picture 9" descr="cu_logo"/>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23875" y="6238875"/>
            <a:ext cx="33623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p:txStyles>
    <p:titleStyle>
      <a:lvl1pPr algn="ctr" rtl="0" eaLnBrk="0" fontAlgn="base" hangingPunct="0">
        <a:spcBef>
          <a:spcPct val="0"/>
        </a:spcBef>
        <a:spcAft>
          <a:spcPct val="0"/>
        </a:spcAft>
        <a:defRPr sz="4400">
          <a:solidFill>
            <a:srgbClr val="000099"/>
          </a:solidFill>
          <a:latin typeface="+mj-lt"/>
          <a:ea typeface="+mj-ea"/>
          <a:cs typeface="+mj-cs"/>
        </a:defRPr>
      </a:lvl1pPr>
      <a:lvl2pPr algn="ctr" rtl="0" eaLnBrk="0" fontAlgn="base" hangingPunct="0">
        <a:spcBef>
          <a:spcPct val="0"/>
        </a:spcBef>
        <a:spcAft>
          <a:spcPct val="0"/>
        </a:spcAft>
        <a:defRPr sz="4400">
          <a:solidFill>
            <a:srgbClr val="000099"/>
          </a:solidFill>
          <a:latin typeface="Georgia" pitchFamily="18" charset="0"/>
        </a:defRPr>
      </a:lvl2pPr>
      <a:lvl3pPr algn="ctr" rtl="0" eaLnBrk="0" fontAlgn="base" hangingPunct="0">
        <a:spcBef>
          <a:spcPct val="0"/>
        </a:spcBef>
        <a:spcAft>
          <a:spcPct val="0"/>
        </a:spcAft>
        <a:defRPr sz="4400">
          <a:solidFill>
            <a:srgbClr val="000099"/>
          </a:solidFill>
          <a:latin typeface="Georgia" pitchFamily="18" charset="0"/>
        </a:defRPr>
      </a:lvl3pPr>
      <a:lvl4pPr algn="ctr" rtl="0" eaLnBrk="0" fontAlgn="base" hangingPunct="0">
        <a:spcBef>
          <a:spcPct val="0"/>
        </a:spcBef>
        <a:spcAft>
          <a:spcPct val="0"/>
        </a:spcAft>
        <a:defRPr sz="4400">
          <a:solidFill>
            <a:srgbClr val="000099"/>
          </a:solidFill>
          <a:latin typeface="Georgia" pitchFamily="18" charset="0"/>
        </a:defRPr>
      </a:lvl4pPr>
      <a:lvl5pPr algn="ctr" rtl="0" eaLnBrk="0" fontAlgn="base" hangingPunct="0">
        <a:spcBef>
          <a:spcPct val="0"/>
        </a:spcBef>
        <a:spcAft>
          <a:spcPct val="0"/>
        </a:spcAft>
        <a:defRPr sz="4400">
          <a:solidFill>
            <a:srgbClr val="000099"/>
          </a:solidFill>
          <a:latin typeface="Georgia" pitchFamily="18" charset="0"/>
        </a:defRPr>
      </a:lvl5pPr>
      <a:lvl6pPr marL="457200" algn="ctr" rtl="0" fontAlgn="base">
        <a:spcBef>
          <a:spcPct val="0"/>
        </a:spcBef>
        <a:spcAft>
          <a:spcPct val="0"/>
        </a:spcAft>
        <a:defRPr sz="4400">
          <a:solidFill>
            <a:srgbClr val="000099"/>
          </a:solidFill>
          <a:latin typeface="Arial" charset="0"/>
        </a:defRPr>
      </a:lvl6pPr>
      <a:lvl7pPr marL="914400" algn="ctr" rtl="0" fontAlgn="base">
        <a:spcBef>
          <a:spcPct val="0"/>
        </a:spcBef>
        <a:spcAft>
          <a:spcPct val="0"/>
        </a:spcAft>
        <a:defRPr sz="4400">
          <a:solidFill>
            <a:srgbClr val="000099"/>
          </a:solidFill>
          <a:latin typeface="Arial" charset="0"/>
        </a:defRPr>
      </a:lvl7pPr>
      <a:lvl8pPr marL="1371600" algn="ctr" rtl="0" fontAlgn="base">
        <a:spcBef>
          <a:spcPct val="0"/>
        </a:spcBef>
        <a:spcAft>
          <a:spcPct val="0"/>
        </a:spcAft>
        <a:defRPr sz="4400">
          <a:solidFill>
            <a:srgbClr val="000099"/>
          </a:solidFill>
          <a:latin typeface="Arial" charset="0"/>
        </a:defRPr>
      </a:lvl8pPr>
      <a:lvl9pPr marL="1828800" algn="ctr" rtl="0" fontAlgn="base">
        <a:spcBef>
          <a:spcPct val="0"/>
        </a:spcBef>
        <a:spcAft>
          <a:spcPct val="0"/>
        </a:spcAft>
        <a:defRPr sz="4400">
          <a:solidFill>
            <a:srgbClr val="000099"/>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dirty="0" smtClean="0"/>
              <a:t>6/15/12</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324D012-F067-4AAA-86DA-D04E314B06BE}"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columbia.edu/cu/irb"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www.columbia.edu/cu/irb/documents/StudentresearchguidelinesFINAL031612.pdf" TargetMode="External"/><Relationship Id="rId2" Type="http://schemas.openxmlformats.org/officeDocument/2006/relationships/hyperlink" Target="http://www.columbia.edu/cu/irb/documents/StudentresearchPolicy031612FINAL.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columbia.edu/cu/vpaa/fhb/"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rascal.columbia.ed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cumc.columbia.edu/dept/irb/policies/General_requirements_for_informed_consent.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www.hhs.gov/ohrp/policy/ictips.html" TargetMode="External"/><Relationship Id="rId3" Type="http://schemas.openxmlformats.org/officeDocument/2006/relationships/hyperlink" Target="http://www.columbia.edu/cu/irb/policies/documents/RASCALConsentformbuilderSampleText.6.30.09.doc" TargetMode="External"/><Relationship Id="rId7" Type="http://schemas.openxmlformats.org/officeDocument/2006/relationships/hyperlink" Target="http://www.columbia.edu/cu/irb/policies/documents/TIPSFORINCREASINGCOMPREHENSIONOF.doc" TargetMode="External"/><Relationship Id="rId2" Type="http://schemas.openxmlformats.org/officeDocument/2006/relationships/hyperlink" Target="http://cait.cpmc.columbia.edu:88/dept/irb/policies/documents/Informed_Consent_Policy102610FinalDraft.pdf" TargetMode="External"/><Relationship Id="rId1" Type="http://schemas.openxmlformats.org/officeDocument/2006/relationships/slideLayout" Target="../slideLayouts/slideLayout2.xml"/><Relationship Id="rId6" Type="http://schemas.openxmlformats.org/officeDocument/2006/relationships/hyperlink" Target="http://www.columbia.edu/cu/irb/policies/documents/MSConsentTemplate070110.doc" TargetMode="External"/><Relationship Id="rId5" Type="http://schemas.openxmlformats.org/officeDocument/2006/relationships/hyperlink" Target="http://www.columbia.edu/cu/irb/policies/documents/-WritingICDocuments.pdf" TargetMode="External"/><Relationship Id="rId4" Type="http://schemas.openxmlformats.org/officeDocument/2006/relationships/hyperlink" Target="http://www.cumc.columbia.edu/dept/irb/policies/General_requirements_for_informed_consent.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www.columbia.edu/cu/irb"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www.columbia.edu/cu/irb/policies/index.html"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www.columbia.edu/cu/irb/policies/index.html" TargetMode="External"/><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hyperlink" Target="http://www.columbia.edu/cu/irb/policies/index.html" TargetMode="External"/><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hyperlink" Target="http://cait.cumc.columbia.edu/dept/irb/documents/IIAguidance102913finalclean.pdf"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www.hhs.gov/ohrp/international/intlcompilation/intlcompilation.html" TargetMode="External"/><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hyperlink" Target="http://www.columbia.edu/cu/irb/policies/documents/Nonenglish_Speaking.doc" TargetMode="External"/><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www.columbia.edu/cu/compliance/docs/international_research/index.html" TargetMode="External"/><Relationship Id="rId2" Type="http://schemas.openxmlformats.org/officeDocument/2006/relationships/hyperlink" Target="http://www.columbia.edu/cu/compliance/docs/international_research/University_Procedures/index.html" TargetMode="Externa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hyperlink" Target="http://www.columbia.edu/cu/irb" TargetMode="Externa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hyperlink" Target="http://www.columbia.edu/cu/irb/policies/index.html" TargetMode="External"/><Relationship Id="rId5" Type="http://schemas.openxmlformats.org/officeDocument/2006/relationships/hyperlink" Target="http://www.columbia.edu/cu/irb/education/index.html" TargetMode="External"/><Relationship Id="rId4" Type="http://schemas.openxmlformats.org/officeDocument/2006/relationships/hyperlink" Target="http://www.columbia.edu/cu/irb/faq.html" TargetMode="Externa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www.columbia.edu/cu/irb/maintain.html" TargetMode="Externa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hyperlink" Target="http://www.columbia.edu/cu/irb/maintain.html" TargetMode="External"/><Relationship Id="rId3" Type="http://schemas.openxmlformats.org/officeDocument/2006/relationships/hyperlink" Target="http://www.columbia.edu/cu/irb/faq.html" TargetMode="External"/><Relationship Id="rId7" Type="http://schemas.openxmlformats.org/officeDocument/2006/relationships/hyperlink" Target="http://www.columbia.edu/cu/irb/"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hyperlink" Target="http://www.columbia.edu/cu/irb/news.html" TargetMode="External"/><Relationship Id="rId5" Type="http://schemas.openxmlformats.org/officeDocument/2006/relationships/hyperlink" Target="http://www.columbia.edu/cu/irb/documents/-HowtoApplyforIRBApproval.pdf" TargetMode="External"/><Relationship Id="rId4" Type="http://schemas.openxmlformats.org/officeDocument/2006/relationships/hyperlink" Target="http://www.columbia.edu/cu/irb/education/index.html" TargetMode="External"/></Relationships>
</file>

<file path=ppt/slides/_rels/slide64.xml.rels><?xml version="1.0" encoding="UTF-8" standalone="yes"?>
<Relationships xmlns="http://schemas.openxmlformats.org/package/2006/relationships"><Relationship Id="rId3" Type="http://schemas.openxmlformats.org/officeDocument/2006/relationships/hyperlink" Target="http://www.columbia.edu/cu/irb/policies/docs/Research_Involving_Children_Policy.pdf" TargetMode="External"/><Relationship Id="rId2" Type="http://schemas.openxmlformats.org/officeDocument/2006/relationships/hyperlink" Target="http://www.columbia.edu/cu/irb/policies/index.html" TargetMode="External"/><Relationship Id="rId1" Type="http://schemas.openxmlformats.org/officeDocument/2006/relationships/slideLayout" Target="../slideLayouts/slideLayout2.xml"/><Relationship Id="rId6" Type="http://schemas.openxmlformats.org/officeDocument/2006/relationships/hyperlink" Target="http://www.columbia.edu/cu/irb/policies/documents/IRB_Privacy_Board_Procedures_FINAL042508.pdf" TargetMode="External"/><Relationship Id="rId5" Type="http://schemas.openxmlformats.org/officeDocument/2006/relationships/hyperlink" Target="http://www.columbia.edu/cu/irb/policies/documents/IRB_Privacy_Board_PolicyFINAL042808.pdf" TargetMode="External"/><Relationship Id="rId4" Type="http://schemas.openxmlformats.org/officeDocument/2006/relationships/hyperlink" Target="http://www.columbia.edu/cu/irb/policies/documents/UnanticipatedProblemsPolicy.FINALVERSION.012408.pdf" TargetMode="External"/></Relationships>
</file>

<file path=ppt/slides/_rels/slide65.xml.rels><?xml version="1.0" encoding="UTF-8" standalone="yes"?>
<Relationships xmlns="http://schemas.openxmlformats.org/package/2006/relationships"><Relationship Id="rId3" Type="http://schemas.openxmlformats.org/officeDocument/2006/relationships/hyperlink" Target="mailto:rascal@columbia.edu" TargetMode="External"/><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hyperlink" Target="https://www.rascal.columbia.edu/" TargetMode="External"/></Relationships>
</file>

<file path=ppt/slides/_rels/slide66.xml.rels><?xml version="1.0" encoding="UTF-8" standalone="yes"?>
<Relationships xmlns="http://schemas.openxmlformats.org/package/2006/relationships"><Relationship Id="rId3" Type="http://schemas.openxmlformats.org/officeDocument/2006/relationships/hyperlink" Target="mailto:jp2199@columbia.edu" TargetMode="External"/><Relationship Id="rId2" Type="http://schemas.openxmlformats.org/officeDocument/2006/relationships/notesSlide" Target="../notesSlides/notesSlide49.xml"/><Relationship Id="rId1" Type="http://schemas.openxmlformats.org/officeDocument/2006/relationships/slideLayout" Target="../slideLayouts/slideLayout7.xml"/><Relationship Id="rId5" Type="http://schemas.openxmlformats.org/officeDocument/2006/relationships/hyperlink" Target="mailto:ma3430@columbia.edu" TargetMode="External"/><Relationship Id="rId4" Type="http://schemas.openxmlformats.org/officeDocument/2006/relationships/hyperlink" Target="mailto:ab14@columbia.edu"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0CC49084-2070-42CD-9269-01F6481F6C44}" type="slidenum">
              <a:rPr lang="en-US" sz="1400">
                <a:solidFill>
                  <a:srgbClr val="003067"/>
                </a:solidFill>
                <a:latin typeface="+mn-lt"/>
                <a:cs typeface="+mn-cs"/>
              </a:rPr>
              <a:pPr algn="r">
                <a:defRPr/>
              </a:pPr>
              <a:t>1</a:t>
            </a:fld>
            <a:endParaRPr lang="en-US" sz="1400" dirty="0">
              <a:solidFill>
                <a:srgbClr val="003067"/>
              </a:solidFill>
              <a:latin typeface="+mn-lt"/>
              <a:cs typeface="+mn-cs"/>
            </a:endParaRPr>
          </a:p>
        </p:txBody>
      </p:sp>
      <p:sp>
        <p:nvSpPr>
          <p:cNvPr id="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BBDBF119-3193-4C75-96D5-F80541F80BEC}" type="datetime4">
              <a:rPr lang="en-US" sz="1400">
                <a:solidFill>
                  <a:srgbClr val="003366"/>
                </a:solidFill>
                <a:latin typeface="+mn-lt"/>
                <a:cs typeface="+mn-cs"/>
              </a:rPr>
              <a:pPr algn="ctr">
                <a:defRPr/>
              </a:pPr>
              <a:t>October 6, 2014</a:t>
            </a:fld>
            <a:endParaRPr lang="en-US" sz="1400" dirty="0">
              <a:solidFill>
                <a:srgbClr val="003366"/>
              </a:solidFill>
              <a:latin typeface="+mn-lt"/>
              <a:cs typeface="+mn-cs"/>
            </a:endParaRPr>
          </a:p>
        </p:txBody>
      </p:sp>
      <p:sp>
        <p:nvSpPr>
          <p:cNvPr id="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52F2D13-20D6-4FE4-A8A1-F68AFF6A672F}" type="slidenum">
              <a:rPr lang="en-US" sz="1400">
                <a:solidFill>
                  <a:srgbClr val="003067"/>
                </a:solidFill>
                <a:latin typeface="+mn-lt"/>
                <a:cs typeface="+mn-cs"/>
              </a:rPr>
              <a:pPr algn="r">
                <a:defRPr/>
              </a:pPr>
              <a:t>1</a:t>
            </a:fld>
            <a:endParaRPr lang="en-US" sz="1400" dirty="0">
              <a:solidFill>
                <a:srgbClr val="003067"/>
              </a:solidFill>
              <a:latin typeface="+mn-lt"/>
              <a:cs typeface="+mn-cs"/>
            </a:endParaRPr>
          </a:p>
        </p:txBody>
      </p:sp>
      <p:sp>
        <p:nvSpPr>
          <p:cNvPr id="3077" name="Rectangle 2"/>
          <p:cNvSpPr>
            <a:spLocks noGrp="1" noChangeArrowheads="1"/>
          </p:cNvSpPr>
          <p:nvPr>
            <p:ph type="title" idx="4294967295"/>
          </p:nvPr>
        </p:nvSpPr>
        <p:spPr>
          <a:xfrm>
            <a:off x="0" y="304800"/>
            <a:ext cx="8686800" cy="1752600"/>
          </a:xfrm>
        </p:spPr>
        <p:txBody>
          <a:bodyPr/>
          <a:lstStyle/>
          <a:p>
            <a:pPr eaLnBrk="1" hangingPunct="1"/>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4000" b="1" dirty="0" smtClean="0"/>
              <a:t/>
            </a:r>
            <a:br>
              <a:rPr lang="en-US" sz="4000" b="1" dirty="0" smtClean="0"/>
            </a:br>
            <a:r>
              <a:rPr lang="en-US" sz="4000" b="1" dirty="0" smtClean="0"/>
              <a:t> Human Subjects Research</a:t>
            </a:r>
            <a:br>
              <a:rPr lang="en-US" sz="4000" b="1" dirty="0" smtClean="0"/>
            </a:br>
            <a:r>
              <a:rPr lang="en-US" sz="4000" b="1" dirty="0" smtClean="0"/>
              <a:t>at Columbia </a:t>
            </a:r>
            <a:br>
              <a:rPr lang="en-US" sz="4000" b="1" dirty="0" smtClean="0"/>
            </a:br>
            <a:r>
              <a:rPr lang="en-US" sz="4000" b="1" dirty="0" smtClean="0"/>
              <a:t/>
            </a:r>
            <a:br>
              <a:rPr lang="en-US" sz="4000" b="1" dirty="0" smtClean="0"/>
            </a:br>
            <a:r>
              <a:rPr lang="en-US" sz="3200" b="1" dirty="0" smtClean="0"/>
              <a:t>CU Morningside IRB</a:t>
            </a:r>
            <a:r>
              <a:rPr lang="en-US" sz="4000" b="1" dirty="0" smtClean="0"/>
              <a:t/>
            </a:r>
            <a:br>
              <a:rPr lang="en-US" sz="4000" b="1" dirty="0" smtClean="0"/>
            </a:br>
            <a:r>
              <a:rPr lang="en-US" sz="4000" b="1" dirty="0" smtClean="0"/>
              <a:t/>
            </a:r>
            <a:br>
              <a:rPr lang="en-US" sz="4000" b="1" dirty="0" smtClean="0"/>
            </a:br>
            <a:r>
              <a:rPr lang="en-US" sz="2800" b="1" dirty="0" smtClean="0"/>
              <a:t>Joyce Plaza MS, MBE, CIP</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r>
              <a:rPr lang="en-US" sz="2800" b="1" dirty="0" smtClean="0"/>
              <a:t/>
            </a:r>
            <a:br>
              <a:rPr lang="en-US" sz="2800" b="1" dirty="0" smtClean="0"/>
            </a:br>
            <a:endParaRPr lang="en-US" sz="2800" b="1" dirty="0" smtClean="0"/>
          </a:p>
        </p:txBody>
      </p:sp>
      <p:sp>
        <p:nvSpPr>
          <p:cNvPr id="3078" name="Rectangle 7"/>
          <p:cNvSpPr>
            <a:spLocks noChangeArrowheads="1"/>
          </p:cNvSpPr>
          <p:nvPr/>
        </p:nvSpPr>
        <p:spPr bwMode="auto">
          <a:xfrm>
            <a:off x="2286000" y="4267200"/>
            <a:ext cx="4572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80000"/>
              </a:lnSpc>
            </a:pPr>
            <a:r>
              <a:rPr lang="en-US" sz="2000" dirty="0" smtClean="0"/>
              <a:t>622 </a:t>
            </a:r>
            <a:r>
              <a:rPr lang="en-US" sz="2000" dirty="0"/>
              <a:t>West </a:t>
            </a:r>
            <a:r>
              <a:rPr lang="en-US" sz="2000" dirty="0" smtClean="0"/>
              <a:t>132 </a:t>
            </a:r>
            <a:r>
              <a:rPr lang="en-US" sz="2000" dirty="0"/>
              <a:t>Street, 3rd Floor</a:t>
            </a:r>
          </a:p>
          <a:p>
            <a:pPr algn="ctr">
              <a:lnSpc>
                <a:spcPct val="80000"/>
              </a:lnSpc>
            </a:pPr>
            <a:endParaRPr lang="en-US" sz="2000" dirty="0">
              <a:latin typeface="Georgia" pitchFamily="18" charset="0"/>
            </a:endParaRPr>
          </a:p>
          <a:p>
            <a:pPr algn="ctr">
              <a:lnSpc>
                <a:spcPct val="80000"/>
              </a:lnSpc>
            </a:pPr>
            <a:r>
              <a:rPr lang="en-US" sz="2000" dirty="0">
                <a:latin typeface="Georgia" pitchFamily="18" charset="0"/>
              </a:rPr>
              <a:t>212-851-7040</a:t>
            </a:r>
          </a:p>
          <a:p>
            <a:pPr algn="ctr">
              <a:lnSpc>
                <a:spcPct val="80000"/>
              </a:lnSpc>
            </a:pPr>
            <a:r>
              <a:rPr lang="en-US" sz="2000" dirty="0">
                <a:latin typeface="Georgia" pitchFamily="18" charset="0"/>
              </a:rPr>
              <a:t>Fax: 212-851-7044</a:t>
            </a:r>
          </a:p>
          <a:p>
            <a:pPr algn="ctr">
              <a:lnSpc>
                <a:spcPct val="80000"/>
              </a:lnSpc>
            </a:pPr>
            <a:endParaRPr lang="en-US" sz="2000" dirty="0">
              <a:latin typeface="Georgia" pitchFamily="18" charset="0"/>
            </a:endParaRPr>
          </a:p>
          <a:p>
            <a:pPr algn="ctr">
              <a:lnSpc>
                <a:spcPct val="80000"/>
              </a:lnSpc>
            </a:pPr>
            <a:r>
              <a:rPr lang="en-US" sz="2000" b="1" dirty="0">
                <a:latin typeface="Georgia" pitchFamily="18" charset="0"/>
                <a:hlinkClick r:id="rId3"/>
              </a:rPr>
              <a:t>http://www.columbia.edu/cu/irb</a:t>
            </a:r>
            <a:endParaRPr lang="en-US" sz="2000" dirty="0">
              <a:latin typeface="Georgia" pitchFamily="18" charset="0"/>
            </a:endParaRPr>
          </a:p>
          <a:p>
            <a:pPr algn="ctr">
              <a:lnSpc>
                <a:spcPct val="80000"/>
              </a:lnSpc>
            </a:pPr>
            <a:endParaRPr lang="en-US" sz="2000" dirty="0">
              <a:latin typeface="Georgia"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smtClean="0"/>
              <a:t>More determinations…</a:t>
            </a:r>
          </a:p>
        </p:txBody>
      </p:sp>
      <p:sp>
        <p:nvSpPr>
          <p:cNvPr id="11267" name="Rectangle 3"/>
          <p:cNvSpPr>
            <a:spLocks noGrp="1" noChangeArrowheads="1"/>
          </p:cNvSpPr>
          <p:nvPr>
            <p:ph idx="1"/>
          </p:nvPr>
        </p:nvSpPr>
        <p:spPr>
          <a:xfrm>
            <a:off x="457200" y="1447800"/>
            <a:ext cx="8229600" cy="4678363"/>
          </a:xfrm>
        </p:spPr>
        <p:txBody>
          <a:bodyPr/>
          <a:lstStyle/>
          <a:p>
            <a:pPr eaLnBrk="1" hangingPunct="1"/>
            <a:r>
              <a:rPr lang="en-US" sz="2800" dirty="0" smtClean="0"/>
              <a:t>When appropriate, there are adequate provisions to protect the privacy of subjects and to maintain and monitor the confidentiality of data.  </a:t>
            </a:r>
            <a:r>
              <a:rPr lang="en-US" sz="2800" i="1" dirty="0" smtClean="0"/>
              <a:t>(Beneficence, Respect for Persons)</a:t>
            </a:r>
          </a:p>
          <a:p>
            <a:pPr eaLnBrk="1" hangingPunct="1"/>
            <a:endParaRPr lang="en-US" sz="2000" dirty="0" smtClean="0"/>
          </a:p>
          <a:p>
            <a:pPr eaLnBrk="1" hangingPunct="1"/>
            <a:r>
              <a:rPr lang="en-US" sz="2800" dirty="0" smtClean="0"/>
              <a:t>When some or all of the subjects are likely to be vulnerable to coercion or undue influence additional safeguards have been included in the study to protect the rights and welfare of subjects. (</a:t>
            </a:r>
            <a:r>
              <a:rPr lang="en-US" sz="2800" i="1" dirty="0" smtClean="0"/>
              <a:t>Justice, Beneficence, Respect </a:t>
            </a:r>
            <a:r>
              <a:rPr lang="en-US" sz="2800" dirty="0" smtClean="0"/>
              <a:t>)</a:t>
            </a:r>
          </a:p>
          <a:p>
            <a:endParaRPr lang="en-U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Students as Researchers</a:t>
            </a:r>
            <a:endParaRPr lang="en-US" dirty="0"/>
          </a:p>
        </p:txBody>
      </p:sp>
      <p:sp>
        <p:nvSpPr>
          <p:cNvPr id="3" name="Content Placeholder 2"/>
          <p:cNvSpPr>
            <a:spLocks noGrp="1"/>
          </p:cNvSpPr>
          <p:nvPr>
            <p:ph idx="1"/>
          </p:nvPr>
        </p:nvSpPr>
        <p:spPr/>
        <p:txBody>
          <a:bodyPr/>
          <a:lstStyle/>
          <a:p>
            <a:r>
              <a:rPr lang="en-US" sz="2800" dirty="0">
                <a:solidFill>
                  <a:schemeClr val="tx2"/>
                </a:solidFill>
              </a:rPr>
              <a:t>Policy:</a:t>
            </a:r>
          </a:p>
          <a:p>
            <a:r>
              <a:rPr lang="en-US" sz="2800" dirty="0">
                <a:hlinkClick r:id="rId2"/>
              </a:rPr>
              <a:t>http://www.columbia.edu/cu/irb/documents/StudentresearchPolicy031612FINAL.pdf</a:t>
            </a:r>
            <a:endParaRPr lang="en-US" sz="2800" dirty="0"/>
          </a:p>
          <a:p>
            <a:endParaRPr lang="en-US" sz="2800" dirty="0"/>
          </a:p>
          <a:p>
            <a:r>
              <a:rPr lang="en-US" sz="2800" dirty="0"/>
              <a:t>Guidance:</a:t>
            </a:r>
          </a:p>
          <a:p>
            <a:r>
              <a:rPr lang="en-US" sz="2800" dirty="0">
                <a:hlinkClick r:id="rId3"/>
              </a:rPr>
              <a:t>http://</a:t>
            </a:r>
            <a:r>
              <a:rPr lang="en-US" sz="2800" dirty="0" smtClean="0">
                <a:hlinkClick r:id="rId3"/>
              </a:rPr>
              <a:t>www.columbia.edu/cu/irb/documents/StudentresearchguidelinesFINAL031612.pdf</a:t>
            </a:r>
            <a:endParaRPr lang="en-US" sz="2800" dirty="0" smtClean="0"/>
          </a:p>
          <a:p>
            <a:pPr lvl="1"/>
            <a:r>
              <a:rPr lang="en-US" sz="2400" dirty="0" smtClean="0"/>
              <a:t>Attach any theses and dissertation proposals</a:t>
            </a:r>
            <a:endParaRPr lang="en-US" sz="2400" dirty="0"/>
          </a:p>
          <a:p>
            <a:endParaRPr lang="en-US" dirty="0"/>
          </a:p>
          <a:p>
            <a:endParaRPr lang="en-US" dirty="0"/>
          </a:p>
        </p:txBody>
      </p:sp>
    </p:spTree>
    <p:extLst>
      <p:ext uri="{BB962C8B-B14F-4D97-AF65-F5344CB8AC3E}">
        <p14:creationId xmlns:p14="http://schemas.microsoft.com/office/powerpoint/2010/main" val="14698606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229600" cy="4678363"/>
          </a:xfrm>
        </p:spPr>
        <p:txBody>
          <a:bodyPr/>
          <a:lstStyle/>
          <a:p>
            <a:pPr marL="0" indent="0">
              <a:buNone/>
            </a:pPr>
            <a:r>
              <a:rPr lang="en-US" sz="2000" dirty="0" smtClean="0"/>
              <a:t>Exceptions:</a:t>
            </a:r>
          </a:p>
          <a:p>
            <a:r>
              <a:rPr lang="en-US" sz="2000" dirty="0" smtClean="0"/>
              <a:t>Projects that meet </a:t>
            </a:r>
            <a:r>
              <a:rPr lang="en-US" sz="2000" b="1" dirty="0"/>
              <a:t>all </a:t>
            </a:r>
            <a:r>
              <a:rPr lang="en-US" sz="2000" dirty="0"/>
              <a:t>of </a:t>
            </a:r>
            <a:r>
              <a:rPr lang="en-US" sz="2000" dirty="0" smtClean="0"/>
              <a:t>the following </a:t>
            </a:r>
            <a:r>
              <a:rPr lang="en-US" sz="2000" dirty="0"/>
              <a:t>criteria: </a:t>
            </a:r>
            <a:endParaRPr lang="en-US" sz="2000" dirty="0"/>
          </a:p>
        </p:txBody>
      </p:sp>
      <p:sp>
        <p:nvSpPr>
          <p:cNvPr id="5" name="Rectangle 4"/>
          <p:cNvSpPr/>
          <p:nvPr/>
        </p:nvSpPr>
        <p:spPr>
          <a:xfrm>
            <a:off x="685800" y="2274838"/>
            <a:ext cx="7315200" cy="4216539"/>
          </a:xfrm>
          <a:prstGeom prst="rect">
            <a:avLst/>
          </a:prstGeom>
        </p:spPr>
        <p:txBody>
          <a:bodyPr wrap="square">
            <a:spAutoFit/>
          </a:bodyPr>
          <a:lstStyle/>
          <a:p>
            <a:r>
              <a:rPr lang="en-US" sz="1800" dirty="0">
                <a:latin typeface="+mn-lt"/>
              </a:rPr>
              <a:t>(1) take place in a classroom, department, dormitory, or other campus setting, or in a public setting with generally unlimited access to the public, such as a shopping center, park, or street; </a:t>
            </a:r>
          </a:p>
          <a:p>
            <a:r>
              <a:rPr lang="en-US" sz="1800" dirty="0">
                <a:latin typeface="+mn-lt"/>
              </a:rPr>
              <a:t>(2) involve only the learning of research techniques and are not designed to potentially advance the literature; </a:t>
            </a:r>
          </a:p>
          <a:p>
            <a:r>
              <a:rPr lang="en-US" sz="1800" dirty="0">
                <a:latin typeface="+mn-lt"/>
              </a:rPr>
              <a:t>(3) involve </a:t>
            </a:r>
            <a:r>
              <a:rPr lang="en-US" sz="1800" b="1" dirty="0">
                <a:latin typeface="+mn-lt"/>
              </a:rPr>
              <a:t>no </a:t>
            </a:r>
            <a:r>
              <a:rPr lang="en-US" sz="1800" dirty="0">
                <a:latin typeface="+mn-lt"/>
              </a:rPr>
              <a:t>more than minimal risk to subjects </a:t>
            </a:r>
            <a:endParaRPr lang="en-US" sz="1800" dirty="0" smtClean="0">
              <a:latin typeface="+mn-lt"/>
            </a:endParaRPr>
          </a:p>
          <a:p>
            <a:r>
              <a:rPr lang="en-US" sz="1800" dirty="0" smtClean="0">
                <a:latin typeface="+mn-lt"/>
              </a:rPr>
              <a:t>(4) utilize </a:t>
            </a:r>
            <a:r>
              <a:rPr lang="en-US" sz="1800" dirty="0">
                <a:latin typeface="+mn-lt"/>
              </a:rPr>
              <a:t>anonymous collection of data (i.e., with no names, social security numbers, or other direct identifiers; and without codes that can be linked to a list of names; and including no indirect identifiers or information that when combined would allow identification of the </a:t>
            </a:r>
            <a:r>
              <a:rPr lang="en-US" sz="1800" dirty="0" smtClean="0">
                <a:latin typeface="+mn-lt"/>
              </a:rPr>
              <a:t>subject</a:t>
            </a:r>
          </a:p>
          <a:p>
            <a:endParaRPr lang="en-US" sz="1800" dirty="0">
              <a:latin typeface="+mn-lt"/>
            </a:endParaRPr>
          </a:p>
          <a:p>
            <a:r>
              <a:rPr lang="en-US" sz="1800" dirty="0">
                <a:latin typeface="+mn-lt"/>
              </a:rPr>
              <a:t>Research conducted over the internet will not be permitted under this category. </a:t>
            </a:r>
            <a:endParaRPr lang="en-US" sz="1800" dirty="0" smtClean="0">
              <a:latin typeface="+mn-lt"/>
            </a:endParaRPr>
          </a:p>
          <a:p>
            <a:endParaRPr lang="en-US" dirty="0"/>
          </a:p>
        </p:txBody>
      </p:sp>
      <p:sp>
        <p:nvSpPr>
          <p:cNvPr id="6" name="Title 5"/>
          <p:cNvSpPr>
            <a:spLocks noGrp="1"/>
          </p:cNvSpPr>
          <p:nvPr>
            <p:ph type="title"/>
          </p:nvPr>
        </p:nvSpPr>
        <p:spPr/>
        <p:txBody>
          <a:bodyPr/>
          <a:lstStyle/>
          <a:p>
            <a:pPr algn="l"/>
            <a:r>
              <a:rPr lang="en-US" sz="2400" dirty="0" smtClean="0"/>
              <a:t>All research activities involving human subjects and conducted by Columbia students must be approved by the IRB prior to the initiation of the research activity. </a:t>
            </a:r>
            <a:endParaRPr lang="en-US" sz="2400" dirty="0"/>
          </a:p>
        </p:txBody>
      </p:sp>
    </p:spTree>
    <p:extLst>
      <p:ext uri="{BB962C8B-B14F-4D97-AF65-F5344CB8AC3E}">
        <p14:creationId xmlns:p14="http://schemas.microsoft.com/office/powerpoint/2010/main" val="366987793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67EAC998-0A16-49F5-AD84-34266B35C702}" type="slidenum">
              <a:rPr lang="en-US" sz="1400">
                <a:solidFill>
                  <a:srgbClr val="003067"/>
                </a:solidFill>
                <a:cs typeface="+mn-cs"/>
              </a:rPr>
              <a:pPr algn="r">
                <a:defRPr/>
              </a:pPr>
              <a:t>13</a:t>
            </a:fld>
            <a:endParaRPr lang="en-US" sz="1400" dirty="0">
              <a:solidFill>
                <a:srgbClr val="003067"/>
              </a:solidFill>
              <a:cs typeface="+mn-cs"/>
            </a:endParaRPr>
          </a:p>
        </p:txBody>
      </p:sp>
      <p:sp>
        <p:nvSpPr>
          <p:cNvPr id="12291" name="Rectangle 2"/>
          <p:cNvSpPr>
            <a:spLocks noGrp="1" noChangeArrowheads="1"/>
          </p:cNvSpPr>
          <p:nvPr>
            <p:ph type="title"/>
          </p:nvPr>
        </p:nvSpPr>
        <p:spPr>
          <a:xfrm>
            <a:off x="457200" y="457200"/>
            <a:ext cx="8229600" cy="1143000"/>
          </a:xfrm>
        </p:spPr>
        <p:txBody>
          <a:bodyPr/>
          <a:lstStyle/>
          <a:p>
            <a:pPr eaLnBrk="1" hangingPunct="1"/>
            <a:r>
              <a:rPr lang="en-US" dirty="0" smtClean="0"/>
              <a:t>Principal Investigator</a:t>
            </a:r>
          </a:p>
        </p:txBody>
      </p:sp>
      <p:sp>
        <p:nvSpPr>
          <p:cNvPr id="12292" name="Rectangle 3"/>
          <p:cNvSpPr>
            <a:spLocks noGrp="1" noChangeArrowheads="1"/>
          </p:cNvSpPr>
          <p:nvPr>
            <p:ph idx="1"/>
          </p:nvPr>
        </p:nvSpPr>
        <p:spPr>
          <a:xfrm>
            <a:off x="457200" y="1600200"/>
            <a:ext cx="8153400" cy="4191000"/>
          </a:xfrm>
        </p:spPr>
        <p:txBody>
          <a:bodyPr/>
          <a:lstStyle/>
          <a:p>
            <a:pPr eaLnBrk="1" hangingPunct="1">
              <a:lnSpc>
                <a:spcPct val="90000"/>
              </a:lnSpc>
              <a:spcAft>
                <a:spcPts val="600"/>
              </a:spcAft>
            </a:pPr>
            <a:endParaRPr lang="en-US" sz="2800" dirty="0" smtClean="0"/>
          </a:p>
          <a:p>
            <a:pPr eaLnBrk="1" hangingPunct="1">
              <a:lnSpc>
                <a:spcPct val="90000"/>
              </a:lnSpc>
              <a:spcAft>
                <a:spcPts val="600"/>
              </a:spcAft>
            </a:pPr>
            <a:r>
              <a:rPr lang="en-US" sz="2800" dirty="0" smtClean="0"/>
              <a:t>Note that the Principal Investigator must be a full time member of the Faculty at specific ranks, or an Officer of Research as described in the Faculty Handbook. The Faculty Handbook can be found online at: </a:t>
            </a:r>
            <a:r>
              <a:rPr lang="en-US" sz="2800" b="1" dirty="0" smtClean="0">
                <a:hlinkClick r:id="rId3"/>
              </a:rPr>
              <a:t>http://www.columbia.edu/cu/vpaa/fhb/</a:t>
            </a:r>
            <a:r>
              <a:rPr lang="en-US" sz="2800" b="1" dirty="0" smtClean="0"/>
              <a: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76BE03E-0496-496D-8AAE-433487780A79}" type="slidenum">
              <a:rPr lang="en-US" sz="1400">
                <a:solidFill>
                  <a:srgbClr val="003067"/>
                </a:solidFill>
                <a:cs typeface="+mn-cs"/>
              </a:rPr>
              <a:pPr algn="r">
                <a:defRPr/>
              </a:pPr>
              <a:t>14</a:t>
            </a:fld>
            <a:endParaRPr lang="en-US" sz="1400" dirty="0">
              <a:solidFill>
                <a:srgbClr val="003067"/>
              </a:solidFill>
              <a:cs typeface="+mn-cs"/>
            </a:endParaRPr>
          </a:p>
        </p:txBody>
      </p:sp>
      <p:sp>
        <p:nvSpPr>
          <p:cNvPr id="13315" name="Rectangle 2"/>
          <p:cNvSpPr>
            <a:spLocks noGrp="1" noChangeArrowheads="1"/>
          </p:cNvSpPr>
          <p:nvPr>
            <p:ph type="title"/>
          </p:nvPr>
        </p:nvSpPr>
        <p:spPr>
          <a:xfrm>
            <a:off x="457200" y="274638"/>
            <a:ext cx="8229600" cy="1935162"/>
          </a:xfrm>
        </p:spPr>
        <p:txBody>
          <a:bodyPr/>
          <a:lstStyle/>
          <a:p>
            <a:pPr eaLnBrk="1" hangingPunct="1"/>
            <a:r>
              <a:rPr lang="en-US" sz="3200" dirty="0" smtClean="0"/>
              <a:t/>
            </a:r>
            <a:br>
              <a:rPr lang="en-US" sz="3200" dirty="0" smtClean="0"/>
            </a:br>
            <a:r>
              <a:rPr lang="en-US" sz="3200" dirty="0" smtClean="0"/>
              <a:t/>
            </a:r>
            <a:br>
              <a:rPr lang="en-US" sz="3200" dirty="0" smtClean="0"/>
            </a:br>
            <a:r>
              <a:rPr lang="en-US" sz="3200" b="1" dirty="0" smtClean="0"/>
              <a:t>Human Subjects Protections Training</a:t>
            </a:r>
            <a:r>
              <a:rPr lang="en-US" sz="3200" dirty="0" smtClean="0"/>
              <a:t/>
            </a:r>
            <a:br>
              <a:rPr lang="en-US" sz="3200" dirty="0" smtClean="0"/>
            </a:br>
            <a:r>
              <a:rPr lang="en-US" sz="3200" dirty="0" smtClean="0"/>
              <a:t>Required of all study personnel “engaged” in the research  (having contact with subjects or access to identifiable data.)</a:t>
            </a:r>
          </a:p>
        </p:txBody>
      </p:sp>
      <p:sp>
        <p:nvSpPr>
          <p:cNvPr id="13316" name="Rectangle 3"/>
          <p:cNvSpPr>
            <a:spLocks noGrp="1" noChangeArrowheads="1"/>
          </p:cNvSpPr>
          <p:nvPr>
            <p:ph idx="1"/>
          </p:nvPr>
        </p:nvSpPr>
        <p:spPr>
          <a:xfrm>
            <a:off x="457200" y="3048000"/>
            <a:ext cx="8077200" cy="2895600"/>
          </a:xfrm>
        </p:spPr>
        <p:txBody>
          <a:bodyPr/>
          <a:lstStyle/>
          <a:p>
            <a:pPr eaLnBrk="1" hangingPunct="1"/>
            <a:r>
              <a:rPr lang="en-US" dirty="0" smtClean="0"/>
              <a:t>Complete the required Human Subjects Protection Training:TC0087 - Human Subjects Protection Training </a:t>
            </a:r>
          </a:p>
          <a:p>
            <a:pPr eaLnBrk="1" hangingPunct="1"/>
            <a:r>
              <a:rPr lang="en-US" dirty="0" smtClean="0"/>
              <a:t>This course is available through RASCAL at </a:t>
            </a:r>
            <a:r>
              <a:rPr lang="en-US" sz="2800" b="1" dirty="0" smtClean="0">
                <a:solidFill>
                  <a:srgbClr val="003399"/>
                </a:solidFill>
                <a:hlinkClick r:id="rId3"/>
              </a:rPr>
              <a:t>https://www.rascal.columbia.edu</a:t>
            </a:r>
            <a:r>
              <a:rPr lang="en-US" dirty="0" smtClean="0">
                <a:solidFill>
                  <a:schemeClr val="accent2"/>
                </a:solidFill>
              </a:rPr>
              <a:t>.</a:t>
            </a:r>
            <a:r>
              <a:rPr lang="en-US" dirty="0" smtClean="0">
                <a:solidFill>
                  <a:srgbClr val="000099"/>
                </a:solidFill>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Additional Training requirements</a:t>
            </a:r>
            <a:endParaRPr lang="en-US" dirty="0"/>
          </a:p>
        </p:txBody>
      </p:sp>
      <p:sp>
        <p:nvSpPr>
          <p:cNvPr id="3" name="Content Placeholder 2"/>
          <p:cNvSpPr>
            <a:spLocks noGrp="1"/>
          </p:cNvSpPr>
          <p:nvPr>
            <p:ph idx="1"/>
          </p:nvPr>
        </p:nvSpPr>
        <p:spPr>
          <a:xfrm>
            <a:off x="457200" y="1676400"/>
            <a:ext cx="8229600" cy="4449763"/>
          </a:xfrm>
        </p:spPr>
        <p:txBody>
          <a:bodyPr/>
          <a:lstStyle/>
          <a:p>
            <a:r>
              <a:rPr lang="en-US" dirty="0" smtClean="0"/>
              <a:t>HIPAA training may be required if PHI is collected or obtained for certain studies at Morningside/Lamont. (e.g., fMRI scans conducted at a covered entity.)</a:t>
            </a:r>
          </a:p>
          <a:p>
            <a:pPr marL="0" indent="0">
              <a:buNone/>
            </a:pPr>
            <a:endParaRPr lang="en-US" dirty="0" smtClean="0"/>
          </a:p>
          <a:p>
            <a:r>
              <a:rPr lang="en-US" dirty="0" smtClean="0"/>
              <a:t>Research with Minors training is required if minors are subjects.</a:t>
            </a:r>
            <a:endParaRPr lang="en-US" dirty="0"/>
          </a:p>
        </p:txBody>
      </p:sp>
    </p:spTree>
    <p:extLst>
      <p:ext uri="{BB962C8B-B14F-4D97-AF65-F5344CB8AC3E}">
        <p14:creationId xmlns:p14="http://schemas.microsoft.com/office/powerpoint/2010/main" val="31774029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6CC5218-4B88-4534-B888-27A57E55FFF0}" type="slidenum">
              <a:rPr lang="en-US" sz="1400">
                <a:solidFill>
                  <a:srgbClr val="003067"/>
                </a:solidFill>
                <a:cs typeface="+mn-cs"/>
              </a:rPr>
              <a:pPr algn="r">
                <a:defRPr/>
              </a:pPr>
              <a:t>16</a:t>
            </a:fld>
            <a:endParaRPr lang="en-US" sz="1400" dirty="0">
              <a:solidFill>
                <a:srgbClr val="003067"/>
              </a:solidFill>
              <a:cs typeface="+mn-cs"/>
            </a:endParaRPr>
          </a:p>
        </p:txBody>
      </p:sp>
      <p:sp>
        <p:nvSpPr>
          <p:cNvPr id="14339" name="Rectangle 2"/>
          <p:cNvSpPr>
            <a:spLocks noGrp="1" noChangeArrowheads="1"/>
          </p:cNvSpPr>
          <p:nvPr>
            <p:ph type="title"/>
          </p:nvPr>
        </p:nvSpPr>
        <p:spPr>
          <a:xfrm>
            <a:off x="381000" y="304800"/>
            <a:ext cx="8229600" cy="1143000"/>
          </a:xfrm>
        </p:spPr>
        <p:txBody>
          <a:bodyPr/>
          <a:lstStyle/>
          <a:p>
            <a:pPr eaLnBrk="1" hangingPunct="1"/>
            <a:r>
              <a:rPr lang="en-US" u="sng" dirty="0" smtClean="0"/>
              <a:t>IRB Review</a:t>
            </a:r>
          </a:p>
        </p:txBody>
      </p:sp>
      <p:sp>
        <p:nvSpPr>
          <p:cNvPr id="14340" name="Rectangle 3"/>
          <p:cNvSpPr>
            <a:spLocks noGrp="1" noChangeArrowheads="1"/>
          </p:cNvSpPr>
          <p:nvPr>
            <p:ph idx="1"/>
          </p:nvPr>
        </p:nvSpPr>
        <p:spPr>
          <a:xfrm>
            <a:off x="304800" y="1600200"/>
            <a:ext cx="8382000" cy="4525963"/>
          </a:xfrm>
        </p:spPr>
        <p:txBody>
          <a:bodyPr/>
          <a:lstStyle/>
          <a:p>
            <a:pPr eaLnBrk="1" hangingPunct="1">
              <a:buFontTx/>
              <a:buNone/>
            </a:pPr>
            <a:r>
              <a:rPr lang="en-US" dirty="0" smtClean="0"/>
              <a:t>	Research projects are reviewed at one of three levels, depending on the level of risk to the human subjects and other factors specified in the regulations. </a:t>
            </a:r>
          </a:p>
          <a:p>
            <a:pPr eaLnBrk="1" hangingPunct="1"/>
            <a:endParaRPr lang="en-US" sz="2800" dirty="0" smtClean="0"/>
          </a:p>
          <a:p>
            <a:pPr eaLnBrk="1" hangingPunct="1">
              <a:buFontTx/>
              <a:buNone/>
            </a:pPr>
            <a:r>
              <a:rPr lang="en-US" dirty="0" smtClean="0"/>
              <a:t>	The federal guidelines define the categories of review.</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E0D1B1CF-6356-4B01-81E4-66A2D7515EA1}" type="slidenum">
              <a:rPr lang="en-US" sz="1400">
                <a:solidFill>
                  <a:srgbClr val="003067"/>
                </a:solidFill>
                <a:latin typeface="+mn-lt"/>
                <a:cs typeface="+mn-cs"/>
              </a:rPr>
              <a:pPr algn="r">
                <a:defRPr/>
              </a:pPr>
              <a:t>17</a:t>
            </a:fld>
            <a:endParaRPr lang="en-US" sz="1400" dirty="0">
              <a:solidFill>
                <a:srgbClr val="003067"/>
              </a:solidFill>
              <a:latin typeface="+mn-lt"/>
              <a:cs typeface="+mn-cs"/>
            </a:endParaRPr>
          </a:p>
        </p:txBody>
      </p:sp>
      <p:sp>
        <p:nvSpPr>
          <p:cNvPr id="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BBDBF119-3193-4C75-96D5-F80541F80BEC}" type="datetime4">
              <a:rPr lang="en-US" sz="1400">
                <a:solidFill>
                  <a:srgbClr val="003366"/>
                </a:solidFill>
                <a:latin typeface="+mn-lt"/>
                <a:cs typeface="+mn-cs"/>
              </a:rPr>
              <a:pPr algn="ctr">
                <a:defRPr/>
              </a:pPr>
              <a:t>October 6, 2014</a:t>
            </a:fld>
            <a:endParaRPr lang="en-US" sz="1400" dirty="0">
              <a:solidFill>
                <a:srgbClr val="003366"/>
              </a:solidFill>
              <a:latin typeface="+mn-lt"/>
              <a:cs typeface="+mn-cs"/>
            </a:endParaRPr>
          </a:p>
        </p:txBody>
      </p:sp>
      <p:sp>
        <p:nvSpPr>
          <p:cNvPr id="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319587A-FBFC-4A6B-B5E7-A5A3B0B1E953}" type="slidenum">
              <a:rPr lang="en-US" sz="1400">
                <a:solidFill>
                  <a:srgbClr val="003067"/>
                </a:solidFill>
                <a:latin typeface="+mn-lt"/>
                <a:cs typeface="+mn-cs"/>
              </a:rPr>
              <a:pPr algn="r">
                <a:defRPr/>
              </a:pPr>
              <a:t>17</a:t>
            </a:fld>
            <a:endParaRPr lang="en-US" sz="1400" dirty="0">
              <a:solidFill>
                <a:srgbClr val="003067"/>
              </a:solidFill>
              <a:latin typeface="+mn-lt"/>
              <a:cs typeface="+mn-cs"/>
            </a:endParaRPr>
          </a:p>
        </p:txBody>
      </p:sp>
      <p:sp>
        <p:nvSpPr>
          <p:cNvPr id="15365" name="Rectangle 2"/>
          <p:cNvSpPr>
            <a:spLocks noGrp="1" noChangeArrowheads="1"/>
          </p:cNvSpPr>
          <p:nvPr>
            <p:ph type="title" idx="4294967295"/>
          </p:nvPr>
        </p:nvSpPr>
        <p:spPr>
          <a:xfrm>
            <a:off x="0" y="274638"/>
            <a:ext cx="8229600" cy="1143000"/>
          </a:xfrm>
        </p:spPr>
        <p:txBody>
          <a:bodyPr/>
          <a:lstStyle/>
          <a:p>
            <a:pPr eaLnBrk="1" hangingPunct="1"/>
            <a:r>
              <a:rPr lang="en-US" dirty="0" smtClean="0"/>
              <a:t>Level of Review</a:t>
            </a:r>
          </a:p>
        </p:txBody>
      </p:sp>
      <p:sp>
        <p:nvSpPr>
          <p:cNvPr id="15366" name="Rectangle 3"/>
          <p:cNvSpPr>
            <a:spLocks noGrp="1" noChangeArrowheads="1"/>
          </p:cNvSpPr>
          <p:nvPr>
            <p:ph type="body" idx="4294967295"/>
          </p:nvPr>
        </p:nvSpPr>
        <p:spPr>
          <a:xfrm>
            <a:off x="533400" y="1371600"/>
            <a:ext cx="8382000" cy="4678363"/>
          </a:xfrm>
        </p:spPr>
        <p:txBody>
          <a:bodyPr/>
          <a:lstStyle/>
          <a:p>
            <a:pPr eaLnBrk="1" hangingPunct="1">
              <a:lnSpc>
                <a:spcPct val="90000"/>
              </a:lnSpc>
            </a:pPr>
            <a:r>
              <a:rPr lang="en-US" sz="2400" b="1" dirty="0" smtClean="0"/>
              <a:t>Exempt </a:t>
            </a:r>
            <a:r>
              <a:rPr lang="en-US" sz="2400" dirty="0" smtClean="0"/>
              <a:t>- Exempt studies at Columbia must be submitted to the IRB for a determination that they are exempt from the regulations. No risk to subjects. Must fit into one of 6 exempt categories defined by the regulations.</a:t>
            </a:r>
          </a:p>
          <a:p>
            <a:pPr eaLnBrk="1" hangingPunct="1">
              <a:lnSpc>
                <a:spcPct val="90000"/>
              </a:lnSpc>
            </a:pPr>
            <a:endParaRPr lang="en-US" sz="1800" dirty="0" smtClean="0"/>
          </a:p>
          <a:p>
            <a:pPr eaLnBrk="1" hangingPunct="1">
              <a:lnSpc>
                <a:spcPct val="90000"/>
              </a:lnSpc>
            </a:pPr>
            <a:r>
              <a:rPr lang="en-US" sz="2400" b="1" dirty="0" smtClean="0"/>
              <a:t>Expedited </a:t>
            </a:r>
            <a:r>
              <a:rPr lang="en-US" sz="2400" dirty="0" smtClean="0"/>
              <a:t>- are reviewed by the  Chair or his designee.</a:t>
            </a:r>
          </a:p>
          <a:p>
            <a:pPr eaLnBrk="1" hangingPunct="1">
              <a:lnSpc>
                <a:spcPct val="90000"/>
              </a:lnSpc>
              <a:buFontTx/>
              <a:buNone/>
            </a:pPr>
            <a:r>
              <a:rPr lang="en-US" sz="2400" dirty="0" smtClean="0"/>
              <a:t>	Minimal risk. Must fit into one of 9 expedited categories.</a:t>
            </a:r>
          </a:p>
          <a:p>
            <a:pPr eaLnBrk="1" hangingPunct="1">
              <a:lnSpc>
                <a:spcPct val="90000"/>
              </a:lnSpc>
              <a:buFontTx/>
              <a:buNone/>
            </a:pPr>
            <a:endParaRPr lang="en-US" sz="2400" dirty="0" smtClean="0"/>
          </a:p>
          <a:p>
            <a:pPr eaLnBrk="1" hangingPunct="1">
              <a:lnSpc>
                <a:spcPct val="80000"/>
              </a:lnSpc>
              <a:spcBef>
                <a:spcPct val="0"/>
              </a:spcBef>
            </a:pPr>
            <a:r>
              <a:rPr lang="en-US" sz="2400" b="1" dirty="0" smtClean="0"/>
              <a:t>Full Board</a:t>
            </a:r>
            <a:r>
              <a:rPr lang="en-US" sz="2400" dirty="0" smtClean="0"/>
              <a:t> -The protocol is reviewed at a convened meeting of the IRB at which a majority of members are present. Recommendation for action must be voted upon and a majority must approve the recommendation. </a:t>
            </a:r>
          </a:p>
          <a:p>
            <a:pPr eaLnBrk="1" hangingPunct="1">
              <a:lnSpc>
                <a:spcPct val="80000"/>
              </a:lnSpc>
              <a:spcBef>
                <a:spcPct val="0"/>
              </a:spcBef>
              <a:buFontTx/>
              <a:buNone/>
            </a:pPr>
            <a:r>
              <a:rPr lang="en-US" sz="1200" dirty="0" smtClean="0"/>
              <a:t>	</a:t>
            </a:r>
            <a:endParaRPr lang="en-US" sz="1600" dirty="0" smtClean="0"/>
          </a:p>
          <a:p>
            <a:pPr eaLnBrk="1" hangingPunct="1">
              <a:lnSpc>
                <a:spcPct val="90000"/>
              </a:lnSpc>
            </a:pPr>
            <a:endParaRPr lang="en-US" sz="1200" dirty="0" smtClean="0"/>
          </a:p>
        </p:txBody>
      </p:sp>
    </p:spTree>
    <p:extLst>
      <p:ext uri="{BB962C8B-B14F-4D97-AF65-F5344CB8AC3E}">
        <p14:creationId xmlns:p14="http://schemas.microsoft.com/office/powerpoint/2010/main" val="31906357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4AB5F93D-222A-4C15-8D8B-1617752E65C7}" type="slidenum">
              <a:rPr lang="en-US" sz="1400">
                <a:solidFill>
                  <a:srgbClr val="003067"/>
                </a:solidFill>
                <a:latin typeface="+mn-lt"/>
                <a:cs typeface="+mn-cs"/>
              </a:rPr>
              <a:pPr algn="r">
                <a:defRPr/>
              </a:pPr>
              <a:t>18</a:t>
            </a:fld>
            <a:endParaRPr lang="en-US" sz="1400" dirty="0">
              <a:solidFill>
                <a:srgbClr val="003067"/>
              </a:solidFill>
              <a:latin typeface="+mn-lt"/>
              <a:cs typeface="+mn-cs"/>
            </a:endParaRPr>
          </a:p>
        </p:txBody>
      </p:sp>
      <p:sp>
        <p:nvSpPr>
          <p:cNvPr id="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BBDBF119-3193-4C75-96D5-F80541F80BEC}" type="datetime4">
              <a:rPr lang="en-US" sz="1400">
                <a:solidFill>
                  <a:srgbClr val="003366"/>
                </a:solidFill>
                <a:latin typeface="+mn-lt"/>
                <a:cs typeface="+mn-cs"/>
              </a:rPr>
              <a:pPr algn="ctr">
                <a:defRPr/>
              </a:pPr>
              <a:t>October 6, 2014</a:t>
            </a:fld>
            <a:endParaRPr lang="en-US" sz="1400" dirty="0">
              <a:solidFill>
                <a:srgbClr val="003366"/>
              </a:solidFill>
              <a:latin typeface="+mn-lt"/>
              <a:cs typeface="+mn-cs"/>
            </a:endParaRPr>
          </a:p>
        </p:txBody>
      </p:sp>
      <p:sp>
        <p:nvSpPr>
          <p:cNvPr id="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ACBE3C6-EA51-40D6-ADF2-BD32E8A9B438}" type="slidenum">
              <a:rPr lang="en-US" sz="1400">
                <a:solidFill>
                  <a:srgbClr val="003067"/>
                </a:solidFill>
                <a:latin typeface="+mn-lt"/>
                <a:cs typeface="+mn-cs"/>
              </a:rPr>
              <a:pPr algn="r">
                <a:defRPr/>
              </a:pPr>
              <a:t>18</a:t>
            </a:fld>
            <a:endParaRPr lang="en-US" sz="1400" dirty="0">
              <a:solidFill>
                <a:srgbClr val="003067"/>
              </a:solidFill>
              <a:latin typeface="+mn-lt"/>
              <a:cs typeface="+mn-cs"/>
            </a:endParaRPr>
          </a:p>
        </p:txBody>
      </p:sp>
      <p:sp>
        <p:nvSpPr>
          <p:cNvPr id="19461" name="Rectangle 2"/>
          <p:cNvSpPr>
            <a:spLocks noGrp="1" noChangeArrowheads="1"/>
          </p:cNvSpPr>
          <p:nvPr>
            <p:ph type="title" idx="4294967295"/>
          </p:nvPr>
        </p:nvSpPr>
        <p:spPr>
          <a:xfrm>
            <a:off x="0" y="274638"/>
            <a:ext cx="8229600" cy="1143000"/>
          </a:xfrm>
        </p:spPr>
        <p:txBody>
          <a:bodyPr/>
          <a:lstStyle/>
          <a:p>
            <a:pPr eaLnBrk="1" hangingPunct="1"/>
            <a:r>
              <a:rPr lang="en-US" sz="4000" dirty="0" smtClean="0"/>
              <a:t/>
            </a:r>
            <a:br>
              <a:rPr lang="en-US" sz="4000" dirty="0" smtClean="0"/>
            </a:br>
            <a:r>
              <a:rPr lang="en-US" sz="4000" dirty="0" smtClean="0"/>
              <a:t>Definition of Minimal Risk</a:t>
            </a:r>
          </a:p>
        </p:txBody>
      </p:sp>
      <p:sp>
        <p:nvSpPr>
          <p:cNvPr id="19462" name="Rectangle 3"/>
          <p:cNvSpPr>
            <a:spLocks noGrp="1" noChangeArrowheads="1"/>
          </p:cNvSpPr>
          <p:nvPr>
            <p:ph type="body" idx="4294967295"/>
          </p:nvPr>
        </p:nvSpPr>
        <p:spPr>
          <a:xfrm>
            <a:off x="457200" y="1604962"/>
            <a:ext cx="8229600" cy="4602163"/>
          </a:xfrm>
        </p:spPr>
        <p:txBody>
          <a:bodyPr/>
          <a:lstStyle/>
          <a:p>
            <a:pPr eaLnBrk="1" hangingPunct="1">
              <a:buFontTx/>
              <a:buNone/>
            </a:pPr>
            <a:r>
              <a:rPr lang="en-US" dirty="0" smtClean="0"/>
              <a:t>	“Minimal Risk” means that the probability and magnitude of harm or discomfort anticipated in the research are not greater in and of themselves than those ordinarily encountered in daily life or during the performance of routine physical or psychological examinations or tests.</a:t>
            </a:r>
            <a:endParaRPr lang="en-US" sz="3600" dirty="0" smtClean="0"/>
          </a:p>
          <a:p>
            <a:pPr eaLnBrk="1" hangingPunct="1"/>
            <a:endParaRPr 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4A49F04-68DD-4097-8174-BC2B842E1737}" type="slidenum">
              <a:rPr lang="en-US" sz="1400">
                <a:solidFill>
                  <a:srgbClr val="003067"/>
                </a:solidFill>
                <a:cs typeface="+mn-cs"/>
              </a:rPr>
              <a:pPr algn="r">
                <a:defRPr/>
              </a:pPr>
              <a:t>19</a:t>
            </a:fld>
            <a:endParaRPr lang="en-US" sz="1400" dirty="0">
              <a:solidFill>
                <a:srgbClr val="003067"/>
              </a:solidFill>
              <a:cs typeface="+mn-cs"/>
            </a:endParaRPr>
          </a:p>
        </p:txBody>
      </p:sp>
      <p:sp>
        <p:nvSpPr>
          <p:cNvPr id="20483" name="Rectangle 2"/>
          <p:cNvSpPr>
            <a:spLocks noGrp="1" noChangeArrowheads="1"/>
          </p:cNvSpPr>
          <p:nvPr>
            <p:ph type="title"/>
          </p:nvPr>
        </p:nvSpPr>
        <p:spPr>
          <a:xfrm>
            <a:off x="381000" y="304800"/>
            <a:ext cx="8229600" cy="1143000"/>
          </a:xfrm>
        </p:spPr>
        <p:txBody>
          <a:bodyPr/>
          <a:lstStyle/>
          <a:p>
            <a:pPr eaLnBrk="1" hangingPunct="1"/>
            <a:r>
              <a:rPr lang="en-US" sz="4000" u="sng" dirty="0" smtClean="0"/>
              <a:t>What Research Receives </a:t>
            </a:r>
            <a:br>
              <a:rPr lang="en-US" sz="4000" u="sng" dirty="0" smtClean="0"/>
            </a:br>
            <a:r>
              <a:rPr lang="en-US" sz="4000" u="sng" dirty="0" smtClean="0"/>
              <a:t>Full Board Review? </a:t>
            </a:r>
          </a:p>
        </p:txBody>
      </p:sp>
      <p:sp>
        <p:nvSpPr>
          <p:cNvPr id="20484" name="Rectangle 3"/>
          <p:cNvSpPr>
            <a:spLocks noGrp="1" noChangeArrowheads="1"/>
          </p:cNvSpPr>
          <p:nvPr>
            <p:ph idx="1"/>
          </p:nvPr>
        </p:nvSpPr>
        <p:spPr>
          <a:xfrm>
            <a:off x="381000" y="1524000"/>
            <a:ext cx="8229600" cy="4525963"/>
          </a:xfrm>
        </p:spPr>
        <p:txBody>
          <a:bodyPr/>
          <a:lstStyle/>
          <a:p>
            <a:pPr marL="609600" indent="-609600" eaLnBrk="1" hangingPunct="1">
              <a:buFontTx/>
              <a:buNone/>
            </a:pPr>
            <a:endParaRPr lang="en-US" sz="4000" dirty="0" smtClean="0"/>
          </a:p>
          <a:p>
            <a:pPr marL="609600" indent="-609600" eaLnBrk="1" hangingPunct="1">
              <a:buFontTx/>
              <a:buNone/>
            </a:pPr>
            <a:r>
              <a:rPr lang="en-US" sz="4000" dirty="0" smtClean="0"/>
              <a:t>		 Protocols not eligible for    exemption or expedited review</a:t>
            </a:r>
          </a:p>
          <a:p>
            <a:pPr marL="609600" indent="-609600" eaLnBrk="1" hangingPunct="1">
              <a:buFontTx/>
              <a:buNone/>
            </a:pPr>
            <a:endParaRPr lang="en-US" sz="4000" dirty="0" smtClean="0"/>
          </a:p>
          <a:p>
            <a:pPr marL="609600" indent="-609600" eaLnBrk="1" hangingPunct="1">
              <a:buFontTx/>
              <a:buNone/>
            </a:pPr>
            <a:endParaRPr lang="en-US" sz="3600"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sz="3200" b="1" dirty="0" smtClean="0"/>
              <a:t/>
            </a:r>
            <a:br>
              <a:rPr lang="en-US" sz="3200" b="1" dirty="0" smtClean="0"/>
            </a:br>
            <a:r>
              <a:rPr lang="en-US" sz="4000" dirty="0" smtClean="0"/>
              <a:t>Does your study/project involve research with human subjects?</a:t>
            </a:r>
            <a:r>
              <a:rPr lang="en-US" sz="3200" b="1" dirty="0" smtClean="0"/>
              <a:t/>
            </a:r>
            <a:br>
              <a:rPr lang="en-US" sz="3200" b="1" dirty="0" smtClean="0"/>
            </a:br>
            <a:endParaRPr lang="en-US" sz="3200" b="1" dirty="0" smtClean="0"/>
          </a:p>
        </p:txBody>
      </p:sp>
      <p:sp>
        <p:nvSpPr>
          <p:cNvPr id="4099" name="Rectangle 3"/>
          <p:cNvSpPr>
            <a:spLocks noGrp="1" noChangeArrowheads="1"/>
          </p:cNvSpPr>
          <p:nvPr>
            <p:ph idx="1"/>
          </p:nvPr>
        </p:nvSpPr>
        <p:spPr>
          <a:xfrm>
            <a:off x="457200" y="1828800"/>
            <a:ext cx="8229600" cy="4297363"/>
          </a:xfrm>
        </p:spPr>
        <p:txBody>
          <a:bodyPr/>
          <a:lstStyle/>
          <a:p>
            <a:pPr>
              <a:buFontTx/>
              <a:buNone/>
            </a:pPr>
            <a:r>
              <a:rPr lang="en-US" sz="2800" dirty="0" smtClean="0"/>
              <a:t>	…such as  interviewing, administering questionnaires or surveys, conducting focus groups, reviewing secondary data previously collected about people, or otherwise collecting data about people?</a:t>
            </a:r>
          </a:p>
          <a:p>
            <a:endParaRPr lang="en-US" sz="2800" dirty="0" smtClean="0"/>
          </a:p>
          <a:p>
            <a:pPr>
              <a:buFontTx/>
              <a:buNone/>
            </a:pPr>
            <a:r>
              <a:rPr lang="en-US" sz="2800" dirty="0" smtClean="0"/>
              <a:t>	Then you need to submit a protocol for approval by the CU IRB.</a:t>
            </a:r>
            <a:r>
              <a:rPr lang="en-US" b="1" dirty="0" smtClean="0"/>
              <a:t> </a:t>
            </a:r>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F0F213E6-BF30-4941-989D-730BD92E296E}" type="slidenum">
              <a:rPr lang="en-US" sz="1400">
                <a:solidFill>
                  <a:srgbClr val="003067"/>
                </a:solidFill>
                <a:cs typeface="+mn-cs"/>
              </a:rPr>
              <a:pPr algn="r">
                <a:defRPr/>
              </a:pPr>
              <a:t>20</a:t>
            </a:fld>
            <a:endParaRPr lang="en-US" sz="1400" dirty="0">
              <a:solidFill>
                <a:srgbClr val="003067"/>
              </a:solidFill>
              <a:cs typeface="+mn-cs"/>
            </a:endParaRPr>
          </a:p>
        </p:txBody>
      </p:sp>
      <p:sp>
        <p:nvSpPr>
          <p:cNvPr id="21507" name="Rectangle 2"/>
          <p:cNvSpPr>
            <a:spLocks noGrp="1" noChangeArrowheads="1"/>
          </p:cNvSpPr>
          <p:nvPr>
            <p:ph type="title"/>
          </p:nvPr>
        </p:nvSpPr>
        <p:spPr/>
        <p:txBody>
          <a:bodyPr/>
          <a:lstStyle/>
          <a:p>
            <a:pPr eaLnBrk="1" hangingPunct="1"/>
            <a:r>
              <a:rPr lang="en-US" u="sng" dirty="0" smtClean="0"/>
              <a:t>Full Board (cont.)</a:t>
            </a:r>
          </a:p>
        </p:txBody>
      </p:sp>
      <p:sp>
        <p:nvSpPr>
          <p:cNvPr id="21508" name="Rectangle 3"/>
          <p:cNvSpPr>
            <a:spLocks noGrp="1" noChangeArrowheads="1"/>
          </p:cNvSpPr>
          <p:nvPr>
            <p:ph idx="1"/>
          </p:nvPr>
        </p:nvSpPr>
        <p:spPr/>
        <p:txBody>
          <a:bodyPr/>
          <a:lstStyle/>
          <a:p>
            <a:pPr eaLnBrk="1" hangingPunct="1">
              <a:buFontTx/>
              <a:buNone/>
            </a:pPr>
            <a:r>
              <a:rPr lang="en-US" sz="3600" dirty="0" smtClean="0"/>
              <a:t>	The protocol is reviewed at a convened meeting of the IRB at which a designated quorum of members are present. A recommendation for action must be voted upon, and a majority must approve the recommendation. </a:t>
            </a:r>
          </a:p>
          <a:p>
            <a:pPr eaLnBrk="1" hangingPunct="1"/>
            <a:endParaRPr lang="en-US" sz="3600"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BA5E78DC-E8C4-4A90-9A28-1B4124E96D23}" type="slidenum">
              <a:rPr lang="en-US" sz="1400">
                <a:solidFill>
                  <a:srgbClr val="003067"/>
                </a:solidFill>
                <a:cs typeface="+mn-cs"/>
              </a:rPr>
              <a:pPr algn="r">
                <a:defRPr/>
              </a:pPr>
              <a:t>21</a:t>
            </a:fld>
            <a:endParaRPr lang="en-US" sz="1400" dirty="0">
              <a:solidFill>
                <a:srgbClr val="003067"/>
              </a:solidFill>
              <a:cs typeface="+mn-cs"/>
            </a:endParaRPr>
          </a:p>
        </p:txBody>
      </p:sp>
      <p:sp>
        <p:nvSpPr>
          <p:cNvPr id="22531" name="Rectangle 2"/>
          <p:cNvSpPr>
            <a:spLocks noGrp="1" noChangeArrowheads="1"/>
          </p:cNvSpPr>
          <p:nvPr>
            <p:ph type="title"/>
          </p:nvPr>
        </p:nvSpPr>
        <p:spPr>
          <a:xfrm>
            <a:off x="457200" y="274638"/>
            <a:ext cx="8077200" cy="944562"/>
          </a:xfrm>
        </p:spPr>
        <p:txBody>
          <a:bodyPr/>
          <a:lstStyle/>
          <a:p>
            <a:pPr eaLnBrk="1" hangingPunct="1"/>
            <a:r>
              <a:rPr lang="en-US" sz="4000" u="sng" dirty="0" smtClean="0"/>
              <a:t>Examples of Full Board Research</a:t>
            </a:r>
          </a:p>
        </p:txBody>
      </p:sp>
      <p:sp>
        <p:nvSpPr>
          <p:cNvPr id="22532" name="Rectangle 3"/>
          <p:cNvSpPr>
            <a:spLocks noGrp="1" noChangeArrowheads="1"/>
          </p:cNvSpPr>
          <p:nvPr>
            <p:ph idx="1"/>
          </p:nvPr>
        </p:nvSpPr>
        <p:spPr>
          <a:xfrm>
            <a:off x="381000" y="1524000"/>
            <a:ext cx="8001000" cy="3962400"/>
          </a:xfrm>
        </p:spPr>
        <p:txBody>
          <a:bodyPr/>
          <a:lstStyle/>
          <a:p>
            <a:pPr eaLnBrk="1" hangingPunct="1">
              <a:lnSpc>
                <a:spcPct val="90000"/>
              </a:lnSpc>
            </a:pPr>
            <a:r>
              <a:rPr lang="en-US" sz="2800" dirty="0" smtClean="0"/>
              <a:t>Research asking questions that are sensitive (i.e., illegal behaviors) or likely to be stressful to the subject (i.e. child abuse, domestic violence) particularly if the risk is greater than minimal. </a:t>
            </a:r>
          </a:p>
          <a:p>
            <a:pPr eaLnBrk="1" hangingPunct="1">
              <a:lnSpc>
                <a:spcPct val="90000"/>
              </a:lnSpc>
              <a:buFontTx/>
              <a:buNone/>
            </a:pPr>
            <a:endParaRPr lang="en-US" sz="2800" dirty="0" smtClean="0"/>
          </a:p>
          <a:p>
            <a:pPr eaLnBrk="1" hangingPunct="1">
              <a:lnSpc>
                <a:spcPct val="90000"/>
              </a:lnSpc>
            </a:pPr>
            <a:r>
              <a:rPr lang="en-US" sz="2800" dirty="0" smtClean="0"/>
              <a:t>Many (although not all) types of research involving children, pregnant women, fetuses, prisoners, and other </a:t>
            </a:r>
            <a:r>
              <a:rPr lang="en-US" sz="2800" i="1" dirty="0" smtClean="0"/>
              <a:t>vulnerable populations.</a:t>
            </a:r>
          </a:p>
          <a:p>
            <a:pPr eaLnBrk="1" hangingPunct="1">
              <a:lnSpc>
                <a:spcPct val="90000"/>
              </a:lnSpc>
              <a:buFontTx/>
              <a:buNone/>
            </a:pPr>
            <a:endParaRPr lang="en-US" sz="2800"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62FA596C-5B6D-4833-B83C-59AE8F2AB31E}" type="slidenum">
              <a:rPr lang="en-US" sz="1400">
                <a:solidFill>
                  <a:srgbClr val="003067"/>
                </a:solidFill>
                <a:latin typeface="+mn-lt"/>
                <a:cs typeface="+mn-cs"/>
              </a:rPr>
              <a:pPr algn="r">
                <a:defRPr/>
              </a:pPr>
              <a:t>22</a:t>
            </a:fld>
            <a:endParaRPr lang="en-US" sz="1400" dirty="0">
              <a:solidFill>
                <a:srgbClr val="003067"/>
              </a:solidFill>
              <a:latin typeface="+mn-lt"/>
              <a:cs typeface="+mn-cs"/>
            </a:endParaRPr>
          </a:p>
        </p:txBody>
      </p:sp>
      <p:sp>
        <p:nvSpPr>
          <p:cNvPr id="23555" name="Rectangle 2"/>
          <p:cNvSpPr>
            <a:spLocks noGrp="1" noChangeArrowheads="1"/>
          </p:cNvSpPr>
          <p:nvPr>
            <p:ph type="title" idx="4294967295"/>
          </p:nvPr>
        </p:nvSpPr>
        <p:spPr>
          <a:xfrm>
            <a:off x="762000" y="304800"/>
            <a:ext cx="8382000" cy="1066800"/>
          </a:xfrm>
        </p:spPr>
        <p:txBody>
          <a:bodyPr/>
          <a:lstStyle/>
          <a:p>
            <a:r>
              <a:rPr lang="en-US" sz="2000" dirty="0" smtClean="0"/>
              <a:t/>
            </a:r>
            <a:br>
              <a:rPr lang="en-US" sz="2000" dirty="0" smtClean="0"/>
            </a:br>
            <a:r>
              <a:rPr lang="en-US" sz="2000" dirty="0" smtClean="0"/>
              <a:t/>
            </a:r>
            <a:br>
              <a:rPr lang="en-US" sz="2000" dirty="0" smtClean="0"/>
            </a:br>
            <a:r>
              <a:rPr lang="en-US" sz="2000" dirty="0" smtClean="0"/>
              <a:t/>
            </a:r>
            <a:br>
              <a:rPr lang="en-US" sz="2000" dirty="0" smtClean="0"/>
            </a:br>
            <a:r>
              <a:rPr lang="en-US" sz="2800" b="1" dirty="0" smtClean="0"/>
              <a:t>Vulnerable Populations</a:t>
            </a:r>
            <a:r>
              <a:rPr lang="en-US" sz="3200" b="1" dirty="0" smtClean="0"/>
              <a:t/>
            </a:r>
            <a:br>
              <a:rPr lang="en-US" sz="3200" b="1" dirty="0" smtClean="0"/>
            </a:br>
            <a:r>
              <a:rPr lang="en-US" sz="2000" b="1" dirty="0" smtClean="0"/>
              <a:t/>
            </a:r>
            <a:br>
              <a:rPr lang="en-US" sz="2000" b="1" dirty="0" smtClean="0"/>
            </a:br>
            <a:r>
              <a:rPr lang="en-US" sz="2400" i="1" dirty="0" smtClean="0"/>
              <a:t>	</a:t>
            </a:r>
          </a:p>
        </p:txBody>
      </p:sp>
      <p:sp>
        <p:nvSpPr>
          <p:cNvPr id="23556" name="Rectangle 3"/>
          <p:cNvSpPr>
            <a:spLocks noGrp="1" noChangeArrowheads="1"/>
          </p:cNvSpPr>
          <p:nvPr>
            <p:ph type="body" idx="4294967295"/>
          </p:nvPr>
        </p:nvSpPr>
        <p:spPr>
          <a:xfrm>
            <a:off x="609600" y="1524000"/>
            <a:ext cx="7620000" cy="4602163"/>
          </a:xfrm>
        </p:spPr>
        <p:txBody>
          <a:bodyPr/>
          <a:lstStyle/>
          <a:p>
            <a:pPr eaLnBrk="1" hangingPunct="1">
              <a:lnSpc>
                <a:spcPct val="90000"/>
              </a:lnSpc>
            </a:pPr>
            <a:r>
              <a:rPr lang="en-US" sz="2800" dirty="0" smtClean="0"/>
              <a:t>Children (will require parental permission and child assent) </a:t>
            </a:r>
          </a:p>
          <a:p>
            <a:pPr eaLnBrk="1" hangingPunct="1">
              <a:lnSpc>
                <a:spcPct val="90000"/>
              </a:lnSpc>
            </a:pPr>
            <a:r>
              <a:rPr lang="en-US" sz="2800" dirty="0" smtClean="0"/>
              <a:t>Pregnant women</a:t>
            </a:r>
          </a:p>
          <a:p>
            <a:pPr eaLnBrk="1" hangingPunct="1">
              <a:lnSpc>
                <a:spcPct val="90000"/>
              </a:lnSpc>
            </a:pPr>
            <a:r>
              <a:rPr lang="en-US" sz="2800" dirty="0" smtClean="0"/>
              <a:t>Prisoners (requires review by a prisoner advocate)</a:t>
            </a:r>
          </a:p>
          <a:p>
            <a:pPr eaLnBrk="1" hangingPunct="1">
              <a:lnSpc>
                <a:spcPct val="90000"/>
              </a:lnSpc>
            </a:pPr>
            <a:r>
              <a:rPr lang="en-US" sz="2800" dirty="0" smtClean="0"/>
              <a:t>Economically, educationally disadvantaged</a:t>
            </a:r>
          </a:p>
          <a:p>
            <a:pPr eaLnBrk="1" hangingPunct="1">
              <a:lnSpc>
                <a:spcPct val="90000"/>
              </a:lnSpc>
            </a:pPr>
            <a:r>
              <a:rPr lang="en-US" sz="2800" dirty="0" smtClean="0"/>
              <a:t>Elderly</a:t>
            </a:r>
          </a:p>
          <a:p>
            <a:pPr eaLnBrk="1" hangingPunct="1">
              <a:lnSpc>
                <a:spcPct val="90000"/>
              </a:lnSpc>
            </a:pPr>
            <a:r>
              <a:rPr lang="en-US" sz="2800" dirty="0" smtClean="0"/>
              <a:t>Cognitively impaired</a:t>
            </a:r>
          </a:p>
          <a:p>
            <a:pPr eaLnBrk="1" hangingPunct="1">
              <a:lnSpc>
                <a:spcPct val="90000"/>
              </a:lnSpc>
            </a:pPr>
            <a:r>
              <a:rPr lang="en-US" sz="2800" dirty="0" smtClean="0"/>
              <a:t>Mentally disabled</a:t>
            </a:r>
          </a:p>
          <a:p>
            <a:pPr>
              <a:lnSpc>
                <a:spcPct val="90000"/>
              </a:lnSpc>
            </a:pPr>
            <a:endParaRPr lang="en-US" sz="2800"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Full board Schedule – Summer/Fall 2014</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911196619"/>
              </p:ext>
            </p:extLst>
          </p:nvPr>
        </p:nvGraphicFramePr>
        <p:xfrm>
          <a:off x="1066797" y="1600198"/>
          <a:ext cx="7239002" cy="4191002"/>
        </p:xfrm>
        <a:graphic>
          <a:graphicData uri="http://schemas.openxmlformats.org/drawingml/2006/table">
            <a:tbl>
              <a:tblPr firstRow="1" firstCol="1" lastRow="1" lastCol="1" bandRow="1" bandCol="1">
                <a:tableStyleId>{5C22544A-7EE6-4342-B048-85BDC9FD1C3A}</a:tableStyleId>
              </a:tblPr>
              <a:tblGrid>
                <a:gridCol w="3619501"/>
                <a:gridCol w="3619501"/>
              </a:tblGrid>
              <a:tr h="358358">
                <a:tc>
                  <a:txBody>
                    <a:bodyPr/>
                    <a:lstStyle/>
                    <a:p>
                      <a:pPr marL="0" marR="0" algn="ctr">
                        <a:spcBef>
                          <a:spcPts val="0"/>
                        </a:spcBef>
                        <a:spcAft>
                          <a:spcPts val="0"/>
                        </a:spcAft>
                      </a:pPr>
                      <a:r>
                        <a:rPr lang="en-US" sz="1400" dirty="0">
                          <a:solidFill>
                            <a:schemeClr val="tx1"/>
                          </a:solidFill>
                          <a:effectLst/>
                        </a:rPr>
                        <a:t>Protocol Submission Deadline</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IRB Convened Meeting Date</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June 26, </a:t>
                      </a:r>
                      <a:r>
                        <a:rPr lang="en-US" sz="1400" dirty="0" smtClean="0">
                          <a:solidFill>
                            <a:schemeClr val="tx1"/>
                          </a:solidFill>
                          <a:effectLst/>
                        </a:rPr>
                        <a:t>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July 10,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July 10,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July 24,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July 24,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August 7,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August 7,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August 21,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August 21,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September 4,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September 4,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September 18,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September 18,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October 2,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October 2,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October 16,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October 16,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October 30,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October 30,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November 13,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November 20,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December 4, 2014</a:t>
                      </a:r>
                      <a:endParaRPr lang="en-US" sz="1200" dirty="0">
                        <a:solidFill>
                          <a:schemeClr val="tx1"/>
                        </a:solidFill>
                        <a:effectLst/>
                        <a:latin typeface="Times New Roman"/>
                        <a:ea typeface="Times New Roman"/>
                      </a:endParaRPr>
                    </a:p>
                  </a:txBody>
                  <a:tcPr marL="68580" marR="68580" marT="0" marB="0"/>
                </a:tc>
              </a:tr>
              <a:tr h="319387">
                <a:tc>
                  <a:txBody>
                    <a:bodyPr/>
                    <a:lstStyle/>
                    <a:p>
                      <a:pPr marL="0" marR="0" algn="ctr">
                        <a:spcBef>
                          <a:spcPts val="0"/>
                        </a:spcBef>
                        <a:spcAft>
                          <a:spcPts val="0"/>
                        </a:spcAft>
                      </a:pPr>
                      <a:r>
                        <a:rPr lang="en-US" sz="1400" dirty="0">
                          <a:solidFill>
                            <a:schemeClr val="tx1"/>
                          </a:solidFill>
                          <a:effectLst/>
                        </a:rPr>
                        <a:t>Thursday, December 4, 2014</a:t>
                      </a:r>
                      <a:endParaRPr lang="en-US" sz="1200" dirty="0">
                        <a:solidFill>
                          <a:schemeClr val="tx1"/>
                        </a:solidFill>
                        <a:effectLst/>
                        <a:latin typeface="Times New Roman"/>
                        <a:ea typeface="Times New Roman"/>
                      </a:endParaRPr>
                    </a:p>
                  </a:txBody>
                  <a:tcPr marL="68580" marR="68580" marT="0" marB="0"/>
                </a:tc>
                <a:tc>
                  <a:txBody>
                    <a:bodyPr/>
                    <a:lstStyle/>
                    <a:p>
                      <a:pPr marL="0" marR="0" algn="ctr">
                        <a:spcBef>
                          <a:spcPts val="0"/>
                        </a:spcBef>
                        <a:spcAft>
                          <a:spcPts val="0"/>
                        </a:spcAft>
                      </a:pPr>
                      <a:r>
                        <a:rPr lang="en-US" sz="1400" dirty="0">
                          <a:solidFill>
                            <a:schemeClr val="tx1"/>
                          </a:solidFill>
                          <a:effectLst/>
                        </a:rPr>
                        <a:t>Thursday, December 18, 2014</a:t>
                      </a:r>
                      <a:endParaRPr lang="en-US" sz="1200" dirty="0">
                        <a:solidFill>
                          <a:schemeClr val="tx1"/>
                        </a:solidFill>
                        <a:effectLst/>
                        <a:latin typeface="Times New Roman"/>
                        <a:ea typeface="Times New Roman"/>
                      </a:endParaRPr>
                    </a:p>
                  </a:txBody>
                  <a:tcPr marL="68580" marR="68580" marT="0" marB="0"/>
                </a:tc>
              </a:tr>
            </a:tbl>
          </a:graphicData>
        </a:graphic>
      </p:graphicFrame>
    </p:spTree>
    <p:extLst>
      <p:ext uri="{BB962C8B-B14F-4D97-AF65-F5344CB8AC3E}">
        <p14:creationId xmlns:p14="http://schemas.microsoft.com/office/powerpoint/2010/main" val="15996750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t>Exempt and Expedited Research</a:t>
            </a:r>
          </a:p>
        </p:txBody>
      </p:sp>
      <p:sp>
        <p:nvSpPr>
          <p:cNvPr id="25603" name="Content Placeholder 2"/>
          <p:cNvSpPr>
            <a:spLocks noGrp="1"/>
          </p:cNvSpPr>
          <p:nvPr>
            <p:ph idx="1"/>
          </p:nvPr>
        </p:nvSpPr>
        <p:spPr/>
        <p:txBody>
          <a:bodyPr/>
          <a:lstStyle/>
          <a:p>
            <a:pPr>
              <a:buFontTx/>
              <a:buNone/>
            </a:pPr>
            <a:r>
              <a:rPr lang="en-US" dirty="0" smtClean="0"/>
              <a:t>	No specific deadlines, these are processed continually. It is strongly advised that investigators submit the application materials </a:t>
            </a:r>
            <a:r>
              <a:rPr lang="en-US" u="sng" dirty="0" smtClean="0"/>
              <a:t>at least </a:t>
            </a:r>
            <a:r>
              <a:rPr lang="en-US" dirty="0" smtClean="0"/>
              <a:t>one month prior to the start of the research to allow for any revisions requested by the IRB. </a:t>
            </a:r>
          </a:p>
          <a:p>
            <a:pPr>
              <a:buFontTx/>
              <a:buNone/>
            </a:pPr>
            <a:r>
              <a:rPr lang="en-US" dirty="0"/>
              <a:t>	</a:t>
            </a:r>
            <a:r>
              <a:rPr lang="en-US" dirty="0" smtClean="0"/>
              <a:t>Complex studies (e.g., using collaborators, international research) may take longer.</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dirty="0" smtClean="0"/>
              <a:t>Informed Consent</a:t>
            </a:r>
          </a:p>
        </p:txBody>
      </p:sp>
      <p:sp>
        <p:nvSpPr>
          <p:cNvPr id="26627" name="Rectangle 3"/>
          <p:cNvSpPr>
            <a:spLocks noGrp="1" noChangeArrowheads="1"/>
          </p:cNvSpPr>
          <p:nvPr>
            <p:ph idx="1"/>
          </p:nvPr>
        </p:nvSpPr>
        <p:spPr>
          <a:xfrm>
            <a:off x="457200" y="1219200"/>
            <a:ext cx="8229600" cy="4906963"/>
          </a:xfrm>
        </p:spPr>
        <p:txBody>
          <a:bodyPr/>
          <a:lstStyle/>
          <a:p>
            <a:pPr eaLnBrk="1" hangingPunct="1">
              <a:spcBef>
                <a:spcPts val="600"/>
              </a:spcBef>
              <a:spcAft>
                <a:spcPts val="600"/>
              </a:spcAft>
            </a:pPr>
            <a:r>
              <a:rPr lang="en-US" sz="2400" dirty="0" smtClean="0"/>
              <a:t>All expedited and full board protocols require informed consent (unless a waiver is approved). See the “Waiver of consent” handout.</a:t>
            </a:r>
          </a:p>
          <a:p>
            <a:pPr eaLnBrk="1" hangingPunct="1">
              <a:spcBef>
                <a:spcPts val="600"/>
              </a:spcBef>
              <a:spcAft>
                <a:spcPts val="600"/>
              </a:spcAft>
            </a:pPr>
            <a:r>
              <a:rPr lang="en-US" sz="2400" dirty="0" smtClean="0"/>
              <a:t>See the IRB Web site link: </a:t>
            </a:r>
          </a:p>
          <a:p>
            <a:pPr algn="ctr" eaLnBrk="1" hangingPunct="1">
              <a:spcBef>
                <a:spcPts val="600"/>
              </a:spcBef>
              <a:spcAft>
                <a:spcPts val="600"/>
              </a:spcAft>
              <a:buFontTx/>
              <a:buNone/>
            </a:pPr>
            <a:r>
              <a:rPr lang="en-US" sz="2400" dirty="0" smtClean="0">
                <a:hlinkClick r:id="rId3"/>
              </a:rPr>
              <a:t>http://www.cumc.columbia.edu/dept/irb/policies/General_requirements_for_informed_consent.html</a:t>
            </a:r>
            <a:endParaRPr lang="en-US" sz="2400" dirty="0" smtClean="0"/>
          </a:p>
          <a:p>
            <a:pPr eaLnBrk="1" hangingPunct="1">
              <a:spcBef>
                <a:spcPts val="600"/>
              </a:spcBef>
              <a:spcAft>
                <a:spcPts val="600"/>
              </a:spcAft>
            </a:pPr>
            <a:r>
              <a:rPr lang="en-US" sz="2400" dirty="0" smtClean="0"/>
              <a:t>Rascal contains a “Consent form Builder”</a:t>
            </a:r>
          </a:p>
          <a:p>
            <a:pPr eaLnBrk="1" hangingPunct="1">
              <a:spcBef>
                <a:spcPts val="600"/>
              </a:spcBef>
              <a:spcAft>
                <a:spcPts val="600"/>
              </a:spcAft>
            </a:pPr>
            <a:r>
              <a:rPr lang="en-US" sz="2400" dirty="0" smtClean="0"/>
              <a:t>Exempt studies: For exempt studies, the IRB recommends  subjects be provided with the information normally provided in informed consent. </a:t>
            </a:r>
          </a:p>
          <a:p>
            <a:pPr eaLnBrk="1" hangingPunct="1">
              <a:spcBef>
                <a:spcPts val="600"/>
              </a:spcBef>
              <a:spcAft>
                <a:spcPts val="600"/>
              </a:spcAft>
            </a:pPr>
            <a:endParaRPr lang="en-US" sz="2000" dirty="0"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t>More Informed Consent info </a:t>
            </a:r>
          </a:p>
        </p:txBody>
      </p:sp>
      <p:sp>
        <p:nvSpPr>
          <p:cNvPr id="27651" name="Content Placeholder 2"/>
          <p:cNvSpPr>
            <a:spLocks noGrp="1"/>
          </p:cNvSpPr>
          <p:nvPr>
            <p:ph idx="1"/>
          </p:nvPr>
        </p:nvSpPr>
        <p:spPr>
          <a:xfrm>
            <a:off x="457200" y="1447800"/>
            <a:ext cx="8229600" cy="4678363"/>
          </a:xfrm>
        </p:spPr>
        <p:txBody>
          <a:bodyPr/>
          <a:lstStyle/>
          <a:p>
            <a:r>
              <a:rPr lang="en-US" sz="2400" dirty="0" smtClean="0">
                <a:hlinkClick r:id="rId2"/>
              </a:rPr>
              <a:t>Informed Consent Policy</a:t>
            </a:r>
            <a:r>
              <a:rPr lang="en-US" sz="2400" dirty="0" smtClean="0"/>
              <a:t> </a:t>
            </a:r>
          </a:p>
          <a:p>
            <a:r>
              <a:rPr lang="en-US" sz="2400" dirty="0" smtClean="0">
                <a:hlinkClick r:id="rId3" action="ppaction://hlinkfile"/>
              </a:rPr>
              <a:t>Consent Form Builder Sample Language </a:t>
            </a:r>
            <a:endParaRPr lang="en-US" sz="2400" dirty="0" smtClean="0"/>
          </a:p>
          <a:p>
            <a:r>
              <a:rPr lang="en-US" sz="2400" dirty="0" smtClean="0">
                <a:hlinkClick r:id="rId4"/>
              </a:rPr>
              <a:t>General requirements for informed consent (45 CFR 46.116)</a:t>
            </a:r>
            <a:endParaRPr lang="en-US" sz="2400" dirty="0" smtClean="0"/>
          </a:p>
          <a:p>
            <a:r>
              <a:rPr lang="en-US" sz="2400" dirty="0" smtClean="0">
                <a:hlinkClick r:id="rId5" action="ppaction://hlinkfile"/>
              </a:rPr>
              <a:t>Guidelines for Writing Informed Consent Documents</a:t>
            </a:r>
            <a:endParaRPr lang="en-US" sz="2400" dirty="0" smtClean="0"/>
          </a:p>
          <a:p>
            <a:r>
              <a:rPr lang="en-US" sz="2400" dirty="0" smtClean="0">
                <a:hlinkClick r:id="rId6" action="ppaction://hlinkfile"/>
              </a:rPr>
              <a:t>Standard Format for Social/Behavioral Science Consent Documents</a:t>
            </a:r>
            <a:r>
              <a:rPr lang="en-US" sz="2400" dirty="0" smtClean="0"/>
              <a:t> </a:t>
            </a:r>
          </a:p>
          <a:p>
            <a:r>
              <a:rPr lang="en-US" sz="2400" dirty="0" smtClean="0">
                <a:hlinkClick r:id="rId7" action="ppaction://hlinkfile"/>
              </a:rPr>
              <a:t>Tips for Increasing Comprehension of Informed Consent Documents </a:t>
            </a:r>
            <a:endParaRPr lang="en-US" sz="2400" dirty="0" smtClean="0"/>
          </a:p>
          <a:p>
            <a:r>
              <a:rPr lang="en-US" sz="2400" dirty="0" smtClean="0">
                <a:hlinkClick r:id="rId8"/>
              </a:rPr>
              <a:t>Tips on Informed Consent - OHRP Guidance</a:t>
            </a:r>
            <a:endParaRPr lang="en-US" sz="2400" dirty="0" smtClean="0"/>
          </a:p>
          <a:p>
            <a:endParaRPr lang="en-US" dirty="0" smtClean="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4548E3F7-4131-4473-B8DC-E92673FB6036}" type="datetime4">
              <a:rPr lang="en-US" sz="1400">
                <a:solidFill>
                  <a:srgbClr val="003366"/>
                </a:solidFill>
                <a:cs typeface="+mn-cs"/>
              </a:rPr>
              <a:pPr algn="ctr">
                <a:defRPr/>
              </a:pPr>
              <a:t>October 6, 2014</a:t>
            </a:fld>
            <a:endParaRPr lang="en-US" sz="1400" dirty="0">
              <a:solidFill>
                <a:srgbClr val="003366"/>
              </a:solidFill>
              <a:cs typeface="+mn-cs"/>
            </a:endParaRPr>
          </a:p>
        </p:txBody>
      </p:sp>
      <p:sp>
        <p:nvSpPr>
          <p:cNvPr id="1843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036BAFF-9ED4-4B32-9402-9847624CBBD4}" type="slidenum">
              <a:rPr lang="en-US" sz="1400">
                <a:solidFill>
                  <a:srgbClr val="003067"/>
                </a:solidFill>
                <a:cs typeface="+mn-cs"/>
              </a:rPr>
              <a:pPr algn="r">
                <a:defRPr/>
              </a:pPr>
              <a:t>27</a:t>
            </a:fld>
            <a:endParaRPr lang="en-US" sz="1400" dirty="0">
              <a:solidFill>
                <a:srgbClr val="003067"/>
              </a:solidFill>
              <a:cs typeface="+mn-cs"/>
            </a:endParaRPr>
          </a:p>
        </p:txBody>
      </p:sp>
      <p:sp>
        <p:nvSpPr>
          <p:cNvPr id="28676" name="Rectangle 2"/>
          <p:cNvSpPr>
            <a:spLocks noGrp="1" noChangeArrowheads="1"/>
          </p:cNvSpPr>
          <p:nvPr>
            <p:ph type="title" idx="4294967295"/>
          </p:nvPr>
        </p:nvSpPr>
        <p:spPr>
          <a:xfrm>
            <a:off x="0" y="274638"/>
            <a:ext cx="8229600" cy="1143000"/>
          </a:xfrm>
        </p:spPr>
        <p:txBody>
          <a:bodyPr/>
          <a:lstStyle/>
          <a:p>
            <a:pPr eaLnBrk="1" hangingPunct="1"/>
            <a:r>
              <a:rPr lang="en-US" dirty="0" smtClean="0"/>
              <a:t>Submission Issues</a:t>
            </a:r>
          </a:p>
        </p:txBody>
      </p:sp>
      <p:sp>
        <p:nvSpPr>
          <p:cNvPr id="28677" name="Rectangle 3"/>
          <p:cNvSpPr>
            <a:spLocks noGrp="1" noChangeArrowheads="1"/>
          </p:cNvSpPr>
          <p:nvPr>
            <p:ph type="body" idx="4294967295"/>
          </p:nvPr>
        </p:nvSpPr>
        <p:spPr>
          <a:xfrm>
            <a:off x="685800" y="1600200"/>
            <a:ext cx="7543800" cy="4525963"/>
          </a:xfrm>
        </p:spPr>
        <p:txBody>
          <a:bodyPr/>
          <a:lstStyle/>
          <a:p>
            <a:pPr eaLnBrk="1" hangingPunct="1">
              <a:buFontTx/>
              <a:buNone/>
            </a:pPr>
            <a:r>
              <a:rPr lang="en-US" dirty="0" smtClean="0"/>
              <a:t>	The manner in which data are recorded and maintained influence the </a:t>
            </a:r>
          </a:p>
          <a:p>
            <a:pPr eaLnBrk="1" hangingPunct="1">
              <a:buFontTx/>
              <a:buNone/>
            </a:pPr>
            <a:r>
              <a:rPr lang="en-US" dirty="0" smtClean="0"/>
              <a:t>	decisions of the IRB. </a:t>
            </a:r>
          </a:p>
          <a:p>
            <a:pPr eaLnBrk="1" hangingPunct="1">
              <a:buFontTx/>
              <a:buNone/>
            </a:pPr>
            <a:r>
              <a:rPr lang="en-US" dirty="0"/>
              <a:t>	</a:t>
            </a:r>
            <a:r>
              <a:rPr lang="en-US" dirty="0" smtClean="0"/>
              <a:t>In the Rascal submission, be clear about how the data is collected/recorded, how it is stored/transferred, how confidentiality is protected, if you are collecting PII.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
            </a:r>
            <a:br>
              <a:rPr lang="en-US" b="1" dirty="0" smtClean="0"/>
            </a:br>
            <a:r>
              <a:rPr lang="en-US" dirty="0" smtClean="0"/>
              <a:t>Privacy refers to people; Confidentiality to data</a:t>
            </a:r>
            <a:r>
              <a:rPr lang="en-US" b="1" dirty="0"/>
              <a:t/>
            </a:r>
            <a:br>
              <a:rPr lang="en-US" b="1" dirty="0"/>
            </a:br>
            <a:endParaRPr lang="en-US" dirty="0"/>
          </a:p>
        </p:txBody>
      </p:sp>
      <p:sp>
        <p:nvSpPr>
          <p:cNvPr id="3" name="Content Placeholder 2"/>
          <p:cNvSpPr>
            <a:spLocks noGrp="1"/>
          </p:cNvSpPr>
          <p:nvPr>
            <p:ph idx="1"/>
          </p:nvPr>
        </p:nvSpPr>
        <p:spPr>
          <a:xfrm>
            <a:off x="533400" y="1600200"/>
            <a:ext cx="8229600" cy="4906963"/>
          </a:xfrm>
          <a:ln>
            <a:solidFill>
              <a:schemeClr val="accent1"/>
            </a:solidFill>
          </a:ln>
        </p:spPr>
        <p:txBody>
          <a:bodyPr/>
          <a:lstStyle/>
          <a:p>
            <a:r>
              <a:rPr lang="en-US" b="1" dirty="0" smtClean="0"/>
              <a:t>Privacy</a:t>
            </a:r>
            <a:r>
              <a:rPr lang="en-US" dirty="0" smtClean="0"/>
              <a:t> – refers to people having </a:t>
            </a:r>
            <a:r>
              <a:rPr lang="en-US" dirty="0"/>
              <a:t>control over the </a:t>
            </a:r>
            <a:r>
              <a:rPr lang="en-US" dirty="0" smtClean="0"/>
              <a:t>extent, timing</a:t>
            </a:r>
            <a:r>
              <a:rPr lang="en-US" dirty="0"/>
              <a:t>, and circumstances of </a:t>
            </a:r>
            <a:r>
              <a:rPr lang="en-US" dirty="0" smtClean="0"/>
              <a:t>sharing oneself </a:t>
            </a:r>
            <a:r>
              <a:rPr lang="en-US" dirty="0"/>
              <a:t>(physically, behaviorally, </a:t>
            </a:r>
            <a:r>
              <a:rPr lang="en-US" dirty="0" smtClean="0"/>
              <a:t>or intellectually</a:t>
            </a:r>
            <a:r>
              <a:rPr lang="en-US" dirty="0"/>
              <a:t>) with others.</a:t>
            </a:r>
          </a:p>
          <a:p>
            <a:r>
              <a:rPr lang="en-US" b="1" dirty="0" smtClean="0"/>
              <a:t> </a:t>
            </a:r>
            <a:r>
              <a:rPr lang="en-US" b="1" dirty="0"/>
              <a:t>Confidentiality </a:t>
            </a:r>
            <a:r>
              <a:rPr lang="en-US" dirty="0" smtClean="0"/>
              <a:t>–refers to the data  </a:t>
            </a:r>
            <a:r>
              <a:rPr lang="en-US" dirty="0"/>
              <a:t>methods used to </a:t>
            </a:r>
            <a:r>
              <a:rPr lang="en-US" dirty="0" smtClean="0"/>
              <a:t>ensure that </a:t>
            </a:r>
            <a:r>
              <a:rPr lang="en-US" dirty="0"/>
              <a:t>information obtained by </a:t>
            </a:r>
            <a:r>
              <a:rPr lang="en-US" dirty="0" smtClean="0"/>
              <a:t>researchers about </a:t>
            </a:r>
            <a:r>
              <a:rPr lang="en-US" dirty="0"/>
              <a:t>their subjects is not </a:t>
            </a:r>
            <a:r>
              <a:rPr lang="en-US" dirty="0" smtClean="0"/>
              <a:t>improperly divulged</a:t>
            </a:r>
            <a:r>
              <a:rPr lang="en-US" dirty="0"/>
              <a:t>.</a:t>
            </a:r>
          </a:p>
        </p:txBody>
      </p:sp>
    </p:spTree>
    <p:extLst>
      <p:ext uri="{BB962C8B-B14F-4D97-AF65-F5344CB8AC3E}">
        <p14:creationId xmlns:p14="http://schemas.microsoft.com/office/powerpoint/2010/main" val="152161677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sz="3200" b="1" dirty="0" smtClean="0"/>
              <a:t>IRB Terminology Related</a:t>
            </a:r>
            <a:br>
              <a:rPr lang="en-US" sz="3200" b="1" dirty="0" smtClean="0"/>
            </a:br>
            <a:r>
              <a:rPr lang="en-US" sz="3200" b="1" dirty="0" smtClean="0"/>
              <a:t>to Data Collection</a:t>
            </a:r>
            <a:r>
              <a:rPr lang="en-US" sz="4000" b="1" dirty="0" smtClean="0"/>
              <a:t> </a:t>
            </a:r>
            <a:br>
              <a:rPr lang="en-US" sz="4000" b="1" dirty="0" smtClean="0"/>
            </a:br>
            <a:r>
              <a:rPr lang="en-US" sz="3200" b="1" dirty="0" smtClean="0"/>
              <a:t>Anonymous vs. Confidential</a:t>
            </a:r>
          </a:p>
        </p:txBody>
      </p:sp>
      <p:sp>
        <p:nvSpPr>
          <p:cNvPr id="29699" name="Rectangle 3"/>
          <p:cNvSpPr>
            <a:spLocks noGrp="1" noChangeArrowheads="1"/>
          </p:cNvSpPr>
          <p:nvPr>
            <p:ph idx="1"/>
          </p:nvPr>
        </p:nvSpPr>
        <p:spPr>
          <a:xfrm>
            <a:off x="457200" y="1981200"/>
            <a:ext cx="8229600" cy="4144963"/>
          </a:xfrm>
        </p:spPr>
        <p:txBody>
          <a:bodyPr/>
          <a:lstStyle/>
          <a:p>
            <a:pPr eaLnBrk="1" hangingPunct="1">
              <a:lnSpc>
                <a:spcPct val="90000"/>
              </a:lnSpc>
            </a:pPr>
            <a:r>
              <a:rPr lang="en-US" sz="2800" b="1" dirty="0" smtClean="0"/>
              <a:t>Anonymous</a:t>
            </a:r>
            <a:r>
              <a:rPr lang="en-US" sz="2800" dirty="0" smtClean="0"/>
              <a:t> – the identity of the respondent cannot be determined by </a:t>
            </a:r>
            <a:r>
              <a:rPr lang="en-US" sz="2800" u="sng" dirty="0" smtClean="0"/>
              <a:t>anyone at anytime</a:t>
            </a:r>
            <a:r>
              <a:rPr lang="en-US" sz="2800" dirty="0" smtClean="0"/>
              <a:t>; no links exist between the data and the individual about whom the data are recorded.</a:t>
            </a:r>
          </a:p>
          <a:p>
            <a:pPr eaLnBrk="1" hangingPunct="1">
              <a:lnSpc>
                <a:spcPct val="90000"/>
              </a:lnSpc>
            </a:pPr>
            <a:endParaRPr lang="en-US" sz="2800" dirty="0" smtClean="0"/>
          </a:p>
          <a:p>
            <a:pPr eaLnBrk="1" hangingPunct="1">
              <a:lnSpc>
                <a:spcPct val="90000"/>
              </a:lnSpc>
            </a:pPr>
            <a:r>
              <a:rPr lang="en-US" sz="2800" b="1" dirty="0" smtClean="0"/>
              <a:t>Confidential </a:t>
            </a:r>
            <a:r>
              <a:rPr lang="en-US" sz="2800" dirty="0" smtClean="0"/>
              <a:t>(is not anonymous) - protection of study participants’ data such that an individual participant’s data is protected and will not be disclosed except to another authorized person.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idx="4294967295"/>
          </p:nvPr>
        </p:nvSpPr>
        <p:spPr>
          <a:xfrm>
            <a:off x="0" y="274638"/>
            <a:ext cx="8229600" cy="1249362"/>
          </a:xfrm>
        </p:spPr>
        <p:txBody>
          <a:bodyPr/>
          <a:lstStyle/>
          <a:p>
            <a:r>
              <a:rPr lang="en-US" dirty="0" smtClean="0"/>
              <a:t>Objectives</a:t>
            </a:r>
          </a:p>
        </p:txBody>
      </p:sp>
      <p:sp>
        <p:nvSpPr>
          <p:cNvPr id="5123" name="Content Placeholder 2"/>
          <p:cNvSpPr>
            <a:spLocks noGrp="1"/>
          </p:cNvSpPr>
          <p:nvPr>
            <p:ph idx="4294967295"/>
          </p:nvPr>
        </p:nvSpPr>
        <p:spPr>
          <a:xfrm>
            <a:off x="457200" y="1600200"/>
            <a:ext cx="8686800" cy="4419600"/>
          </a:xfrm>
        </p:spPr>
        <p:txBody>
          <a:bodyPr/>
          <a:lstStyle/>
          <a:p>
            <a:pPr eaLnBrk="1" hangingPunct="1"/>
            <a:r>
              <a:rPr lang="en-US" dirty="0" smtClean="0"/>
              <a:t>Define “research” with “human subjects”</a:t>
            </a:r>
          </a:p>
          <a:p>
            <a:r>
              <a:rPr lang="en-US" dirty="0" smtClean="0"/>
              <a:t>Explain IRB function, scope</a:t>
            </a:r>
          </a:p>
          <a:p>
            <a:pPr eaLnBrk="1" hangingPunct="1"/>
            <a:r>
              <a:rPr lang="en-US" dirty="0" smtClean="0"/>
              <a:t>Describe the IRB process and detail the requirements</a:t>
            </a:r>
          </a:p>
          <a:p>
            <a:pPr eaLnBrk="1" hangingPunct="1"/>
            <a:r>
              <a:rPr lang="en-US" dirty="0" smtClean="0"/>
              <a:t>Explain how to “submit” to the IRB</a:t>
            </a:r>
          </a:p>
          <a:p>
            <a:r>
              <a:rPr lang="en-US" dirty="0" smtClean="0"/>
              <a:t>Provide links to additional information</a:t>
            </a:r>
          </a:p>
          <a:p>
            <a:endParaRPr lang="en-US" dirty="0" smtClean="0"/>
          </a:p>
          <a:p>
            <a:endParaRPr lang="en-US" dirty="0" smtClean="0"/>
          </a:p>
          <a:p>
            <a:endParaRPr lang="en-US" dirty="0" smtClean="0"/>
          </a:p>
          <a:p>
            <a:endParaRPr lang="en-US" dirty="0" smtClean="0"/>
          </a:p>
        </p:txBody>
      </p:sp>
      <p:sp>
        <p:nvSpPr>
          <p:cNvPr id="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BBDBF119-3193-4C75-96D5-F80541F80BEC}" type="datetime4">
              <a:rPr lang="en-US" sz="1400">
                <a:solidFill>
                  <a:srgbClr val="003366"/>
                </a:solidFill>
                <a:latin typeface="+mn-lt"/>
                <a:cs typeface="+mn-cs"/>
              </a:rPr>
              <a:pPr algn="ctr">
                <a:defRPr/>
              </a:pPr>
              <a:t>October 6, 2014</a:t>
            </a:fld>
            <a:endParaRPr lang="en-US" sz="1400" dirty="0">
              <a:solidFill>
                <a:srgbClr val="003366"/>
              </a:solidFill>
              <a:latin typeface="+mn-lt"/>
              <a:cs typeface="+mn-cs"/>
            </a:endParaRPr>
          </a:p>
        </p:txBody>
      </p:sp>
      <p:sp>
        <p:nvSpPr>
          <p:cNvPr id="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1D26899-3BCD-4601-B57D-9FA7B528CCF5}" type="slidenum">
              <a:rPr lang="en-US" sz="1400">
                <a:solidFill>
                  <a:srgbClr val="003067"/>
                </a:solidFill>
                <a:latin typeface="+mn-lt"/>
                <a:cs typeface="+mn-cs"/>
              </a:rPr>
              <a:pPr algn="r">
                <a:defRPr/>
              </a:pPr>
              <a:t>3</a:t>
            </a:fld>
            <a:endParaRPr lang="en-US" sz="1400" dirty="0">
              <a:solidFill>
                <a:srgbClr val="003067"/>
              </a:solidFill>
              <a:latin typeface="+mn-lt"/>
              <a:cs typeface="+mn-cs"/>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FB59191-4611-49C3-AB65-BFB48E61FEB4}" type="slidenum">
              <a:rPr lang="en-US" sz="1400">
                <a:solidFill>
                  <a:srgbClr val="003067"/>
                </a:solidFill>
                <a:cs typeface="+mn-cs"/>
              </a:rPr>
              <a:pPr algn="r">
                <a:defRPr/>
              </a:pPr>
              <a:t>30</a:t>
            </a:fld>
            <a:endParaRPr lang="en-US" sz="1400" dirty="0">
              <a:solidFill>
                <a:srgbClr val="003067"/>
              </a:solidFill>
              <a:cs typeface="+mn-cs"/>
            </a:endParaRPr>
          </a:p>
        </p:txBody>
      </p:sp>
      <p:sp>
        <p:nvSpPr>
          <p:cNvPr id="30723" name="Rectangle 2"/>
          <p:cNvSpPr>
            <a:spLocks noGrp="1" noChangeArrowheads="1"/>
          </p:cNvSpPr>
          <p:nvPr>
            <p:ph type="title"/>
          </p:nvPr>
        </p:nvSpPr>
        <p:spPr>
          <a:xfrm>
            <a:off x="457200" y="274638"/>
            <a:ext cx="8229600" cy="1020762"/>
          </a:xfrm>
        </p:spPr>
        <p:txBody>
          <a:bodyPr/>
          <a:lstStyle/>
          <a:p>
            <a:pPr eaLnBrk="1" hangingPunct="1"/>
            <a:r>
              <a:rPr lang="en-US" sz="3200" b="1" u="sng" dirty="0" smtClean="0"/>
              <a:t>IRB Terminology Related</a:t>
            </a:r>
            <a:br>
              <a:rPr lang="en-US" sz="3200" b="1" u="sng" dirty="0" smtClean="0"/>
            </a:br>
            <a:r>
              <a:rPr lang="en-US" sz="3200" b="1" u="sng" dirty="0" smtClean="0"/>
              <a:t>to Data Collection</a:t>
            </a:r>
          </a:p>
        </p:txBody>
      </p:sp>
      <p:sp>
        <p:nvSpPr>
          <p:cNvPr id="30724" name="Rectangle 3"/>
          <p:cNvSpPr>
            <a:spLocks noGrp="1" noChangeArrowheads="1"/>
          </p:cNvSpPr>
          <p:nvPr>
            <p:ph idx="1"/>
          </p:nvPr>
        </p:nvSpPr>
        <p:spPr>
          <a:xfrm>
            <a:off x="457200" y="1371600"/>
            <a:ext cx="8229600" cy="4754563"/>
          </a:xfrm>
        </p:spPr>
        <p:txBody>
          <a:bodyPr/>
          <a:lstStyle/>
          <a:p>
            <a:pPr eaLnBrk="1" hangingPunct="1">
              <a:lnSpc>
                <a:spcPct val="80000"/>
              </a:lnSpc>
            </a:pPr>
            <a:endParaRPr lang="en-US" sz="2800" b="1" dirty="0" smtClean="0"/>
          </a:p>
          <a:p>
            <a:pPr eaLnBrk="1" hangingPunct="1">
              <a:lnSpc>
                <a:spcPct val="80000"/>
              </a:lnSpc>
            </a:pPr>
            <a:r>
              <a:rPr lang="en-US" sz="2800" b="1" dirty="0" smtClean="0"/>
              <a:t>De-identified</a:t>
            </a:r>
            <a:r>
              <a:rPr lang="en-US" sz="2800" dirty="0" smtClean="0"/>
              <a:t> – identifiers have been removed from the dataset; links between the data and the individual exist but are not readily accessible to the researcher at CU;</a:t>
            </a:r>
            <a:endParaRPr lang="en-US" sz="2800" b="1" dirty="0" smtClean="0"/>
          </a:p>
          <a:p>
            <a:pPr eaLnBrk="1" hangingPunct="1">
              <a:lnSpc>
                <a:spcPct val="80000"/>
              </a:lnSpc>
            </a:pPr>
            <a:r>
              <a:rPr lang="en-US" sz="2800" b="1" dirty="0" smtClean="0"/>
              <a:t>Coded</a:t>
            </a:r>
            <a:r>
              <a:rPr lang="en-US" sz="2800" dirty="0" smtClean="0"/>
              <a:t> – identifiers have been removed from the dataset but can readily be found through the use of a master list that is accessible to the investigator;</a:t>
            </a:r>
            <a:endParaRPr lang="en-US" sz="2800" b="1" dirty="0" smtClean="0"/>
          </a:p>
          <a:p>
            <a:pPr eaLnBrk="1" hangingPunct="1">
              <a:lnSpc>
                <a:spcPct val="80000"/>
              </a:lnSpc>
            </a:pPr>
            <a:r>
              <a:rPr lang="en-US" sz="2800" b="1" dirty="0" smtClean="0"/>
              <a:t>Identifiable</a:t>
            </a:r>
            <a:r>
              <a:rPr lang="en-US" sz="2800" dirty="0" smtClean="0"/>
              <a:t> or non-coded – the identity of the subject is documented, linked or associated with the data. </a:t>
            </a:r>
          </a:p>
          <a:p>
            <a:pPr eaLnBrk="1" hangingPunct="1">
              <a:lnSpc>
                <a:spcPct val="80000"/>
              </a:lnSpc>
              <a:buFontTx/>
              <a:buNone/>
            </a:pPr>
            <a:endParaRPr lang="en-US" sz="24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Privacy considerations</a:t>
            </a:r>
            <a:endParaRPr lang="en-US" dirty="0"/>
          </a:p>
        </p:txBody>
      </p:sp>
      <p:sp>
        <p:nvSpPr>
          <p:cNvPr id="3" name="Content Placeholder 2"/>
          <p:cNvSpPr>
            <a:spLocks noGrp="1"/>
          </p:cNvSpPr>
          <p:nvPr>
            <p:ph idx="1"/>
          </p:nvPr>
        </p:nvSpPr>
        <p:spPr>
          <a:xfrm>
            <a:off x="304800" y="1371600"/>
            <a:ext cx="8382000" cy="4754563"/>
          </a:xfrm>
        </p:spPr>
        <p:txBody>
          <a:bodyPr/>
          <a:lstStyle/>
          <a:p>
            <a:r>
              <a:rPr lang="en-US" sz="3000" dirty="0"/>
              <a:t>Where will consent process take place?</a:t>
            </a:r>
          </a:p>
          <a:p>
            <a:r>
              <a:rPr lang="en-US" sz="3000" dirty="0" smtClean="0"/>
              <a:t>Under </a:t>
            </a:r>
            <a:r>
              <a:rPr lang="en-US" sz="3000" dirty="0"/>
              <a:t>what conditions will </a:t>
            </a:r>
            <a:r>
              <a:rPr lang="en-US" sz="3000" dirty="0" smtClean="0"/>
              <a:t>data be collected</a:t>
            </a:r>
            <a:r>
              <a:rPr lang="en-US" sz="3000" dirty="0"/>
              <a:t>?---</a:t>
            </a:r>
            <a:r>
              <a:rPr lang="en-US" sz="3000" dirty="0" smtClean="0"/>
              <a:t>where?</a:t>
            </a:r>
          </a:p>
          <a:p>
            <a:r>
              <a:rPr lang="en-US" sz="3000" dirty="0" smtClean="0"/>
              <a:t>How/where </a:t>
            </a:r>
            <a:r>
              <a:rPr lang="en-US" sz="3000" dirty="0"/>
              <a:t>are people approached </a:t>
            </a:r>
            <a:r>
              <a:rPr lang="en-US" sz="3000" dirty="0" smtClean="0"/>
              <a:t>for inclusion </a:t>
            </a:r>
            <a:r>
              <a:rPr lang="en-US" sz="3000" dirty="0"/>
              <a:t>?</a:t>
            </a:r>
          </a:p>
          <a:p>
            <a:r>
              <a:rPr lang="en-US" sz="3000" dirty="0" smtClean="0"/>
              <a:t>Under </a:t>
            </a:r>
            <a:r>
              <a:rPr lang="en-US" sz="3000" dirty="0"/>
              <a:t>what conditions are </a:t>
            </a:r>
            <a:r>
              <a:rPr lang="en-US" sz="3000" dirty="0" smtClean="0"/>
              <a:t>procedures performed…large </a:t>
            </a:r>
            <a:r>
              <a:rPr lang="en-US" sz="3000" dirty="0"/>
              <a:t>open space for interviews </a:t>
            </a:r>
            <a:r>
              <a:rPr lang="en-US" sz="3000" dirty="0" smtClean="0"/>
              <a:t>or private </a:t>
            </a:r>
            <a:r>
              <a:rPr lang="en-US" sz="3000" dirty="0"/>
              <a:t>room ?</a:t>
            </a:r>
          </a:p>
        </p:txBody>
      </p:sp>
    </p:spTree>
    <p:extLst>
      <p:ext uri="{BB962C8B-B14F-4D97-AF65-F5344CB8AC3E}">
        <p14:creationId xmlns:p14="http://schemas.microsoft.com/office/powerpoint/2010/main" val="377005124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t>Data Protections for human subjects research</a:t>
            </a:r>
          </a:p>
        </p:txBody>
      </p:sp>
      <p:sp>
        <p:nvSpPr>
          <p:cNvPr id="31747" name="Content Placeholder 2"/>
          <p:cNvSpPr>
            <a:spLocks noGrp="1"/>
          </p:cNvSpPr>
          <p:nvPr>
            <p:ph idx="1"/>
          </p:nvPr>
        </p:nvSpPr>
        <p:spPr>
          <a:xfrm>
            <a:off x="457200" y="1828800"/>
            <a:ext cx="8229600" cy="4297363"/>
          </a:xfrm>
        </p:spPr>
        <p:txBody>
          <a:bodyPr/>
          <a:lstStyle/>
          <a:p>
            <a:pPr>
              <a:buFontTx/>
              <a:buNone/>
            </a:pPr>
            <a:r>
              <a:rPr lang="en-US" sz="2800" dirty="0" smtClean="0"/>
              <a:t>	Confidentiality procedures should be considered for each of the following:</a:t>
            </a:r>
          </a:p>
          <a:p>
            <a:pPr>
              <a:buFontTx/>
              <a:buNone/>
            </a:pPr>
            <a:endParaRPr lang="en-US" dirty="0" smtClean="0"/>
          </a:p>
          <a:p>
            <a:pPr lvl="1">
              <a:buFont typeface="Arial" charset="0"/>
              <a:buChar char="•"/>
            </a:pPr>
            <a:r>
              <a:rPr lang="en-US" dirty="0" smtClean="0"/>
              <a:t>Data Collection/Recording</a:t>
            </a:r>
          </a:p>
          <a:p>
            <a:pPr lvl="1">
              <a:buFont typeface="Arial" charset="0"/>
              <a:buChar char="•"/>
            </a:pPr>
            <a:r>
              <a:rPr lang="en-US" dirty="0" smtClean="0"/>
              <a:t>Data Maintenance/Storage</a:t>
            </a:r>
          </a:p>
          <a:p>
            <a:pPr lvl="1">
              <a:buFont typeface="Arial" charset="0"/>
              <a:buChar char="•"/>
            </a:pPr>
            <a:r>
              <a:rPr lang="en-US" dirty="0" smtClean="0"/>
              <a:t>Data Distribution/Sharing/Transmitting</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ctrTitle"/>
          </p:nvPr>
        </p:nvSpPr>
        <p:spPr/>
        <p:txBody>
          <a:bodyPr/>
          <a:lstStyle/>
          <a:p>
            <a:pPr eaLnBrk="1" hangingPunct="1"/>
            <a:r>
              <a:rPr lang="en-US" dirty="0" smtClean="0"/>
              <a:t>How to Apply for </a:t>
            </a:r>
            <a:br>
              <a:rPr lang="en-US" dirty="0" smtClean="0"/>
            </a:br>
            <a:r>
              <a:rPr lang="en-US" dirty="0" smtClean="0"/>
              <a:t>IRB Approval at Columbia</a:t>
            </a:r>
          </a:p>
        </p:txBody>
      </p:sp>
      <p:sp>
        <p:nvSpPr>
          <p:cNvPr id="32771" name="Rectangle 3"/>
          <p:cNvSpPr>
            <a:spLocks noGrp="1" noChangeArrowheads="1"/>
          </p:cNvSpPr>
          <p:nvPr>
            <p:ph type="subTitle" idx="1"/>
          </p:nvPr>
        </p:nvSpPr>
        <p:spPr/>
        <p:txBody>
          <a:bodyPr/>
          <a:lstStyle/>
          <a:p>
            <a:pPr algn="l" eaLnBrk="1" hangingPunct="1"/>
            <a:r>
              <a:rPr lang="en-US" dirty="0" smtClean="0"/>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9ED35E3-F836-404B-B92E-62945726F50A}" type="slidenum">
              <a:rPr lang="en-US" sz="1400">
                <a:solidFill>
                  <a:srgbClr val="003067"/>
                </a:solidFill>
                <a:cs typeface="+mn-cs"/>
              </a:rPr>
              <a:pPr algn="r">
                <a:defRPr/>
              </a:pPr>
              <a:t>34</a:t>
            </a:fld>
            <a:endParaRPr lang="en-US" sz="1400" dirty="0">
              <a:solidFill>
                <a:srgbClr val="003067"/>
              </a:solidFill>
              <a:cs typeface="+mn-cs"/>
            </a:endParaRPr>
          </a:p>
        </p:txBody>
      </p:sp>
      <p:sp>
        <p:nvSpPr>
          <p:cNvPr id="33795" name="Rectangle 2"/>
          <p:cNvSpPr>
            <a:spLocks noGrp="1" noChangeArrowheads="1"/>
          </p:cNvSpPr>
          <p:nvPr>
            <p:ph type="title"/>
          </p:nvPr>
        </p:nvSpPr>
        <p:spPr>
          <a:xfrm>
            <a:off x="457200" y="274638"/>
            <a:ext cx="8229600" cy="1554162"/>
          </a:xfrm>
        </p:spPr>
        <p:txBody>
          <a:bodyPr/>
          <a:lstStyle/>
          <a:p>
            <a:pPr eaLnBrk="1" hangingPunct="1"/>
            <a:r>
              <a:rPr lang="en-US" dirty="0" smtClean="0"/>
              <a:t>Step One</a:t>
            </a:r>
            <a:r>
              <a:rPr lang="en-US" sz="3200" dirty="0" smtClean="0"/>
              <a:t/>
            </a:r>
            <a:br>
              <a:rPr lang="en-US" sz="3200" dirty="0" smtClean="0"/>
            </a:br>
            <a:r>
              <a:rPr lang="en-US" sz="3200" dirty="0" smtClean="0"/>
              <a:t>The CU IRBs uses an electronic submission system called Rascal.</a:t>
            </a:r>
          </a:p>
        </p:txBody>
      </p:sp>
      <p:sp>
        <p:nvSpPr>
          <p:cNvPr id="33796" name="Rectangle 3"/>
          <p:cNvSpPr>
            <a:spLocks noGrp="1" noChangeArrowheads="1"/>
          </p:cNvSpPr>
          <p:nvPr>
            <p:ph idx="1"/>
          </p:nvPr>
        </p:nvSpPr>
        <p:spPr>
          <a:xfrm>
            <a:off x="457200" y="1981200"/>
            <a:ext cx="8077200" cy="4114800"/>
          </a:xfrm>
        </p:spPr>
        <p:txBody>
          <a:bodyPr/>
          <a:lstStyle/>
          <a:p>
            <a:pPr eaLnBrk="1" hangingPunct="1"/>
            <a:r>
              <a:rPr lang="en-US" dirty="0" smtClean="0"/>
              <a:t>Complete the required Human Subjects Protection Training:TC0087 - Human Subjects Protection Training.</a:t>
            </a:r>
          </a:p>
          <a:p>
            <a:pPr eaLnBrk="1" hangingPunct="1"/>
            <a:r>
              <a:rPr lang="en-US" dirty="0" smtClean="0"/>
              <a:t>If studying minors, complete the “Research with Minors” module.</a:t>
            </a:r>
          </a:p>
          <a:p>
            <a:pPr eaLnBrk="1" hangingPunct="1"/>
            <a:r>
              <a:rPr lang="en-US" dirty="0" smtClean="0"/>
              <a:t>For CUMC studies, complete the  HIPAA training.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9DC4B82-85F8-4DE8-B365-BF94C62DA367}" type="slidenum">
              <a:rPr lang="en-US" sz="1400">
                <a:solidFill>
                  <a:srgbClr val="003067"/>
                </a:solidFill>
                <a:cs typeface="+mn-cs"/>
              </a:rPr>
              <a:pPr algn="r">
                <a:defRPr/>
              </a:pPr>
              <a:t>35</a:t>
            </a:fld>
            <a:endParaRPr lang="en-US" sz="1400" dirty="0">
              <a:solidFill>
                <a:srgbClr val="003067"/>
              </a:solidFill>
              <a:cs typeface="+mn-cs"/>
            </a:endParaRPr>
          </a:p>
        </p:txBody>
      </p:sp>
      <p:sp>
        <p:nvSpPr>
          <p:cNvPr id="34819" name="Rectangle 2"/>
          <p:cNvSpPr>
            <a:spLocks noGrp="1" noChangeArrowheads="1"/>
          </p:cNvSpPr>
          <p:nvPr>
            <p:ph type="title"/>
          </p:nvPr>
        </p:nvSpPr>
        <p:spPr/>
        <p:txBody>
          <a:bodyPr/>
          <a:lstStyle/>
          <a:p>
            <a:pPr eaLnBrk="1" hangingPunct="1"/>
            <a:r>
              <a:rPr lang="en-US" dirty="0" smtClean="0"/>
              <a:t>Step Two</a:t>
            </a:r>
          </a:p>
        </p:txBody>
      </p:sp>
      <p:sp>
        <p:nvSpPr>
          <p:cNvPr id="34820" name="Rectangle 3"/>
          <p:cNvSpPr>
            <a:spLocks noGrp="1" noChangeArrowheads="1"/>
          </p:cNvSpPr>
          <p:nvPr>
            <p:ph idx="1"/>
          </p:nvPr>
        </p:nvSpPr>
        <p:spPr>
          <a:xfrm>
            <a:off x="457200" y="1600200"/>
            <a:ext cx="8153400" cy="3733800"/>
          </a:xfrm>
        </p:spPr>
        <p:txBody>
          <a:bodyPr/>
          <a:lstStyle/>
          <a:p>
            <a:pPr lvl="1" eaLnBrk="1" hangingPunct="1">
              <a:buFont typeface="Arial" charset="0"/>
              <a:buChar char="•"/>
            </a:pPr>
            <a:r>
              <a:rPr lang="en-US" sz="3200" dirty="0" smtClean="0"/>
              <a:t>	Go to the IRB web site to review the current guidance and policies. The web address is </a:t>
            </a:r>
            <a:r>
              <a:rPr lang="en-US" sz="3200" b="1" dirty="0" smtClean="0">
                <a:hlinkClick r:id="rId3"/>
              </a:rPr>
              <a:t>http://www.columbia.edu/cu/irb</a:t>
            </a:r>
            <a:r>
              <a:rPr lang="en-US" sz="3200" b="1" dirty="0" smtClean="0"/>
              <a:t>.</a:t>
            </a:r>
            <a:r>
              <a:rPr lang="en-US" sz="3200" dirty="0" smtClean="0"/>
              <a:t> </a:t>
            </a:r>
          </a:p>
          <a:p>
            <a:pPr lvl="1" eaLnBrk="1" hangingPunct="1">
              <a:buFont typeface="Arial" charset="0"/>
              <a:buChar char="•"/>
            </a:pPr>
            <a:r>
              <a:rPr lang="en-US" sz="3200" dirty="0" smtClean="0"/>
              <a:t>Review all the policies that may apply to your research.</a:t>
            </a:r>
          </a:p>
          <a:p>
            <a:pPr lvl="1" eaLnBrk="1" hangingPunct="1"/>
            <a:endParaRPr lang="en-US" dirty="0" smtClean="0"/>
          </a:p>
          <a:p>
            <a:pPr lvl="1" eaLnBrk="1" hangingPunct="1">
              <a:buFontTx/>
              <a:buNone/>
            </a:pPr>
            <a:endParaRPr lang="en-US" b="1" dirty="0" smtClean="0"/>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C777AF27-0F1C-410D-BA41-BDD5D242496A}" type="slidenum">
              <a:rPr lang="en-US" sz="1400">
                <a:solidFill>
                  <a:srgbClr val="003067"/>
                </a:solidFill>
                <a:cs typeface="+mn-cs"/>
              </a:rPr>
              <a:pPr algn="r">
                <a:defRPr/>
              </a:pPr>
              <a:t>36</a:t>
            </a:fld>
            <a:endParaRPr lang="en-US" sz="1400" dirty="0">
              <a:solidFill>
                <a:srgbClr val="003067"/>
              </a:solidFill>
              <a:cs typeface="+mn-cs"/>
            </a:endParaRPr>
          </a:p>
        </p:txBody>
      </p:sp>
      <p:sp>
        <p:nvSpPr>
          <p:cNvPr id="35843" name="Rectangle 2"/>
          <p:cNvSpPr>
            <a:spLocks noGrp="1" noChangeArrowheads="1"/>
          </p:cNvSpPr>
          <p:nvPr>
            <p:ph type="title"/>
          </p:nvPr>
        </p:nvSpPr>
        <p:spPr/>
        <p:txBody>
          <a:bodyPr/>
          <a:lstStyle/>
          <a:p>
            <a:pPr eaLnBrk="1" hangingPunct="1"/>
            <a:r>
              <a:rPr lang="en-US" dirty="0" smtClean="0"/>
              <a:t>Step Three</a:t>
            </a:r>
          </a:p>
        </p:txBody>
      </p:sp>
      <p:sp>
        <p:nvSpPr>
          <p:cNvPr id="35844" name="Rectangle 3"/>
          <p:cNvSpPr>
            <a:spLocks noGrp="1" noChangeArrowheads="1"/>
          </p:cNvSpPr>
          <p:nvPr>
            <p:ph idx="1"/>
          </p:nvPr>
        </p:nvSpPr>
        <p:spPr>
          <a:xfrm>
            <a:off x="457200" y="1600200"/>
            <a:ext cx="8001000" cy="4038600"/>
          </a:xfrm>
        </p:spPr>
        <p:txBody>
          <a:bodyPr/>
          <a:lstStyle/>
          <a:p>
            <a:pPr eaLnBrk="1" hangingPunct="1">
              <a:lnSpc>
                <a:spcPct val="90000"/>
              </a:lnSpc>
            </a:pPr>
            <a:r>
              <a:rPr lang="en-US" sz="2800" dirty="0" smtClean="0"/>
              <a:t>The next step is to create a protocol in RASCAL. This will be your IRB application.</a:t>
            </a:r>
          </a:p>
          <a:p>
            <a:pPr eaLnBrk="1" hangingPunct="1">
              <a:lnSpc>
                <a:spcPct val="90000"/>
              </a:lnSpc>
            </a:pPr>
            <a:r>
              <a:rPr lang="en-US" sz="2800" dirty="0" smtClean="0"/>
              <a:t>Go to the RASCAL home page and click on "Human Subjects" and then log in. </a:t>
            </a:r>
          </a:p>
          <a:p>
            <a:pPr eaLnBrk="1" hangingPunct="1">
              <a:lnSpc>
                <a:spcPct val="90000"/>
              </a:lnSpc>
            </a:pPr>
            <a:r>
              <a:rPr lang="en-US" sz="2800" dirty="0" smtClean="0"/>
              <a:t>Click on "Create a Protocol" to begin creating your IRB application. </a:t>
            </a:r>
          </a:p>
          <a:p>
            <a:pPr eaLnBrk="1" hangingPunct="1">
              <a:lnSpc>
                <a:spcPct val="90000"/>
              </a:lnSpc>
            </a:pPr>
            <a:r>
              <a:rPr lang="en-US" sz="2800" dirty="0" smtClean="0"/>
              <a:t>You may need to complete a Conflict of Interest statement in Rascal.</a:t>
            </a:r>
          </a:p>
          <a:p>
            <a:pPr eaLnBrk="1" hangingPunct="1">
              <a:lnSpc>
                <a:spcPct val="90000"/>
              </a:lnSpc>
              <a:buFontTx/>
              <a:buNone/>
            </a:pPr>
            <a:r>
              <a:rPr lang="en-US" sz="2800" dirty="0" smtClean="0"/>
              <a:t/>
            </a:r>
            <a:br>
              <a:rPr lang="en-US" sz="2800" dirty="0" smtClean="0"/>
            </a:br>
            <a:endParaRPr lang="en-US" sz="2800"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AFEB0433-AB66-41CF-B860-B155652044A8}" type="slidenum">
              <a:rPr lang="en-US" sz="1400">
                <a:solidFill>
                  <a:srgbClr val="003067"/>
                </a:solidFill>
                <a:latin typeface="+mn-lt"/>
                <a:cs typeface="+mn-cs"/>
              </a:rPr>
              <a:pPr algn="r">
                <a:defRPr/>
              </a:pPr>
              <a:t>37</a:t>
            </a:fld>
            <a:endParaRPr lang="en-US" sz="1400" dirty="0">
              <a:solidFill>
                <a:srgbClr val="003067"/>
              </a:solidFill>
              <a:latin typeface="+mn-lt"/>
              <a:cs typeface="+mn-cs"/>
            </a:endParaRPr>
          </a:p>
        </p:txBody>
      </p:sp>
      <p:sp>
        <p:nvSpPr>
          <p:cNvPr id="36867" name="Rectangle 2"/>
          <p:cNvSpPr>
            <a:spLocks noGrp="1" noChangeArrowheads="1"/>
          </p:cNvSpPr>
          <p:nvPr>
            <p:ph type="title" idx="4294967295"/>
          </p:nvPr>
        </p:nvSpPr>
        <p:spPr>
          <a:xfrm>
            <a:off x="457200" y="1143000"/>
            <a:ext cx="8001000" cy="1524000"/>
          </a:xfrm>
        </p:spPr>
        <p:txBody>
          <a:bodyPr/>
          <a:lstStyle/>
          <a:p>
            <a:r>
              <a:rPr lang="en-US" sz="4300" dirty="0" smtClean="0"/>
              <a:t>Rascal will prompt you to enter the specifics.</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ED3F72D2-CE6D-494B-B06F-2467E4F0AB4C}" type="slidenum">
              <a:rPr lang="en-US" sz="1400">
                <a:solidFill>
                  <a:srgbClr val="003067"/>
                </a:solidFill>
                <a:latin typeface="+mn-lt"/>
                <a:cs typeface="+mn-cs"/>
              </a:rPr>
              <a:pPr algn="r">
                <a:defRPr/>
              </a:pPr>
              <a:t>38</a:t>
            </a:fld>
            <a:endParaRPr lang="en-US" sz="1400" dirty="0">
              <a:solidFill>
                <a:srgbClr val="003067"/>
              </a:solidFill>
              <a:latin typeface="+mn-lt"/>
              <a:cs typeface="+mn-cs"/>
            </a:endParaRPr>
          </a:p>
        </p:txBody>
      </p:sp>
      <p:sp>
        <p:nvSpPr>
          <p:cNvPr id="37891" name="Rectangle 2"/>
          <p:cNvSpPr>
            <a:spLocks noGrp="1" noChangeArrowheads="1"/>
          </p:cNvSpPr>
          <p:nvPr>
            <p:ph type="title" idx="4294967295"/>
          </p:nvPr>
        </p:nvSpPr>
        <p:spPr>
          <a:xfrm>
            <a:off x="0" y="274638"/>
            <a:ext cx="8229600" cy="1143000"/>
          </a:xfrm>
        </p:spPr>
        <p:txBody>
          <a:bodyPr/>
          <a:lstStyle/>
          <a:p>
            <a:r>
              <a:rPr lang="en-US" sz="4000" dirty="0" smtClean="0"/>
              <a:t>Purpose/Hypothesis</a:t>
            </a:r>
          </a:p>
        </p:txBody>
      </p:sp>
      <p:sp>
        <p:nvSpPr>
          <p:cNvPr id="37892" name="Rectangle 3"/>
          <p:cNvSpPr>
            <a:spLocks noGrp="1" noChangeArrowheads="1"/>
          </p:cNvSpPr>
          <p:nvPr>
            <p:ph type="body" idx="4294967295"/>
          </p:nvPr>
        </p:nvSpPr>
        <p:spPr>
          <a:xfrm>
            <a:off x="381000" y="1752600"/>
            <a:ext cx="7848600" cy="2895600"/>
          </a:xfrm>
        </p:spPr>
        <p:txBody>
          <a:bodyPr/>
          <a:lstStyle/>
          <a:p>
            <a:pPr eaLnBrk="1" hangingPunct="1"/>
            <a:r>
              <a:rPr lang="en-US" sz="3600" dirty="0" smtClean="0"/>
              <a:t>Use layman’s terms </a:t>
            </a:r>
          </a:p>
          <a:p>
            <a:pPr eaLnBrk="1" hangingPunct="1"/>
            <a:r>
              <a:rPr lang="en-US" sz="3600" dirty="0" smtClean="0"/>
              <a:t>Concise and to the point –described the purpose/aims of the human subjects study.  </a:t>
            </a:r>
            <a:endParaRPr lang="en-US" dirty="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81000" y="304800"/>
            <a:ext cx="8229600" cy="1143000"/>
          </a:xfrm>
        </p:spPr>
        <p:txBody>
          <a:bodyPr/>
          <a:lstStyle/>
          <a:p>
            <a:r>
              <a:rPr lang="en-US" dirty="0" smtClean="0"/>
              <a:t>Enter info into the following </a:t>
            </a:r>
            <a:br>
              <a:rPr lang="en-US" dirty="0" smtClean="0"/>
            </a:br>
            <a:r>
              <a:rPr lang="en-US" dirty="0" smtClean="0"/>
              <a:t>Rascal Fields </a:t>
            </a:r>
          </a:p>
        </p:txBody>
      </p:sp>
      <p:sp>
        <p:nvSpPr>
          <p:cNvPr id="38915" name="Content Placeholder 3"/>
          <p:cNvSpPr>
            <a:spLocks noGrp="1"/>
          </p:cNvSpPr>
          <p:nvPr>
            <p:ph idx="1"/>
          </p:nvPr>
        </p:nvSpPr>
        <p:spPr>
          <a:xfrm>
            <a:off x="457200" y="1447800"/>
            <a:ext cx="8229600" cy="4678363"/>
          </a:xfrm>
        </p:spPr>
        <p:txBody>
          <a:bodyPr/>
          <a:lstStyle/>
          <a:p>
            <a:endParaRPr lang="en-US" dirty="0" smtClean="0"/>
          </a:p>
        </p:txBody>
      </p:sp>
      <p:sp>
        <p:nvSpPr>
          <p:cNvPr id="5" name="Content Placeholder 2"/>
          <p:cNvSpPr txBox="1">
            <a:spLocks/>
          </p:cNvSpPr>
          <p:nvPr/>
        </p:nvSpPr>
        <p:spPr bwMode="auto">
          <a:xfrm>
            <a:off x="609600" y="1752600"/>
            <a:ext cx="8229600" cy="4525963"/>
          </a:xfrm>
          <a:prstGeom prst="rect">
            <a:avLst/>
          </a:prstGeom>
          <a:noFill/>
          <a:ln w="9525">
            <a:noFill/>
            <a:miter lim="800000"/>
            <a:headEnd/>
            <a:tailEnd/>
          </a:ln>
        </p:spPr>
        <p:txBody>
          <a:bodyPr/>
          <a:lstStyle/>
          <a:p>
            <a:pPr marL="342900" indent="-342900" eaLnBrk="0" hangingPunct="0">
              <a:spcBef>
                <a:spcPct val="20000"/>
              </a:spcBef>
              <a:defRPr/>
            </a:pPr>
            <a:r>
              <a:rPr lang="en-US" sz="2400" kern="0" dirty="0">
                <a:latin typeface="+mn-lt"/>
                <a:cs typeface="+mn-cs"/>
              </a:rPr>
              <a:t>1. General Information screen: Complete all fields  (Submit to Morningside; use Standard Columbia Submission)</a:t>
            </a:r>
          </a:p>
          <a:p>
            <a:pPr marL="342900" indent="-342900" eaLnBrk="0" hangingPunct="0">
              <a:spcBef>
                <a:spcPct val="20000"/>
              </a:spcBef>
              <a:defRPr/>
            </a:pPr>
            <a:r>
              <a:rPr lang="en-US" sz="2400" kern="0" dirty="0">
                <a:latin typeface="+mn-lt"/>
                <a:cs typeface="+mn-cs"/>
              </a:rPr>
              <a:t>2. Personnel screen: Add all study personnel (you may enter the CU uni. )</a:t>
            </a:r>
          </a:p>
          <a:p>
            <a:pPr marL="342900" indent="-342900" eaLnBrk="0" hangingPunct="0">
              <a:spcBef>
                <a:spcPct val="20000"/>
              </a:spcBef>
              <a:defRPr/>
            </a:pPr>
            <a:r>
              <a:rPr lang="en-US" sz="2400" kern="0" dirty="0">
                <a:latin typeface="+mn-lt"/>
                <a:cs typeface="+mn-cs"/>
              </a:rPr>
              <a:t>3. Research screen: </a:t>
            </a:r>
          </a:p>
          <a:p>
            <a:pPr marL="342900" indent="-342900" eaLnBrk="0" hangingPunct="0">
              <a:spcBef>
                <a:spcPct val="20000"/>
              </a:spcBef>
              <a:defRPr/>
            </a:pPr>
            <a:r>
              <a:rPr lang="en-US" sz="2400" kern="0" dirty="0">
                <a:latin typeface="+mn-lt"/>
                <a:cs typeface="+mn-cs"/>
              </a:rPr>
              <a:t>	a. Enter Research Questions/Hypothesis(es)</a:t>
            </a:r>
          </a:p>
          <a:p>
            <a:pPr marL="342900" indent="-342900" eaLnBrk="0" hangingPunct="0">
              <a:spcBef>
                <a:spcPct val="20000"/>
              </a:spcBef>
              <a:defRPr/>
            </a:pPr>
            <a:r>
              <a:rPr lang="en-US" sz="2400" kern="0" dirty="0">
                <a:latin typeface="+mn-lt"/>
                <a:cs typeface="+mn-cs"/>
              </a:rPr>
              <a:t>	b. Enter Lay Abstract (description of study in non-technical language) </a:t>
            </a:r>
          </a:p>
          <a:p>
            <a:pPr marL="342900" indent="-342900" eaLnBrk="0" hangingPunct="0">
              <a:spcBef>
                <a:spcPct val="20000"/>
              </a:spcBef>
              <a:defRPr/>
            </a:pPr>
            <a:r>
              <a:rPr lang="en-US" sz="2400" kern="0" dirty="0">
                <a:latin typeface="+mn-lt"/>
                <a:cs typeface="+mn-cs"/>
              </a:rPr>
              <a:t>	c. Study Description: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DA44952D-C4E8-4179-8A42-9AAAECE85CAE}" type="slidenum">
              <a:rPr lang="en-US" sz="1400">
                <a:solidFill>
                  <a:srgbClr val="003067"/>
                </a:solidFill>
                <a:cs typeface="+mn-cs"/>
              </a:rPr>
              <a:pPr algn="r">
                <a:defRPr/>
              </a:pPr>
              <a:t>4</a:t>
            </a:fld>
            <a:endParaRPr lang="en-US" sz="1400" dirty="0">
              <a:solidFill>
                <a:srgbClr val="003067"/>
              </a:solidFill>
              <a:cs typeface="+mn-cs"/>
            </a:endParaRPr>
          </a:p>
        </p:txBody>
      </p:sp>
      <p:sp>
        <p:nvSpPr>
          <p:cNvPr id="6147" name="Rectangle 2"/>
          <p:cNvSpPr>
            <a:spLocks noGrp="1" noChangeArrowheads="1"/>
          </p:cNvSpPr>
          <p:nvPr>
            <p:ph type="title"/>
          </p:nvPr>
        </p:nvSpPr>
        <p:spPr/>
        <p:txBody>
          <a:bodyPr/>
          <a:lstStyle/>
          <a:p>
            <a:pPr eaLnBrk="1" hangingPunct="1"/>
            <a:r>
              <a:rPr lang="en-US" u="sng" dirty="0" smtClean="0"/>
              <a:t>Research</a:t>
            </a:r>
          </a:p>
        </p:txBody>
      </p:sp>
      <p:sp>
        <p:nvSpPr>
          <p:cNvPr id="6148" name="Rectangle 3"/>
          <p:cNvSpPr>
            <a:spLocks noGrp="1" noChangeArrowheads="1"/>
          </p:cNvSpPr>
          <p:nvPr>
            <p:ph idx="1"/>
          </p:nvPr>
        </p:nvSpPr>
        <p:spPr/>
        <p:txBody>
          <a:bodyPr/>
          <a:lstStyle/>
          <a:p>
            <a:pPr eaLnBrk="1" hangingPunct="1">
              <a:buFontTx/>
              <a:buNone/>
            </a:pPr>
            <a:r>
              <a:rPr lang="en-US" sz="3600" dirty="0" smtClean="0">
                <a:solidFill>
                  <a:srgbClr val="000099"/>
                </a:solidFill>
              </a:rPr>
              <a:t>	“Research” </a:t>
            </a:r>
            <a:r>
              <a:rPr lang="en-US" sz="3600" dirty="0" smtClean="0"/>
              <a:t>is defined as a systematic investigation, including research development, testing and evaluation, designed to develop or contribute to generalizable knowledge. [45 CFR 46.102(d)]</a:t>
            </a:r>
            <a:endParaRPr lang="en-US"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
          <p:cNvSpPr>
            <a:spLocks noChangeArrowheads="1"/>
          </p:cNvSpPr>
          <p:nvPr/>
        </p:nvSpPr>
        <p:spPr bwMode="auto">
          <a:xfrm>
            <a:off x="838200" y="0"/>
            <a:ext cx="7315200" cy="1067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dirty="0">
                <a:solidFill>
                  <a:srgbClr val="000099"/>
                </a:solidFill>
                <a:latin typeface="Georgia" pitchFamily="18" charset="0"/>
              </a:rPr>
              <a:t>Study Description </a:t>
            </a:r>
          </a:p>
          <a:p>
            <a:pPr algn="ctr"/>
            <a:endParaRPr lang="en-US" sz="1200" dirty="0">
              <a:solidFill>
                <a:srgbClr val="000099"/>
              </a:solidFill>
              <a:latin typeface="Georgia" pitchFamily="18" charset="0"/>
            </a:endParaRPr>
          </a:p>
          <a:p>
            <a:r>
              <a:rPr lang="en-US" sz="2400" dirty="0">
                <a:latin typeface="+mn-lt"/>
              </a:rPr>
              <a:t>Study Purpose and Rationale</a:t>
            </a:r>
            <a:r>
              <a:rPr lang="en-US" sz="2200" dirty="0">
                <a:latin typeface="+mn-lt"/>
              </a:rPr>
              <a:t/>
            </a:r>
            <a:br>
              <a:rPr lang="en-US" sz="2200" dirty="0">
                <a:latin typeface="+mn-lt"/>
              </a:rPr>
            </a:br>
            <a:r>
              <a:rPr lang="en-US" sz="2400" dirty="0">
                <a:latin typeface="+mn-lt"/>
              </a:rPr>
              <a:t>Study Design and Statistical Procedures</a:t>
            </a:r>
          </a:p>
          <a:p>
            <a:r>
              <a:rPr lang="en-US" sz="2400" dirty="0">
                <a:latin typeface="+mn-lt"/>
              </a:rPr>
              <a:t>Study Instruments</a:t>
            </a:r>
          </a:p>
          <a:p>
            <a:r>
              <a:rPr lang="en-US" sz="2400" dirty="0">
                <a:latin typeface="+mn-lt"/>
              </a:rPr>
              <a:t>Study Subjects</a:t>
            </a:r>
          </a:p>
          <a:p>
            <a:r>
              <a:rPr lang="en-US" sz="2400" dirty="0">
                <a:latin typeface="+mn-lt"/>
              </a:rPr>
              <a:t>Recruitment</a:t>
            </a:r>
          </a:p>
          <a:p>
            <a:r>
              <a:rPr lang="en-US" sz="2400" dirty="0">
                <a:latin typeface="+mn-lt"/>
              </a:rPr>
              <a:t>Informed Consent Process</a:t>
            </a:r>
          </a:p>
          <a:p>
            <a:r>
              <a:rPr lang="en-US" sz="2400" dirty="0">
                <a:latin typeface="+mn-lt"/>
              </a:rPr>
              <a:t>Confidentiality of Study Data</a:t>
            </a:r>
          </a:p>
          <a:p>
            <a:r>
              <a:rPr lang="en-US" sz="2400" dirty="0">
                <a:latin typeface="+mn-lt"/>
              </a:rPr>
              <a:t>Privacy Protections</a:t>
            </a:r>
          </a:p>
          <a:p>
            <a:r>
              <a:rPr lang="en-US" sz="2400" dirty="0">
                <a:latin typeface="+mn-lt"/>
              </a:rPr>
              <a:t>Potential Risks</a:t>
            </a:r>
          </a:p>
          <a:p>
            <a:r>
              <a:rPr lang="en-US" sz="2400" dirty="0">
                <a:latin typeface="+mn-lt"/>
              </a:rPr>
              <a:t>Data and Safety Monitoring</a:t>
            </a:r>
          </a:p>
          <a:p>
            <a:r>
              <a:rPr lang="en-US" sz="2400" dirty="0">
                <a:latin typeface="+mn-lt"/>
              </a:rPr>
              <a:t>Potential Benefits</a:t>
            </a:r>
          </a:p>
          <a:p>
            <a:r>
              <a:rPr lang="en-US" sz="2400" dirty="0">
                <a:latin typeface="+mn-lt"/>
              </a:rPr>
              <a:t>Alternatives</a:t>
            </a:r>
          </a:p>
          <a:p>
            <a:r>
              <a:rPr lang="en-US" sz="2400" dirty="0">
                <a:latin typeface="+mn-lt"/>
              </a:rPr>
              <a:t>Research at External Sites</a:t>
            </a:r>
          </a:p>
          <a:p>
            <a:r>
              <a:rPr lang="en-US" sz="2400" dirty="0">
                <a:latin typeface="+mn-lt"/>
              </a:rPr>
              <a:t>Columbia as Lead Institution </a:t>
            </a:r>
          </a:p>
          <a:p>
            <a:endParaRPr lang="en-US" sz="2400" dirty="0">
              <a:solidFill>
                <a:srgbClr val="000099"/>
              </a:solidFill>
              <a:latin typeface="Georgia" pitchFamily="18" charset="0"/>
            </a:endParaRPr>
          </a:p>
          <a:p>
            <a:endParaRPr lang="en-US" sz="2400" dirty="0">
              <a:solidFill>
                <a:srgbClr val="000099"/>
              </a:solidFill>
              <a:latin typeface="Georgia" pitchFamily="18" charset="0"/>
            </a:endParaRPr>
          </a:p>
          <a:p>
            <a:r>
              <a:rPr lang="en-US" sz="2200" dirty="0">
                <a:latin typeface="Georgia" pitchFamily="18" charset="0"/>
              </a:rPr>
              <a:t/>
            </a:r>
            <a:br>
              <a:rPr lang="en-US" sz="2200" dirty="0">
                <a:latin typeface="Georgia" pitchFamily="18" charset="0"/>
              </a:rPr>
            </a:br>
            <a:r>
              <a:rPr lang="en-US" sz="2200" dirty="0">
                <a:latin typeface="Georgia" pitchFamily="18" charset="0"/>
              </a:rPr>
              <a:t/>
            </a:r>
            <a:br>
              <a:rPr lang="en-US" sz="2200" dirty="0">
                <a:latin typeface="Georgia" pitchFamily="18" charset="0"/>
              </a:rPr>
            </a:br>
            <a:r>
              <a:rPr lang="en-US" sz="2200" dirty="0">
                <a:latin typeface="Georgia" pitchFamily="18" charset="0"/>
              </a:rPr>
              <a:t/>
            </a:r>
            <a:br>
              <a:rPr lang="en-US" sz="2200" dirty="0">
                <a:latin typeface="Georgia" pitchFamily="18" charset="0"/>
              </a:rPr>
            </a:br>
            <a:r>
              <a:rPr lang="en-US" sz="2000" dirty="0">
                <a:latin typeface="Georgia" pitchFamily="18" charset="0"/>
              </a:rPr>
              <a:t/>
            </a:r>
            <a:br>
              <a:rPr lang="en-US" sz="2000" dirty="0">
                <a:latin typeface="Georgia" pitchFamily="18" charset="0"/>
              </a:rPr>
            </a:br>
            <a:r>
              <a:rPr lang="en-US" sz="2000" dirty="0">
                <a:latin typeface="Georgia" pitchFamily="18" charset="0"/>
              </a:rPr>
              <a:t/>
            </a:r>
            <a:br>
              <a:rPr lang="en-US" sz="2000" dirty="0">
                <a:latin typeface="Georgia" pitchFamily="18" charset="0"/>
              </a:rPr>
            </a:br>
            <a:r>
              <a:rPr lang="en-US" sz="2000" dirty="0">
                <a:latin typeface="Georgia" pitchFamily="18" charset="0"/>
              </a:rPr>
              <a:t/>
            </a:r>
            <a:br>
              <a:rPr lang="en-US" sz="2000" dirty="0">
                <a:latin typeface="Georgia" pitchFamily="18" charset="0"/>
              </a:rPr>
            </a:br>
            <a:r>
              <a:rPr lang="en-US" sz="2000" dirty="0"/>
              <a:t/>
            </a:r>
            <a:br>
              <a:rPr lang="en-US" sz="2000" dirty="0"/>
            </a:br>
            <a:r>
              <a:rPr lang="en-US" dirty="0"/>
              <a:t/>
            </a:r>
            <a:br>
              <a:rPr lang="en-US" dirty="0"/>
            </a:br>
            <a:r>
              <a:rPr lang="en-US" dirty="0"/>
              <a:t> </a:t>
            </a:r>
            <a:br>
              <a:rPr lang="en-US" dirty="0"/>
            </a:br>
            <a:r>
              <a:rPr lang="en-US" dirty="0"/>
              <a:t/>
            </a:r>
            <a:br>
              <a:rPr lang="en-US" dirty="0"/>
            </a:br>
            <a:r>
              <a:rPr lang="en-US" dirty="0"/>
              <a:t/>
            </a:r>
            <a:br>
              <a:rPr lang="en-US" dirty="0"/>
            </a:br>
            <a:r>
              <a:rPr lang="en-US" dirty="0"/>
              <a:t> </a:t>
            </a:r>
            <a:br>
              <a:rPr lang="en-US" dirty="0"/>
            </a:br>
            <a:endParaRPr lang="en-US"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dirty="0" smtClean="0"/>
              <a:t>Rascal Fields/links cont…</a:t>
            </a:r>
          </a:p>
        </p:txBody>
      </p:sp>
      <p:sp>
        <p:nvSpPr>
          <p:cNvPr id="40963" name="Content Placeholder 2"/>
          <p:cNvSpPr>
            <a:spLocks noGrp="1"/>
          </p:cNvSpPr>
          <p:nvPr>
            <p:ph idx="1"/>
          </p:nvPr>
        </p:nvSpPr>
        <p:spPr/>
        <p:txBody>
          <a:bodyPr/>
          <a:lstStyle/>
          <a:p>
            <a:pPr>
              <a:buFontTx/>
              <a:buNone/>
            </a:pPr>
            <a:r>
              <a:rPr lang="en-US" sz="2400" dirty="0" smtClean="0"/>
              <a:t>4. Funding screen: Complete</a:t>
            </a:r>
          </a:p>
          <a:p>
            <a:pPr>
              <a:buFontTx/>
              <a:buNone/>
            </a:pPr>
            <a:r>
              <a:rPr lang="en-US" sz="2400" dirty="0" smtClean="0"/>
              <a:t>5. Location screen: Where is your study taking place? Complete all fields if appropriate.  </a:t>
            </a:r>
          </a:p>
          <a:p>
            <a:pPr>
              <a:buFontTx/>
              <a:buNone/>
            </a:pPr>
            <a:r>
              <a:rPr lang="en-US" sz="2400" dirty="0" smtClean="0"/>
              <a:t>6. Subjects screen: Answer all questions; include the total number of subjects; include the Population Age (note that if you are only enrolling adults, then please indicate the population ages above 18). </a:t>
            </a:r>
          </a:p>
          <a:p>
            <a:pPr>
              <a:buFontTx/>
              <a:buNone/>
            </a:pPr>
            <a:r>
              <a:rPr lang="en-US" sz="2400" dirty="0" smtClean="0"/>
              <a:t>7. Child Involvement screens: Complete if children are included among subjects.</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dirty="0" smtClean="0"/>
              <a:t>Rascal fields/links</a:t>
            </a:r>
          </a:p>
        </p:txBody>
      </p:sp>
      <p:sp>
        <p:nvSpPr>
          <p:cNvPr id="41987" name="Content Placeholder 2"/>
          <p:cNvSpPr>
            <a:spLocks noGrp="1"/>
          </p:cNvSpPr>
          <p:nvPr>
            <p:ph idx="1"/>
          </p:nvPr>
        </p:nvSpPr>
        <p:spPr>
          <a:xfrm>
            <a:off x="457200" y="1295400"/>
            <a:ext cx="8229600" cy="4830763"/>
          </a:xfrm>
        </p:spPr>
        <p:txBody>
          <a:bodyPr/>
          <a:lstStyle/>
          <a:p>
            <a:pPr>
              <a:buFontTx/>
              <a:buNone/>
            </a:pPr>
            <a:r>
              <a:rPr lang="en-US" sz="2400" dirty="0" smtClean="0"/>
              <a:t>8. Attach all consent documents and other items used with subjects:  </a:t>
            </a:r>
          </a:p>
          <a:p>
            <a:pPr>
              <a:buFontTx/>
              <a:buNone/>
            </a:pPr>
            <a:r>
              <a:rPr lang="en-US" sz="2400" dirty="0" smtClean="0"/>
              <a:t>	(You may create a consent form in Rascal OR you may attach a consent form as a document. See the CU IRB Web site and download the “Standard Format for Social/Behavioral Science Consent Document” found under  Informed Consent at </a:t>
            </a:r>
            <a:r>
              <a:rPr lang="en-US" sz="2400" dirty="0" smtClean="0">
                <a:hlinkClick r:id="rId2"/>
              </a:rPr>
              <a:t>http://www.columbia.edu/cu/irb/policies/index.html</a:t>
            </a:r>
            <a:r>
              <a:rPr lang="en-US" sz="2400" dirty="0" smtClean="0"/>
              <a:t>).</a:t>
            </a:r>
          </a:p>
          <a:p>
            <a:pPr>
              <a:buFontTx/>
              <a:buNone/>
            </a:pPr>
            <a:r>
              <a:rPr lang="en-US" sz="2400" dirty="0" smtClean="0"/>
              <a:t> 	a. recruitment flyers, website or print advertisements </a:t>
            </a:r>
          </a:p>
          <a:p>
            <a:pPr>
              <a:buFontTx/>
              <a:buNone/>
            </a:pPr>
            <a:r>
              <a:rPr lang="en-US" sz="2400" dirty="0" smtClean="0"/>
              <a:t>	b. consent, assent, and parent permission forms </a:t>
            </a:r>
          </a:p>
          <a:p>
            <a:pPr>
              <a:buFontTx/>
              <a:buNone/>
            </a:pPr>
            <a:r>
              <a:rPr lang="en-US" sz="2400" dirty="0" smtClean="0"/>
              <a:t>	c. information sheets </a:t>
            </a:r>
          </a:p>
          <a:p>
            <a:pPr>
              <a:buFontTx/>
              <a:buNone/>
            </a:pPr>
            <a:r>
              <a:rPr lang="en-US" sz="2400" dirty="0" smtClean="0"/>
              <a:t>9. Attach all study instruments</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r>
              <a:rPr lang="en-US" sz="4000" dirty="0" smtClean="0"/>
              <a:t>What to Attach to your Submission: </a:t>
            </a:r>
          </a:p>
        </p:txBody>
      </p:sp>
      <p:sp>
        <p:nvSpPr>
          <p:cNvPr id="43011" name="Content Placeholder 2"/>
          <p:cNvSpPr>
            <a:spLocks noGrp="1"/>
          </p:cNvSpPr>
          <p:nvPr>
            <p:ph idx="1"/>
          </p:nvPr>
        </p:nvSpPr>
        <p:spPr>
          <a:xfrm>
            <a:off x="533400" y="1143000"/>
            <a:ext cx="8153400" cy="4648200"/>
          </a:xfrm>
        </p:spPr>
        <p:txBody>
          <a:bodyPr/>
          <a:lstStyle/>
          <a:p>
            <a:pPr marL="838200" lvl="1" indent="-381000" eaLnBrk="1" hangingPunct="1">
              <a:lnSpc>
                <a:spcPct val="70000"/>
              </a:lnSpc>
              <a:buFontTx/>
              <a:buNone/>
            </a:pPr>
            <a:endParaRPr lang="en-US" sz="2400" dirty="0" smtClean="0"/>
          </a:p>
          <a:p>
            <a:pPr marL="457200" indent="-457200" eaLnBrk="1" hangingPunct="1"/>
            <a:r>
              <a:rPr lang="en-US" sz="2400" dirty="0" smtClean="0"/>
              <a:t>    	All items given to, read to, said to subjects including recruitment materials (contact letters, e-mail texts, phone scripts, flyers, consents)</a:t>
            </a:r>
          </a:p>
          <a:p>
            <a:pPr marL="457200" indent="-457200" eaLnBrk="1" hangingPunct="1"/>
            <a:r>
              <a:rPr lang="en-US" sz="2400" dirty="0" smtClean="0"/>
              <a:t>	Grant proposals (attach the entire grant 	including the face page and budget). Does the protocol cover the entire grant or only portions? Multiple protocols may be required.</a:t>
            </a:r>
          </a:p>
          <a:p>
            <a:pPr marL="365760" indent="-457200" eaLnBrk="1" hangingPunct="1">
              <a:spcBef>
                <a:spcPts val="0"/>
              </a:spcBef>
            </a:pPr>
            <a:r>
              <a:rPr lang="en-US" sz="2400" dirty="0" smtClean="0"/>
              <a:t>	Surveys</a:t>
            </a:r>
          </a:p>
          <a:p>
            <a:pPr marL="365760" indent="-457200" eaLnBrk="1" hangingPunct="1">
              <a:spcBef>
                <a:spcPts val="0"/>
              </a:spcBef>
            </a:pPr>
            <a:r>
              <a:rPr lang="en-US" sz="2400" dirty="0" smtClean="0"/>
              <a:t>	Interview questions</a:t>
            </a:r>
          </a:p>
          <a:p>
            <a:pPr marL="365760" indent="-457200" eaLnBrk="1" hangingPunct="1">
              <a:spcBef>
                <a:spcPts val="0"/>
              </a:spcBef>
            </a:pPr>
            <a:r>
              <a:rPr lang="en-US" sz="2400" dirty="0" smtClean="0"/>
              <a:t>	Focus group guides	</a:t>
            </a:r>
            <a:endParaRPr lang="en-US" sz="2400" dirty="0"/>
          </a:p>
          <a:p>
            <a:pPr marL="365760" indent="-457200" eaLnBrk="1" hangingPunct="1">
              <a:spcBef>
                <a:spcPts val="0"/>
              </a:spcBef>
            </a:pPr>
            <a:r>
              <a:rPr lang="en-US" sz="2400" dirty="0" smtClean="0"/>
              <a:t>      HIPPA forms if needed</a:t>
            </a:r>
          </a:p>
          <a:p>
            <a:pPr marL="308610" lvl="1" indent="0" eaLnBrk="1" hangingPunct="1">
              <a:spcBef>
                <a:spcPts val="0"/>
              </a:spcBef>
              <a:buNone/>
            </a:pPr>
            <a:endParaRPr lang="en-US" dirty="0" smtClean="0"/>
          </a:p>
          <a:p>
            <a:pPr marL="457200" indent="-457200" eaLnBrk="1" hangingPunct="1">
              <a:buFontTx/>
              <a:buNone/>
            </a:pPr>
            <a:endParaRPr lang="en-US" sz="3600" dirty="0" smtClean="0"/>
          </a:p>
          <a:p>
            <a:pPr marL="457200" indent="-457200" eaLnBrk="1" hangingPunct="1">
              <a:buFontTx/>
              <a:buNone/>
            </a:pPr>
            <a:r>
              <a:rPr lang="en-US" sz="3600" dirty="0" smtClean="0"/>
              <a:t>	</a:t>
            </a:r>
          </a:p>
        </p:txBody>
      </p:sp>
      <p:sp>
        <p:nvSpPr>
          <p:cNvPr id="2765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176711AC-4D95-4CF8-ACC3-0C2611155AD4}" type="slidenum">
              <a:rPr lang="en-US" sz="1400">
                <a:solidFill>
                  <a:srgbClr val="003067"/>
                </a:solidFill>
                <a:cs typeface="+mn-cs"/>
              </a:rPr>
              <a:pPr algn="r">
                <a:defRPr/>
              </a:pPr>
              <a:t>43</a:t>
            </a:fld>
            <a:endParaRPr lang="en-US" sz="1400" dirty="0">
              <a:solidFill>
                <a:srgbClr val="003067"/>
              </a:solidFill>
              <a:cs typeface="+mn-cs"/>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738682F6-5E2C-41E8-AB98-1689A4769ED2}" type="slidenum">
              <a:rPr lang="en-US" sz="1400">
                <a:solidFill>
                  <a:srgbClr val="003067"/>
                </a:solidFill>
                <a:latin typeface="+mn-lt"/>
                <a:cs typeface="+mn-cs"/>
              </a:rPr>
              <a:pPr algn="r">
                <a:defRPr/>
              </a:pPr>
              <a:t>44</a:t>
            </a:fld>
            <a:endParaRPr lang="en-US" sz="1400" dirty="0">
              <a:solidFill>
                <a:srgbClr val="003067"/>
              </a:solidFill>
              <a:latin typeface="+mn-lt"/>
              <a:cs typeface="+mn-cs"/>
            </a:endParaRPr>
          </a:p>
        </p:txBody>
      </p:sp>
      <p:sp>
        <p:nvSpPr>
          <p:cNvPr id="44035" name="Rectangle 2"/>
          <p:cNvSpPr>
            <a:spLocks noGrp="1" noChangeArrowheads="1"/>
          </p:cNvSpPr>
          <p:nvPr>
            <p:ph type="title" idx="4294967295"/>
          </p:nvPr>
        </p:nvSpPr>
        <p:spPr>
          <a:xfrm>
            <a:off x="0" y="0"/>
            <a:ext cx="8229600" cy="1143000"/>
          </a:xfrm>
        </p:spPr>
        <p:txBody>
          <a:bodyPr/>
          <a:lstStyle/>
          <a:p>
            <a:pPr algn="r"/>
            <a:r>
              <a:rPr lang="en-US" sz="4300" dirty="0" smtClean="0"/>
              <a:t>Info needed for Observations</a:t>
            </a:r>
            <a:r>
              <a:rPr lang="en-US" sz="4300" dirty="0" smtClean="0"/>
              <a:t>	</a:t>
            </a:r>
          </a:p>
        </p:txBody>
      </p:sp>
      <p:sp>
        <p:nvSpPr>
          <p:cNvPr id="44036" name="Rectangle 3"/>
          <p:cNvSpPr>
            <a:spLocks noGrp="1" noChangeArrowheads="1"/>
          </p:cNvSpPr>
          <p:nvPr>
            <p:ph type="body" idx="4294967295"/>
          </p:nvPr>
        </p:nvSpPr>
        <p:spPr>
          <a:xfrm>
            <a:off x="381000" y="990600"/>
            <a:ext cx="8229600" cy="5135563"/>
          </a:xfrm>
        </p:spPr>
        <p:txBody>
          <a:bodyPr/>
          <a:lstStyle/>
          <a:p>
            <a:pPr eaLnBrk="1" hangingPunct="1">
              <a:lnSpc>
                <a:spcPct val="80000"/>
              </a:lnSpc>
              <a:spcBef>
                <a:spcPts val="600"/>
              </a:spcBef>
              <a:spcAft>
                <a:spcPts val="600"/>
              </a:spcAft>
            </a:pPr>
            <a:r>
              <a:rPr lang="en-US" sz="2800" dirty="0" smtClean="0"/>
              <a:t>Location</a:t>
            </a:r>
          </a:p>
          <a:p>
            <a:pPr eaLnBrk="1" hangingPunct="1">
              <a:lnSpc>
                <a:spcPct val="80000"/>
              </a:lnSpc>
              <a:spcBef>
                <a:spcPts val="600"/>
              </a:spcBef>
              <a:spcAft>
                <a:spcPts val="600"/>
              </a:spcAft>
            </a:pPr>
            <a:r>
              <a:rPr lang="en-US" sz="2800" dirty="0" smtClean="0"/>
              <a:t>Public or Private?</a:t>
            </a:r>
          </a:p>
          <a:p>
            <a:pPr eaLnBrk="1" hangingPunct="1">
              <a:lnSpc>
                <a:spcPct val="80000"/>
              </a:lnSpc>
              <a:spcBef>
                <a:spcPts val="600"/>
              </a:spcBef>
              <a:spcAft>
                <a:spcPts val="600"/>
              </a:spcAft>
            </a:pPr>
            <a:r>
              <a:rPr lang="en-US" sz="2800" dirty="0" smtClean="0"/>
              <a:t>What is recorded?</a:t>
            </a:r>
          </a:p>
          <a:p>
            <a:pPr eaLnBrk="1" hangingPunct="1">
              <a:lnSpc>
                <a:spcPct val="80000"/>
              </a:lnSpc>
              <a:spcBef>
                <a:spcPts val="600"/>
              </a:spcBef>
              <a:spcAft>
                <a:spcPts val="600"/>
              </a:spcAft>
            </a:pPr>
            <a:r>
              <a:rPr lang="en-US" sz="2800" dirty="0" smtClean="0"/>
              <a:t>Is the information identifiable?</a:t>
            </a:r>
          </a:p>
          <a:p>
            <a:pPr eaLnBrk="1" hangingPunct="1">
              <a:lnSpc>
                <a:spcPct val="80000"/>
              </a:lnSpc>
              <a:spcBef>
                <a:spcPts val="600"/>
              </a:spcBef>
              <a:spcAft>
                <a:spcPts val="600"/>
              </a:spcAft>
            </a:pPr>
            <a:r>
              <a:rPr lang="en-US" sz="2800" dirty="0" smtClean="0"/>
              <a:t>Is the observation recorded?</a:t>
            </a:r>
          </a:p>
          <a:p>
            <a:pPr lvl="1" eaLnBrk="1" hangingPunct="1">
              <a:lnSpc>
                <a:spcPct val="80000"/>
              </a:lnSpc>
              <a:spcBef>
                <a:spcPts val="600"/>
              </a:spcBef>
              <a:spcAft>
                <a:spcPts val="600"/>
              </a:spcAft>
            </a:pPr>
            <a:r>
              <a:rPr lang="en-US" dirty="0" smtClean="0"/>
              <a:t>audio/video</a:t>
            </a:r>
          </a:p>
          <a:p>
            <a:pPr lvl="1" eaLnBrk="1" hangingPunct="1">
              <a:lnSpc>
                <a:spcPct val="80000"/>
              </a:lnSpc>
              <a:spcBef>
                <a:spcPts val="600"/>
              </a:spcBef>
              <a:spcAft>
                <a:spcPts val="600"/>
              </a:spcAft>
            </a:pPr>
            <a:r>
              <a:rPr lang="en-US" dirty="0" smtClean="0"/>
              <a:t>Where maintained, for how long</a:t>
            </a:r>
          </a:p>
          <a:p>
            <a:pPr lvl="1" eaLnBrk="1" hangingPunct="1">
              <a:lnSpc>
                <a:spcPct val="80000"/>
              </a:lnSpc>
              <a:spcBef>
                <a:spcPts val="600"/>
              </a:spcBef>
              <a:spcAft>
                <a:spcPts val="600"/>
              </a:spcAft>
            </a:pPr>
            <a:r>
              <a:rPr lang="en-US" dirty="0" smtClean="0"/>
              <a:t>Who has access</a:t>
            </a:r>
          </a:p>
          <a:p>
            <a:pPr eaLnBrk="1" hangingPunct="1">
              <a:lnSpc>
                <a:spcPct val="80000"/>
              </a:lnSpc>
              <a:spcBef>
                <a:spcPts val="600"/>
              </a:spcBef>
              <a:spcAft>
                <a:spcPts val="600"/>
              </a:spcAft>
            </a:pPr>
            <a:r>
              <a:rPr lang="en-US" sz="2200" dirty="0" smtClean="0"/>
              <a:t>Please review the IRB recommendations for Audio/Video/Photographic Recording of Human Subjects found at </a:t>
            </a:r>
            <a:r>
              <a:rPr lang="en-US" sz="2000" u="sng" dirty="0" smtClean="0">
                <a:hlinkClick r:id="rId3"/>
              </a:rPr>
              <a:t>http://www.columbia.edu/cu/irb/policies/index.html#irb</a:t>
            </a:r>
            <a:r>
              <a:rPr lang="en-US" sz="2000" dirty="0" smtClean="0"/>
              <a:t>. </a:t>
            </a:r>
          </a:p>
          <a:p>
            <a:pPr>
              <a:lnSpc>
                <a:spcPct val="80000"/>
              </a:lnSpc>
              <a:buFontTx/>
              <a:buNone/>
            </a:pPr>
            <a:endParaRPr lang="en-US" sz="2000" dirty="0" smtClean="0"/>
          </a:p>
          <a:p>
            <a:pPr>
              <a:lnSpc>
                <a:spcPct val="80000"/>
              </a:lnSpc>
              <a:buFontTx/>
              <a:buNone/>
            </a:pPr>
            <a:r>
              <a:rPr lang="en-US" sz="900" dirty="0" smtClean="0"/>
              <a:t>	</a:t>
            </a:r>
          </a:p>
          <a:p>
            <a:pPr>
              <a:lnSpc>
                <a:spcPct val="80000"/>
              </a:lnSpc>
            </a:pPr>
            <a:endParaRPr lang="en-US" sz="1400" dirty="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838200" y="304800"/>
            <a:ext cx="7543800" cy="661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400" dirty="0">
                <a:solidFill>
                  <a:schemeClr val="accent2"/>
                </a:solidFill>
                <a:latin typeface="Georgia" pitchFamily="18" charset="0"/>
              </a:rPr>
              <a:t>Secondary Data</a:t>
            </a:r>
          </a:p>
          <a:p>
            <a:pPr algn="ctr"/>
            <a:r>
              <a:rPr lang="en-US" sz="3200" dirty="0">
                <a:solidFill>
                  <a:srgbClr val="003399"/>
                </a:solidFill>
              </a:rPr>
              <a:t>Are you analyzing data obtained from another source?</a:t>
            </a:r>
          </a:p>
          <a:p>
            <a:pPr algn="ctr"/>
            <a:endParaRPr lang="en-US" sz="3200" dirty="0">
              <a:solidFill>
                <a:srgbClr val="003399"/>
              </a:solidFill>
            </a:endParaRPr>
          </a:p>
          <a:p>
            <a:r>
              <a:rPr lang="en-US" sz="2800" dirty="0">
                <a:latin typeface="Georgia" pitchFamily="18" charset="0"/>
              </a:rPr>
              <a:t>Requires IRB review if it contains private identifiable information (either direct identifiers or indirect identifiers) because it meets the definition of “human subject.”  </a:t>
            </a:r>
          </a:p>
          <a:p>
            <a:endParaRPr lang="en-US" sz="2800" dirty="0">
              <a:latin typeface="Georgia" pitchFamily="18" charset="0"/>
            </a:endParaRPr>
          </a:p>
          <a:p>
            <a:r>
              <a:rPr lang="en-US" sz="2800" dirty="0">
                <a:latin typeface="Georgia" pitchFamily="18" charset="0"/>
              </a:rPr>
              <a:t>Provide documentation of permission to use the data from the source of the data </a:t>
            </a:r>
            <a:r>
              <a:rPr lang="en-US" sz="2800" dirty="0" smtClean="0">
                <a:latin typeface="Georgia" pitchFamily="18" charset="0"/>
              </a:rPr>
              <a:t>(e.g., Data </a:t>
            </a:r>
            <a:r>
              <a:rPr lang="en-US" sz="2800" dirty="0">
                <a:latin typeface="Georgia" pitchFamily="18" charset="0"/>
              </a:rPr>
              <a:t>Use Agreement). Describe the data.</a:t>
            </a:r>
          </a:p>
          <a:p>
            <a:pPr algn="ctr"/>
            <a:endParaRPr lang="en-US" sz="3200" dirty="0">
              <a:solidFill>
                <a:schemeClr val="accent2"/>
              </a:solidFill>
            </a:endParaRPr>
          </a:p>
          <a:p>
            <a:pPr algn="ctr"/>
            <a:endParaRPr lang="en-US" sz="3200" dirty="0">
              <a:solidFill>
                <a:schemeClr val="accent2"/>
              </a:solidFill>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DCC1AA1C-ED8C-4A82-91FF-054DE2896C24}" type="slidenum">
              <a:rPr lang="en-US" sz="1400">
                <a:solidFill>
                  <a:srgbClr val="003067"/>
                </a:solidFill>
                <a:latin typeface="+mn-lt"/>
                <a:cs typeface="+mn-cs"/>
              </a:rPr>
              <a:pPr algn="r">
                <a:defRPr/>
              </a:pPr>
              <a:t>46</a:t>
            </a:fld>
            <a:endParaRPr lang="en-US" sz="1400" dirty="0">
              <a:solidFill>
                <a:srgbClr val="003067"/>
              </a:solidFill>
              <a:latin typeface="+mn-lt"/>
              <a:cs typeface="+mn-cs"/>
            </a:endParaRPr>
          </a:p>
        </p:txBody>
      </p:sp>
      <p:sp>
        <p:nvSpPr>
          <p:cNvPr id="47107" name="Rectangle 2"/>
          <p:cNvSpPr>
            <a:spLocks noGrp="1" noChangeArrowheads="1"/>
          </p:cNvSpPr>
          <p:nvPr>
            <p:ph type="title" idx="4294967295"/>
          </p:nvPr>
        </p:nvSpPr>
        <p:spPr>
          <a:xfrm>
            <a:off x="0" y="152400"/>
            <a:ext cx="8229600" cy="914400"/>
          </a:xfrm>
        </p:spPr>
        <p:txBody>
          <a:bodyPr/>
          <a:lstStyle/>
          <a:p>
            <a:r>
              <a:rPr lang="en-US" sz="4300" dirty="0" smtClean="0"/>
              <a:t>Records Review</a:t>
            </a:r>
          </a:p>
        </p:txBody>
      </p:sp>
      <p:sp>
        <p:nvSpPr>
          <p:cNvPr id="47108" name="Rectangle 3"/>
          <p:cNvSpPr>
            <a:spLocks noGrp="1" noChangeArrowheads="1"/>
          </p:cNvSpPr>
          <p:nvPr>
            <p:ph type="body" idx="4294967295"/>
          </p:nvPr>
        </p:nvSpPr>
        <p:spPr>
          <a:xfrm>
            <a:off x="304800" y="990600"/>
            <a:ext cx="7924800" cy="5135563"/>
          </a:xfrm>
        </p:spPr>
        <p:txBody>
          <a:bodyPr/>
          <a:lstStyle/>
          <a:p>
            <a:pPr eaLnBrk="1" hangingPunct="1">
              <a:lnSpc>
                <a:spcPct val="90000"/>
              </a:lnSpc>
            </a:pPr>
            <a:r>
              <a:rPr lang="en-US" sz="2400" dirty="0" smtClean="0"/>
              <a:t>Explain what records are reviewed</a:t>
            </a:r>
          </a:p>
          <a:p>
            <a:pPr lvl="1" eaLnBrk="1" hangingPunct="1">
              <a:lnSpc>
                <a:spcPct val="90000"/>
              </a:lnSpc>
            </a:pPr>
            <a:r>
              <a:rPr lang="en-US" sz="2400" dirty="0" smtClean="0"/>
              <a:t>School</a:t>
            </a:r>
          </a:p>
          <a:p>
            <a:pPr lvl="1" eaLnBrk="1" hangingPunct="1">
              <a:lnSpc>
                <a:spcPct val="90000"/>
              </a:lnSpc>
            </a:pPr>
            <a:r>
              <a:rPr lang="en-US" sz="2400" dirty="0" smtClean="0"/>
              <a:t>Criminal</a:t>
            </a:r>
          </a:p>
          <a:p>
            <a:pPr lvl="1" eaLnBrk="1" hangingPunct="1">
              <a:lnSpc>
                <a:spcPct val="90000"/>
              </a:lnSpc>
            </a:pPr>
            <a:r>
              <a:rPr lang="en-US" sz="2400" dirty="0" smtClean="0"/>
              <a:t>Public</a:t>
            </a:r>
          </a:p>
          <a:p>
            <a:pPr lvl="1" eaLnBrk="1" hangingPunct="1">
              <a:lnSpc>
                <a:spcPct val="90000"/>
              </a:lnSpc>
              <a:spcBef>
                <a:spcPts val="600"/>
              </a:spcBef>
              <a:buFontTx/>
              <a:buNone/>
            </a:pPr>
            <a:endParaRPr lang="en-US" sz="2400" dirty="0" smtClean="0"/>
          </a:p>
          <a:p>
            <a:pPr eaLnBrk="1" hangingPunct="1">
              <a:lnSpc>
                <a:spcPct val="90000"/>
              </a:lnSpc>
            </a:pPr>
            <a:r>
              <a:rPr lang="en-US" sz="2400" dirty="0" smtClean="0"/>
              <a:t>Publicly Available?</a:t>
            </a:r>
          </a:p>
          <a:p>
            <a:pPr lvl="1" eaLnBrk="1" hangingPunct="1">
              <a:lnSpc>
                <a:spcPct val="90000"/>
              </a:lnSpc>
            </a:pPr>
            <a:r>
              <a:rPr lang="en-US" sz="2400" dirty="0" smtClean="0"/>
              <a:t>Provide link where found or provide documentation from the source</a:t>
            </a:r>
          </a:p>
          <a:p>
            <a:pPr eaLnBrk="1" hangingPunct="1">
              <a:lnSpc>
                <a:spcPct val="90000"/>
              </a:lnSpc>
            </a:pPr>
            <a:endParaRPr lang="en-US" sz="2400" dirty="0" smtClean="0"/>
          </a:p>
          <a:p>
            <a:pPr eaLnBrk="1" hangingPunct="1">
              <a:lnSpc>
                <a:spcPct val="90000"/>
              </a:lnSpc>
            </a:pPr>
            <a:r>
              <a:rPr lang="en-US" sz="2400" dirty="0" smtClean="0"/>
              <a:t>Identifiable, de-identified, or coded</a:t>
            </a:r>
          </a:p>
          <a:p>
            <a:pPr lvl="1" eaLnBrk="1" hangingPunct="1">
              <a:lnSpc>
                <a:spcPct val="90000"/>
              </a:lnSpc>
            </a:pPr>
            <a:r>
              <a:rPr lang="en-US" sz="2400" dirty="0" smtClean="0"/>
              <a:t>Are records recorded in an individually identifiable fashion?</a:t>
            </a:r>
          </a:p>
          <a:p>
            <a:pPr lvl="1" eaLnBrk="1" hangingPunct="1">
              <a:lnSpc>
                <a:spcPct val="90000"/>
              </a:lnSpc>
            </a:pPr>
            <a:r>
              <a:rPr lang="en-US" sz="2400" dirty="0" smtClean="0"/>
              <a:t>Who has access to “master list”?</a:t>
            </a:r>
          </a:p>
          <a:p>
            <a:pPr>
              <a:lnSpc>
                <a:spcPct val="90000"/>
              </a:lnSpc>
            </a:pPr>
            <a:endParaRPr lang="en-US" sz="2000" dirty="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078DDE07-F289-4597-A4F6-BBF1884AD4A4}" type="slidenum">
              <a:rPr lang="en-US" sz="1400">
                <a:solidFill>
                  <a:srgbClr val="003067"/>
                </a:solidFill>
                <a:latin typeface="+mn-lt"/>
                <a:cs typeface="+mn-cs"/>
              </a:rPr>
              <a:pPr algn="r">
                <a:defRPr/>
              </a:pPr>
              <a:t>47</a:t>
            </a:fld>
            <a:endParaRPr lang="en-US" sz="1400" dirty="0">
              <a:solidFill>
                <a:srgbClr val="003067"/>
              </a:solidFill>
              <a:latin typeface="+mn-lt"/>
              <a:cs typeface="+mn-cs"/>
            </a:endParaRPr>
          </a:p>
        </p:txBody>
      </p:sp>
      <p:sp>
        <p:nvSpPr>
          <p:cNvPr id="48131" name="Rectangle 2"/>
          <p:cNvSpPr>
            <a:spLocks noGrp="1" noChangeArrowheads="1"/>
          </p:cNvSpPr>
          <p:nvPr>
            <p:ph type="title" idx="4294967295"/>
          </p:nvPr>
        </p:nvSpPr>
        <p:spPr>
          <a:xfrm>
            <a:off x="0" y="274638"/>
            <a:ext cx="8229600" cy="1143000"/>
          </a:xfrm>
        </p:spPr>
        <p:txBody>
          <a:bodyPr/>
          <a:lstStyle/>
          <a:p>
            <a:r>
              <a:rPr lang="en-US" dirty="0" smtClean="0"/>
              <a:t>Focus Groups</a:t>
            </a:r>
          </a:p>
        </p:txBody>
      </p:sp>
      <p:sp>
        <p:nvSpPr>
          <p:cNvPr id="40964" name="Rectangle 3"/>
          <p:cNvSpPr>
            <a:spLocks noGrp="1" noChangeArrowheads="1"/>
          </p:cNvSpPr>
          <p:nvPr>
            <p:ph type="body" idx="4294967295"/>
          </p:nvPr>
        </p:nvSpPr>
        <p:spPr>
          <a:xfrm>
            <a:off x="0" y="1219200"/>
            <a:ext cx="8229600" cy="4906963"/>
          </a:xfrm>
        </p:spPr>
        <p:txBody>
          <a:bodyPr/>
          <a:lstStyle/>
          <a:p>
            <a:pPr marL="365760" indent="342900" eaLnBrk="1" hangingPunct="1">
              <a:spcBef>
                <a:spcPts val="600"/>
              </a:spcBef>
              <a:spcAft>
                <a:spcPts val="600"/>
              </a:spcAft>
              <a:defRPr/>
            </a:pPr>
            <a:r>
              <a:rPr lang="en-US" sz="2400" dirty="0" smtClean="0">
                <a:latin typeface="+mj-lt"/>
              </a:rPr>
              <a:t>Describe what topic areas will be discussed</a:t>
            </a:r>
          </a:p>
          <a:p>
            <a:pPr marL="365760" indent="342900" eaLnBrk="1" hangingPunct="1">
              <a:spcBef>
                <a:spcPts val="600"/>
              </a:spcBef>
              <a:spcAft>
                <a:spcPts val="600"/>
              </a:spcAft>
              <a:defRPr/>
            </a:pPr>
            <a:r>
              <a:rPr lang="en-US" sz="2400" dirty="0" smtClean="0">
                <a:latin typeface="+mj-lt"/>
              </a:rPr>
              <a:t>Remind subjects about confidentiality</a:t>
            </a:r>
          </a:p>
          <a:p>
            <a:pPr marL="365760" indent="342900" eaLnBrk="1" hangingPunct="1">
              <a:spcBef>
                <a:spcPts val="600"/>
              </a:spcBef>
              <a:spcAft>
                <a:spcPts val="600"/>
              </a:spcAft>
              <a:defRPr/>
            </a:pPr>
            <a:r>
              <a:rPr lang="en-US" sz="2400" dirty="0" smtClean="0">
                <a:latin typeface="+mj-lt"/>
              </a:rPr>
              <a:t>Remind subjects that they do not have to answer any questions they do not want</a:t>
            </a:r>
          </a:p>
          <a:p>
            <a:pPr marL="365760" indent="342900" eaLnBrk="1" hangingPunct="1">
              <a:spcBef>
                <a:spcPts val="600"/>
              </a:spcBef>
              <a:spcAft>
                <a:spcPts val="600"/>
              </a:spcAft>
              <a:defRPr/>
            </a:pPr>
            <a:r>
              <a:rPr lang="en-US" sz="2400" dirty="0" smtClean="0">
                <a:latin typeface="+mj-lt"/>
              </a:rPr>
              <a:t>Recording:  Audio or Video ? </a:t>
            </a:r>
          </a:p>
          <a:p>
            <a:pPr marL="365760" indent="342900" eaLnBrk="1" hangingPunct="1">
              <a:spcBef>
                <a:spcPts val="600"/>
              </a:spcBef>
              <a:spcAft>
                <a:spcPts val="600"/>
              </a:spcAft>
              <a:buFontTx/>
              <a:buNone/>
              <a:defRPr/>
            </a:pPr>
            <a:r>
              <a:rPr lang="en-US" sz="2400" dirty="0" smtClean="0">
                <a:latin typeface="+mj-lt"/>
              </a:rPr>
              <a:t>Please review the IRB recommendations for 	Audio/Video/Photographic Recording of Human 	Subjects found at </a:t>
            </a:r>
            <a:r>
              <a:rPr lang="en-US" sz="2200" u="sng" dirty="0" smtClean="0">
                <a:latin typeface="+mj-lt"/>
                <a:hlinkClick r:id="rId3"/>
              </a:rPr>
              <a:t>http://www.columbia.edu/cu/irb/policies/index.html#irb</a:t>
            </a:r>
            <a:r>
              <a:rPr lang="en-US" sz="2200" dirty="0" smtClean="0">
                <a:latin typeface="+mj-lt"/>
              </a:rPr>
              <a:t>. </a:t>
            </a:r>
          </a:p>
          <a:p>
            <a:pPr marL="365760" indent="342900" eaLnBrk="1" hangingPunct="1">
              <a:spcBef>
                <a:spcPts val="600"/>
              </a:spcBef>
              <a:spcAft>
                <a:spcPts val="600"/>
              </a:spcAft>
              <a:defRPr/>
            </a:pPr>
            <a:r>
              <a:rPr lang="en-US" sz="2400" dirty="0" smtClean="0">
                <a:latin typeface="+mj-lt"/>
              </a:rPr>
              <a:t>Include procedures if someone says no to recording</a:t>
            </a:r>
          </a:p>
          <a:p>
            <a:pPr eaLnBrk="1" hangingPunct="1">
              <a:lnSpc>
                <a:spcPct val="80000"/>
              </a:lnSpc>
              <a:buFontTx/>
              <a:buNone/>
              <a:defRPr/>
            </a:pPr>
            <a:r>
              <a:rPr lang="en-US" sz="2800" dirty="0" smtClean="0"/>
              <a:t>	</a:t>
            </a:r>
          </a:p>
          <a:p>
            <a:pPr>
              <a:lnSpc>
                <a:spcPct val="80000"/>
              </a:lnSpc>
              <a:defRPr/>
            </a:pPr>
            <a:endParaRPr lang="en-US" sz="2800" dirty="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437FB9B1-DE9E-4739-9416-B995E05043EF}" type="slidenum">
              <a:rPr lang="en-US" sz="1400">
                <a:solidFill>
                  <a:srgbClr val="003067"/>
                </a:solidFill>
                <a:cs typeface="+mn-cs"/>
              </a:rPr>
              <a:pPr algn="r">
                <a:defRPr/>
              </a:pPr>
              <a:t>48</a:t>
            </a:fld>
            <a:endParaRPr lang="en-US" sz="1400" dirty="0">
              <a:solidFill>
                <a:srgbClr val="003067"/>
              </a:solidFill>
              <a:cs typeface="+mn-cs"/>
            </a:endParaRPr>
          </a:p>
        </p:txBody>
      </p:sp>
      <p:sp>
        <p:nvSpPr>
          <p:cNvPr id="49155" name="Rectangle 2"/>
          <p:cNvSpPr>
            <a:spLocks noGrp="1" noChangeArrowheads="1"/>
          </p:cNvSpPr>
          <p:nvPr>
            <p:ph type="title"/>
          </p:nvPr>
        </p:nvSpPr>
        <p:spPr>
          <a:xfrm>
            <a:off x="457200" y="-685800"/>
            <a:ext cx="8229600" cy="1981200"/>
          </a:xfrm>
        </p:spPr>
        <p:txBody>
          <a:bodyPr/>
          <a:lstStyle/>
          <a:p>
            <a:pPr eaLnBrk="1" hangingPunct="1"/>
            <a:r>
              <a:rPr lang="en-US" dirty="0" smtClean="0"/>
              <a:t>Collaborations</a:t>
            </a:r>
          </a:p>
        </p:txBody>
      </p:sp>
      <p:sp>
        <p:nvSpPr>
          <p:cNvPr id="49156" name="Rectangle 3"/>
          <p:cNvSpPr>
            <a:spLocks noGrp="1" noChangeArrowheads="1"/>
          </p:cNvSpPr>
          <p:nvPr>
            <p:ph idx="1"/>
          </p:nvPr>
        </p:nvSpPr>
        <p:spPr>
          <a:xfrm>
            <a:off x="457200" y="609600"/>
            <a:ext cx="8229600" cy="5516563"/>
          </a:xfrm>
        </p:spPr>
        <p:txBody>
          <a:bodyPr/>
          <a:lstStyle/>
          <a:p>
            <a:pPr eaLnBrk="1" hangingPunct="1"/>
            <a:r>
              <a:rPr lang="en-US" sz="2400" dirty="0" smtClean="0"/>
              <a:t>	If your research will be conducted through collaboration with other institutions, additional documentation is required (e.g., other IRB approvals.)</a:t>
            </a:r>
          </a:p>
          <a:p>
            <a:pPr eaLnBrk="1" hangingPunct="1"/>
            <a:r>
              <a:rPr lang="en-US" sz="2400" dirty="0" smtClean="0"/>
              <a:t>	If your research involves individuals not affiliated with CU, additional documentation is required. See “Guidance for Collaborating Individual Investigators</a:t>
            </a:r>
            <a:r>
              <a:rPr lang="en-US" sz="2400" dirty="0"/>
              <a:t>” found at </a:t>
            </a:r>
            <a:r>
              <a:rPr lang="en-US" sz="2400" dirty="0">
                <a:hlinkClick r:id="rId3"/>
              </a:rPr>
              <a:t>http://</a:t>
            </a:r>
            <a:r>
              <a:rPr lang="en-US" sz="2400" dirty="0" smtClean="0">
                <a:hlinkClick r:id="rId3"/>
              </a:rPr>
              <a:t>cait.cumc.columbia.edu/dept/irb/documents/IIAguidance102913finalclean.pdf</a:t>
            </a:r>
            <a:r>
              <a:rPr lang="en-US" sz="2400" dirty="0" smtClean="0"/>
              <a:t>.</a:t>
            </a:r>
          </a:p>
          <a:p>
            <a:pPr eaLnBrk="1" hangingPunct="1"/>
            <a:r>
              <a:rPr lang="en-US" sz="2400" dirty="0" smtClean="0"/>
              <a:t>	Please contact the IRB Office early in the process for guidance when collaborating with/using  non-CU individuals or institutions. </a:t>
            </a:r>
          </a:p>
          <a:p>
            <a:pPr eaLnBrk="1" hangingPunct="1"/>
            <a:r>
              <a:rPr lang="en-US" sz="2400" dirty="0" smtClean="0"/>
              <a:t> 	Allow additional time for review.</a:t>
            </a:r>
          </a:p>
          <a:p>
            <a:pPr eaLnBrk="1" hangingPunct="1"/>
            <a:r>
              <a:rPr lang="en-US" sz="2400" dirty="0" smtClean="0"/>
              <a:t>Indicate what IRB will cover all non-affiliates.</a:t>
            </a:r>
          </a:p>
          <a:p>
            <a:pPr eaLnBrk="1" hangingPunct="1">
              <a:buFontTx/>
              <a:buNone/>
            </a:pPr>
            <a:endParaRPr lang="en-US" sz="1800" dirty="0" smtClean="0"/>
          </a:p>
          <a:p>
            <a:pPr eaLnBrk="1" hangingPunct="1">
              <a:buFontTx/>
              <a:buNone/>
            </a:pPr>
            <a:r>
              <a:rPr lang="en-US" sz="2800" dirty="0" smtClean="0"/>
              <a:t>	</a:t>
            </a:r>
          </a:p>
          <a:p>
            <a:pPr eaLnBrk="1" hangingPunct="1">
              <a:buFontTx/>
              <a:buNone/>
            </a:pPr>
            <a:endParaRPr lang="en-US" sz="2800" dirty="0" smtClean="0"/>
          </a:p>
          <a:p>
            <a:pPr eaLnBrk="1" hangingPunct="1">
              <a:buFontTx/>
              <a:buNone/>
            </a:pPr>
            <a:r>
              <a:rPr lang="en-US" sz="2800" dirty="0" smtClean="0"/>
              <a:t/>
            </a:r>
            <a:br>
              <a:rPr lang="en-US" sz="2800" dirty="0" smtClean="0"/>
            </a:br>
            <a:endParaRPr lang="en-US" sz="2800" dirty="0" smtClean="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7DC63228-B2BB-40C7-B33B-9F9F9B9ABCAA}" type="datetime4">
              <a:rPr lang="en-US" sz="1400">
                <a:solidFill>
                  <a:srgbClr val="003366"/>
                </a:solidFill>
                <a:cs typeface="+mn-cs"/>
              </a:rPr>
              <a:pPr algn="ctr">
                <a:defRPr/>
              </a:pPr>
              <a:t>October 6, 2014</a:t>
            </a:fld>
            <a:endParaRPr lang="en-US" sz="1400" dirty="0">
              <a:solidFill>
                <a:srgbClr val="003366"/>
              </a:solidFill>
              <a:cs typeface="+mn-cs"/>
            </a:endParaRPr>
          </a:p>
        </p:txBody>
      </p:sp>
      <p:sp>
        <p:nvSpPr>
          <p:cNvPr id="37891"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3DD5AA30-CC55-4C4A-918E-8BE7F46C480E}" type="slidenum">
              <a:rPr lang="en-US" sz="1400">
                <a:solidFill>
                  <a:srgbClr val="003067"/>
                </a:solidFill>
                <a:cs typeface="+mn-cs"/>
              </a:rPr>
              <a:pPr algn="r">
                <a:defRPr/>
              </a:pPr>
              <a:t>49</a:t>
            </a:fld>
            <a:endParaRPr lang="en-US" sz="1400" dirty="0">
              <a:solidFill>
                <a:srgbClr val="003067"/>
              </a:solidFill>
              <a:cs typeface="+mn-cs"/>
            </a:endParaRPr>
          </a:p>
        </p:txBody>
      </p:sp>
      <p:sp>
        <p:nvSpPr>
          <p:cNvPr id="51204" name="Rectangle 2"/>
          <p:cNvSpPr>
            <a:spLocks noGrp="1" noChangeArrowheads="1"/>
          </p:cNvSpPr>
          <p:nvPr>
            <p:ph type="title" idx="4294967295"/>
          </p:nvPr>
        </p:nvSpPr>
        <p:spPr>
          <a:xfrm>
            <a:off x="0" y="274638"/>
            <a:ext cx="8229600" cy="1143000"/>
          </a:xfrm>
        </p:spPr>
        <p:txBody>
          <a:bodyPr/>
          <a:lstStyle/>
          <a:p>
            <a:pPr eaLnBrk="1" hangingPunct="1"/>
            <a:r>
              <a:rPr lang="en-US" dirty="0" smtClean="0"/>
              <a:t>International Research (cont.)</a:t>
            </a:r>
          </a:p>
        </p:txBody>
      </p:sp>
      <p:sp>
        <p:nvSpPr>
          <p:cNvPr id="51205" name="Rectangle 3"/>
          <p:cNvSpPr>
            <a:spLocks noGrp="1" noChangeArrowheads="1"/>
          </p:cNvSpPr>
          <p:nvPr>
            <p:ph type="body" idx="4294967295"/>
          </p:nvPr>
        </p:nvSpPr>
        <p:spPr>
          <a:xfrm>
            <a:off x="609600" y="1371600"/>
            <a:ext cx="8305800" cy="4754563"/>
          </a:xfrm>
        </p:spPr>
        <p:txBody>
          <a:bodyPr/>
          <a:lstStyle/>
          <a:p>
            <a:pPr eaLnBrk="1" hangingPunct="1">
              <a:lnSpc>
                <a:spcPct val="90000"/>
              </a:lnSpc>
              <a:buFontTx/>
              <a:buNone/>
            </a:pPr>
            <a:r>
              <a:rPr lang="en-US" dirty="0" smtClean="0"/>
              <a:t>	The research may need to be reviewed and approved by an ethics review committee (ERC) in the  host country.</a:t>
            </a:r>
          </a:p>
          <a:p>
            <a:pPr eaLnBrk="1" hangingPunct="1">
              <a:lnSpc>
                <a:spcPct val="90000"/>
              </a:lnSpc>
              <a:buFontTx/>
              <a:buNone/>
            </a:pPr>
            <a:endParaRPr lang="en-US" sz="1800" dirty="0" smtClean="0"/>
          </a:p>
          <a:p>
            <a:pPr eaLnBrk="1" hangingPunct="1">
              <a:lnSpc>
                <a:spcPct val="90000"/>
              </a:lnSpc>
              <a:buFontTx/>
              <a:buNone/>
            </a:pPr>
            <a:r>
              <a:rPr lang="en-US" sz="2800" dirty="0" smtClean="0"/>
              <a:t>	The International Compilation of Human Subject Research Protections is a listing of the laws, regulations, and guidelines that govern human subjects research in many countries around the world.</a:t>
            </a:r>
          </a:p>
          <a:p>
            <a:pPr eaLnBrk="1" hangingPunct="1">
              <a:lnSpc>
                <a:spcPct val="90000"/>
              </a:lnSpc>
              <a:buFontTx/>
              <a:buNone/>
            </a:pPr>
            <a:r>
              <a:rPr lang="en-US" sz="2000" dirty="0" smtClean="0"/>
              <a:t> 	</a:t>
            </a:r>
            <a:r>
              <a:rPr lang="en-US" sz="2000" dirty="0"/>
              <a:t>See </a:t>
            </a:r>
            <a:r>
              <a:rPr lang="en-US" sz="2000" dirty="0">
                <a:hlinkClick r:id="rId3"/>
              </a:rPr>
              <a:t>http://</a:t>
            </a:r>
            <a:r>
              <a:rPr lang="en-US" sz="2000" dirty="0" smtClean="0">
                <a:hlinkClick r:id="rId3"/>
              </a:rPr>
              <a:t>www.hhs.gov/ohrp/international/intlcompilation/intlcompilation.html</a:t>
            </a:r>
            <a:endParaRPr lang="en-US" sz="2000" dirty="0" smtClean="0"/>
          </a:p>
          <a:p>
            <a:pPr eaLnBrk="1" hangingPunct="1">
              <a:lnSpc>
                <a:spcPct val="90000"/>
              </a:lnSpc>
              <a:buFontTx/>
              <a:buNone/>
            </a:pPr>
            <a:endParaRPr lang="en-US" sz="2000" dirty="0" smtClean="0"/>
          </a:p>
          <a:p>
            <a:pPr eaLnBrk="1" hangingPunct="1">
              <a:lnSpc>
                <a:spcPct val="90000"/>
              </a:lnSpc>
              <a:buFontTx/>
              <a:buNone/>
            </a:pPr>
            <a:endParaRPr lang="en-US" sz="2000" dirty="0" smtClean="0"/>
          </a:p>
          <a:p>
            <a:pPr eaLnBrk="1" hangingPunct="1">
              <a:lnSpc>
                <a:spcPct val="90000"/>
              </a:lnSpc>
            </a:pPr>
            <a:endParaRPr lang="en-US" sz="2800"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8389EECF-C1E8-408C-AA4A-CE07A5A5D748}" type="slidenum">
              <a:rPr lang="en-US" sz="1400">
                <a:solidFill>
                  <a:srgbClr val="003067"/>
                </a:solidFill>
                <a:cs typeface="+mn-cs"/>
              </a:rPr>
              <a:pPr algn="r">
                <a:defRPr/>
              </a:pPr>
              <a:t>5</a:t>
            </a:fld>
            <a:endParaRPr lang="en-US" sz="1400" dirty="0">
              <a:solidFill>
                <a:srgbClr val="003067"/>
              </a:solidFill>
              <a:cs typeface="+mn-cs"/>
            </a:endParaRPr>
          </a:p>
        </p:txBody>
      </p:sp>
      <p:sp>
        <p:nvSpPr>
          <p:cNvPr id="7171" name="Rectangle 2"/>
          <p:cNvSpPr>
            <a:spLocks noGrp="1" noChangeArrowheads="1"/>
          </p:cNvSpPr>
          <p:nvPr>
            <p:ph type="title"/>
          </p:nvPr>
        </p:nvSpPr>
        <p:spPr/>
        <p:txBody>
          <a:bodyPr/>
          <a:lstStyle/>
          <a:p>
            <a:pPr eaLnBrk="1" hangingPunct="1"/>
            <a:r>
              <a:rPr lang="en-US" u="sng" dirty="0" smtClean="0"/>
              <a:t>Human Subjects</a:t>
            </a:r>
          </a:p>
        </p:txBody>
      </p:sp>
      <p:sp>
        <p:nvSpPr>
          <p:cNvPr id="7172" name="Rectangle 3"/>
          <p:cNvSpPr>
            <a:spLocks noGrp="1" noChangeArrowheads="1"/>
          </p:cNvSpPr>
          <p:nvPr>
            <p:ph idx="1"/>
          </p:nvPr>
        </p:nvSpPr>
        <p:spPr/>
        <p:txBody>
          <a:bodyPr/>
          <a:lstStyle/>
          <a:p>
            <a:pPr eaLnBrk="1" hangingPunct="1">
              <a:buFontTx/>
              <a:buNone/>
            </a:pPr>
            <a:r>
              <a:rPr lang="en-US" dirty="0" smtClean="0">
                <a:solidFill>
                  <a:srgbClr val="000099"/>
                </a:solidFill>
              </a:rPr>
              <a:t>“Human Subject”</a:t>
            </a:r>
            <a:r>
              <a:rPr lang="en-US" dirty="0" smtClean="0"/>
              <a:t> is defined as a living individual about whom an investigator (whether a professional or a student) conducting research obtains: </a:t>
            </a:r>
          </a:p>
          <a:p>
            <a:pPr eaLnBrk="1" hangingPunct="1">
              <a:buFontTx/>
              <a:buNone/>
            </a:pPr>
            <a:r>
              <a:rPr lang="en-US" dirty="0" smtClean="0"/>
              <a:t>(1) data through intervention or interaction with the individual or (2) identifiable private information. [45 CFR 46.102(f)]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D29C2AB4-18CA-492F-92F7-938AB87137D4}" type="slidenum">
              <a:rPr lang="en-US" sz="1400">
                <a:solidFill>
                  <a:srgbClr val="003067"/>
                </a:solidFill>
                <a:latin typeface="+mn-lt"/>
                <a:cs typeface="+mn-cs"/>
              </a:rPr>
              <a:pPr algn="r">
                <a:defRPr/>
              </a:pPr>
              <a:t>50</a:t>
            </a:fld>
            <a:endParaRPr lang="en-US" sz="1400" dirty="0">
              <a:solidFill>
                <a:srgbClr val="003067"/>
              </a:solidFill>
              <a:latin typeface="+mn-lt"/>
              <a:cs typeface="+mn-cs"/>
            </a:endParaRPr>
          </a:p>
        </p:txBody>
      </p:sp>
      <p:sp>
        <p:nvSpPr>
          <p:cNvPr id="52227" name="Rectangle 2"/>
          <p:cNvSpPr>
            <a:spLocks noGrp="1" noChangeArrowheads="1"/>
          </p:cNvSpPr>
          <p:nvPr>
            <p:ph type="title" idx="4294967295"/>
          </p:nvPr>
        </p:nvSpPr>
        <p:spPr>
          <a:xfrm>
            <a:off x="0" y="457200"/>
            <a:ext cx="8686800" cy="1371600"/>
          </a:xfrm>
        </p:spPr>
        <p:txBody>
          <a:bodyPr/>
          <a:lstStyle/>
          <a:p>
            <a:r>
              <a:rPr lang="en-US" sz="3900" dirty="0" smtClean="0"/>
              <a:t/>
            </a:r>
            <a:br>
              <a:rPr lang="en-US" sz="3900" dirty="0" smtClean="0"/>
            </a:br>
            <a:r>
              <a:rPr lang="en-US" sz="3900" dirty="0" smtClean="0"/>
              <a:t>International Research</a:t>
            </a:r>
            <a:br>
              <a:rPr lang="en-US" sz="3900" dirty="0" smtClean="0"/>
            </a:br>
            <a:r>
              <a:rPr lang="en-US" sz="2800" dirty="0" smtClean="0"/>
              <a:t>Research should </a:t>
            </a:r>
            <a:r>
              <a:rPr lang="en-US" sz="2800" dirty="0"/>
              <a:t>be sensitive to the cultural and political issues of the country in which the research is being conducted.</a:t>
            </a:r>
            <a:br>
              <a:rPr lang="en-US" sz="2800" dirty="0"/>
            </a:br>
            <a:endParaRPr lang="en-US" sz="2800" dirty="0" smtClean="0"/>
          </a:p>
        </p:txBody>
      </p:sp>
      <p:sp>
        <p:nvSpPr>
          <p:cNvPr id="52228" name="Rectangle 3"/>
          <p:cNvSpPr>
            <a:spLocks noGrp="1" noChangeArrowheads="1"/>
          </p:cNvSpPr>
          <p:nvPr>
            <p:ph type="body" idx="4294967295"/>
          </p:nvPr>
        </p:nvSpPr>
        <p:spPr>
          <a:xfrm>
            <a:off x="533400" y="2209800"/>
            <a:ext cx="8153400" cy="3916363"/>
          </a:xfrm>
        </p:spPr>
        <p:txBody>
          <a:bodyPr/>
          <a:lstStyle/>
          <a:p>
            <a:pPr eaLnBrk="1" hangingPunct="1"/>
            <a:r>
              <a:rPr lang="en-US" sz="2900" dirty="0" smtClean="0"/>
              <a:t>Local IRB approval may be required</a:t>
            </a:r>
          </a:p>
          <a:p>
            <a:pPr eaLnBrk="1" hangingPunct="1"/>
            <a:r>
              <a:rPr lang="en-US" sz="2900" dirty="0" smtClean="0"/>
              <a:t>Local context information is needed</a:t>
            </a:r>
          </a:p>
          <a:p>
            <a:pPr eaLnBrk="1" hangingPunct="1"/>
            <a:r>
              <a:rPr lang="en-US" sz="2900" dirty="0" smtClean="0"/>
              <a:t>Translations</a:t>
            </a:r>
          </a:p>
          <a:p>
            <a:pPr eaLnBrk="1" hangingPunct="1"/>
            <a:r>
              <a:rPr lang="en-US" sz="2900" dirty="0" smtClean="0"/>
              <a:t>Qualifications/experience of researcher</a:t>
            </a:r>
          </a:p>
          <a:p>
            <a:pPr eaLnBrk="1" hangingPunct="1"/>
            <a:r>
              <a:rPr lang="en-US" sz="2900" dirty="0" smtClean="0"/>
              <a:t>Local permissions</a:t>
            </a:r>
          </a:p>
          <a:p>
            <a:pPr eaLnBrk="1" hangingPunct="1"/>
            <a:r>
              <a:rPr lang="en-US" sz="2900" dirty="0" smtClean="0"/>
              <a:t>Local laws and regulations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CFF4041B-DF37-45CD-A815-C616A706B7AC}" type="slidenum">
              <a:rPr lang="en-US" sz="1400">
                <a:solidFill>
                  <a:srgbClr val="003067"/>
                </a:solidFill>
                <a:latin typeface="+mn-lt"/>
                <a:cs typeface="+mn-cs"/>
              </a:rPr>
              <a:pPr algn="r">
                <a:defRPr/>
              </a:pPr>
              <a:t>51</a:t>
            </a:fld>
            <a:endParaRPr lang="en-US" sz="1400" dirty="0">
              <a:solidFill>
                <a:srgbClr val="003067"/>
              </a:solidFill>
              <a:latin typeface="+mn-lt"/>
              <a:cs typeface="+mn-cs"/>
            </a:endParaRPr>
          </a:p>
        </p:txBody>
      </p:sp>
      <p:sp>
        <p:nvSpPr>
          <p:cNvPr id="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fld id="{BBDBF119-3193-4C75-96D5-F80541F80BEC}" type="datetime4">
              <a:rPr lang="en-US" sz="1400">
                <a:solidFill>
                  <a:srgbClr val="003366"/>
                </a:solidFill>
                <a:latin typeface="+mn-lt"/>
                <a:cs typeface="+mn-cs"/>
              </a:rPr>
              <a:pPr algn="ctr">
                <a:defRPr/>
              </a:pPr>
              <a:t>October 6, 2014</a:t>
            </a:fld>
            <a:endParaRPr lang="en-US" sz="1400" dirty="0">
              <a:solidFill>
                <a:srgbClr val="003366"/>
              </a:solidFill>
              <a:latin typeface="+mn-lt"/>
              <a:cs typeface="+mn-cs"/>
            </a:endParaRPr>
          </a:p>
        </p:txBody>
      </p:sp>
      <p:sp>
        <p:nvSpPr>
          <p:cNvPr id="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526EA9EC-E256-4B90-BFC7-8DE8FC47890B}" type="slidenum">
              <a:rPr lang="en-US" sz="1400">
                <a:solidFill>
                  <a:srgbClr val="003067"/>
                </a:solidFill>
                <a:latin typeface="+mn-lt"/>
                <a:cs typeface="+mn-cs"/>
              </a:rPr>
              <a:pPr algn="r">
                <a:defRPr/>
              </a:pPr>
              <a:t>51</a:t>
            </a:fld>
            <a:endParaRPr lang="en-US" sz="1400" dirty="0">
              <a:solidFill>
                <a:srgbClr val="003067"/>
              </a:solidFill>
              <a:latin typeface="+mn-lt"/>
              <a:cs typeface="+mn-cs"/>
            </a:endParaRPr>
          </a:p>
        </p:txBody>
      </p:sp>
      <p:sp>
        <p:nvSpPr>
          <p:cNvPr id="53253" name="Rectangle 2"/>
          <p:cNvSpPr>
            <a:spLocks noGrp="1" noChangeArrowheads="1"/>
          </p:cNvSpPr>
          <p:nvPr>
            <p:ph type="title" idx="4294967295"/>
          </p:nvPr>
        </p:nvSpPr>
        <p:spPr>
          <a:xfrm>
            <a:off x="0" y="533400"/>
            <a:ext cx="8229600" cy="1524000"/>
          </a:xfrm>
        </p:spPr>
        <p:txBody>
          <a:bodyPr/>
          <a:lstStyle/>
          <a:p>
            <a:pPr eaLnBrk="1" hangingPunct="1"/>
            <a:r>
              <a:rPr lang="en-US" sz="4000" b="1" dirty="0" smtClean="0"/>
              <a:t/>
            </a:r>
            <a:br>
              <a:rPr lang="en-US" sz="4000" b="1" dirty="0" smtClean="0"/>
            </a:br>
            <a:r>
              <a:rPr lang="en-US" sz="4000" dirty="0" smtClean="0"/>
              <a:t>Enrollment of Non-English Speaking Subjects in Research</a:t>
            </a:r>
            <a:r>
              <a:rPr lang="en-US" sz="2400" dirty="0" smtClean="0"/>
              <a:t/>
            </a:r>
            <a:br>
              <a:rPr lang="en-US" sz="2400" dirty="0" smtClean="0"/>
            </a:br>
            <a:r>
              <a:rPr lang="en-US" sz="2400" b="1" dirty="0" smtClean="0"/>
              <a:t/>
            </a:r>
            <a:br>
              <a:rPr lang="en-US" sz="2400" b="1" dirty="0" smtClean="0"/>
            </a:br>
            <a:endParaRPr lang="en-US" sz="2400" b="1" dirty="0" smtClean="0"/>
          </a:p>
        </p:txBody>
      </p:sp>
      <p:sp>
        <p:nvSpPr>
          <p:cNvPr id="53254" name="Rectangle 3"/>
          <p:cNvSpPr>
            <a:spLocks noGrp="1" noChangeArrowheads="1"/>
          </p:cNvSpPr>
          <p:nvPr>
            <p:ph type="body" idx="4294967295"/>
          </p:nvPr>
        </p:nvSpPr>
        <p:spPr>
          <a:xfrm>
            <a:off x="381000" y="1981200"/>
            <a:ext cx="8458200" cy="3733800"/>
          </a:xfrm>
        </p:spPr>
        <p:txBody>
          <a:bodyPr/>
          <a:lstStyle/>
          <a:p>
            <a:pPr eaLnBrk="1" hangingPunct="1">
              <a:lnSpc>
                <a:spcPct val="80000"/>
              </a:lnSpc>
            </a:pPr>
            <a:endParaRPr lang="en-US" sz="2400" dirty="0" smtClean="0"/>
          </a:p>
          <a:p>
            <a:pPr eaLnBrk="1" hangingPunct="1">
              <a:lnSpc>
                <a:spcPct val="80000"/>
              </a:lnSpc>
              <a:buFontTx/>
              <a:buNone/>
            </a:pPr>
            <a:r>
              <a:rPr lang="en-US" sz="2800" dirty="0" smtClean="0"/>
              <a:t>	Non-English Speaking Subjects are to be</a:t>
            </a:r>
          </a:p>
          <a:p>
            <a:pPr eaLnBrk="1" hangingPunct="1">
              <a:lnSpc>
                <a:spcPct val="80000"/>
              </a:lnSpc>
              <a:buFontTx/>
              <a:buNone/>
            </a:pPr>
            <a:r>
              <a:rPr lang="en-US" sz="2800" dirty="0" smtClean="0"/>
              <a:t>	adequately provided with the information necessary to exercise informed consent.</a:t>
            </a:r>
          </a:p>
          <a:p>
            <a:pPr eaLnBrk="1" hangingPunct="1">
              <a:lnSpc>
                <a:spcPct val="80000"/>
              </a:lnSpc>
              <a:buFontTx/>
              <a:buNone/>
            </a:pPr>
            <a:endParaRPr lang="en-US" sz="2800" dirty="0" smtClean="0"/>
          </a:p>
          <a:p>
            <a:pPr eaLnBrk="1" hangingPunct="1">
              <a:lnSpc>
                <a:spcPct val="80000"/>
              </a:lnSpc>
              <a:buFontTx/>
              <a:buNone/>
            </a:pPr>
            <a:r>
              <a:rPr lang="en-US" sz="2800" dirty="0" smtClean="0"/>
              <a:t>	For Columbia’s Policy, see </a:t>
            </a:r>
            <a:r>
              <a:rPr lang="en-US" sz="2800" dirty="0" smtClean="0">
                <a:hlinkClick r:id="rId3"/>
              </a:rPr>
              <a:t>http://www.columbia.edu/cu/irb/policies/documents/Nonenglish_Speaking.doc.</a:t>
            </a:r>
            <a:endParaRPr lang="en-US" sz="2800" dirty="0" smtClean="0"/>
          </a:p>
          <a:p>
            <a:pPr eaLnBrk="1" hangingPunct="1">
              <a:lnSpc>
                <a:spcPct val="80000"/>
              </a:lnSpc>
              <a:buFontTx/>
              <a:buNone/>
            </a:pPr>
            <a:endParaRPr lang="en-US" sz="2800" dirty="0" smtClean="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Rectangle 1"/>
          <p:cNvSpPr>
            <a:spLocks noChangeArrowheads="1"/>
          </p:cNvSpPr>
          <p:nvPr/>
        </p:nvSpPr>
        <p:spPr bwMode="auto">
          <a:xfrm>
            <a:off x="-152400" y="2667000"/>
            <a:ext cx="45410438" cy="461963"/>
          </a:xfrm>
          <a:prstGeom prst="rect">
            <a:avLst/>
          </a:prstGeom>
          <a:noFill/>
          <a:ln w="9525">
            <a:noFill/>
            <a:miter lim="800000"/>
            <a:headEnd/>
            <a:tailEnd/>
          </a:ln>
          <a:effectLst/>
        </p:spPr>
        <p:txBody>
          <a:bodyPr anchor="ctr">
            <a:spAutoFit/>
          </a:bodyPr>
          <a:lstStyle/>
          <a:p>
            <a:pPr eaLnBrk="0" hangingPunct="0">
              <a:defRPr/>
            </a:pPr>
            <a:r>
              <a:rPr lang="en-US" sz="1400" dirty="0">
                <a:latin typeface="Arial"/>
                <a:ea typeface="Georgia" pitchFamily="18" charset="0"/>
                <a:cs typeface="Arial" pitchFamily="34" charset="0"/>
              </a:rPr>
              <a:t>	</a:t>
            </a:r>
            <a:r>
              <a:rPr lang="en-US" sz="2400" dirty="0">
                <a:latin typeface="+mn-lt"/>
                <a:ea typeface="Georgia" pitchFamily="18" charset="0"/>
                <a:cs typeface="Arial" pitchFamily="34" charset="0"/>
              </a:rPr>
              <a:t>	</a:t>
            </a:r>
            <a:endParaRPr lang="en-US" dirty="0">
              <a:latin typeface="Arial" pitchFamily="34" charset="0"/>
              <a:cs typeface="Arial" pitchFamily="34" charset="0"/>
            </a:endParaRPr>
          </a:p>
        </p:txBody>
      </p:sp>
      <p:sp>
        <p:nvSpPr>
          <p:cNvPr id="54275" name="Title 2"/>
          <p:cNvSpPr>
            <a:spLocks noGrp="1"/>
          </p:cNvSpPr>
          <p:nvPr>
            <p:ph type="title"/>
          </p:nvPr>
        </p:nvSpPr>
        <p:spPr>
          <a:xfrm>
            <a:off x="457200" y="0"/>
            <a:ext cx="8229600" cy="1265238"/>
          </a:xfrm>
        </p:spPr>
        <p:txBody>
          <a:bodyPr/>
          <a:lstStyle/>
          <a:p>
            <a:r>
              <a:rPr lang="en-US" sz="3600" dirty="0" smtClean="0"/>
              <a:t>CU Risk Management: </a:t>
            </a:r>
            <a:br>
              <a:rPr lang="en-US" sz="3600" dirty="0" smtClean="0"/>
            </a:br>
            <a:r>
              <a:rPr lang="en-US" sz="3600" dirty="0" smtClean="0"/>
              <a:t>International Research</a:t>
            </a:r>
          </a:p>
        </p:txBody>
      </p:sp>
      <p:sp>
        <p:nvSpPr>
          <p:cNvPr id="4" name="Rectangle 3"/>
          <p:cNvSpPr/>
          <p:nvPr/>
        </p:nvSpPr>
        <p:spPr>
          <a:xfrm>
            <a:off x="469900" y="1295400"/>
            <a:ext cx="8153400" cy="4616648"/>
          </a:xfrm>
          <a:prstGeom prst="rect">
            <a:avLst/>
          </a:prstGeom>
        </p:spPr>
        <p:txBody>
          <a:bodyPr>
            <a:spAutoFit/>
          </a:bodyPr>
          <a:lstStyle/>
          <a:p>
            <a:pPr eaLnBrk="0" hangingPunct="0">
              <a:defRPr/>
            </a:pPr>
            <a:r>
              <a:rPr lang="en-US" sz="2000" dirty="0">
                <a:latin typeface="+mn-lt"/>
                <a:ea typeface="Georgia" pitchFamily="18" charset="0"/>
                <a:cs typeface="Arial" pitchFamily="34" charset="0"/>
              </a:rPr>
              <a:t>Please consult the International Research And Service Projects:</a:t>
            </a:r>
          </a:p>
          <a:p>
            <a:pPr eaLnBrk="0" hangingPunct="0">
              <a:defRPr/>
            </a:pPr>
            <a:r>
              <a:rPr lang="en-US" sz="2000" dirty="0">
                <a:latin typeface="+mn-lt"/>
                <a:ea typeface="Georgia" pitchFamily="18" charset="0"/>
                <a:cs typeface="Arial" pitchFamily="34" charset="0"/>
              </a:rPr>
              <a:t> Risk Management Procedures found at </a:t>
            </a:r>
          </a:p>
          <a:p>
            <a:pPr eaLnBrk="0" hangingPunct="0">
              <a:defRPr/>
            </a:pPr>
            <a:r>
              <a:rPr lang="en-US" sz="2000" dirty="0">
                <a:latin typeface="+mn-lt"/>
                <a:ea typeface="Georgia" pitchFamily="18" charset="0"/>
                <a:cs typeface="Arial" pitchFamily="34" charset="0"/>
              </a:rPr>
              <a:t> </a:t>
            </a:r>
            <a:r>
              <a:rPr lang="en-US" sz="2000" dirty="0" smtClean="0">
                <a:latin typeface="+mn-lt"/>
                <a:ea typeface="Georgia" pitchFamily="18" charset="0"/>
                <a:cs typeface="Arial" pitchFamily="34" charset="0"/>
                <a:hlinkClick r:id="rId2"/>
              </a:rPr>
              <a:t>http</a:t>
            </a:r>
            <a:r>
              <a:rPr lang="en-US" sz="2000" dirty="0">
                <a:latin typeface="+mn-lt"/>
                <a:ea typeface="Georgia" pitchFamily="18" charset="0"/>
                <a:cs typeface="Arial" pitchFamily="34" charset="0"/>
                <a:hlinkClick r:id="rId2"/>
              </a:rPr>
              <a:t>://www.columbia.edu/cu/compliance/docs/international_research/University_Procedures/index.html</a:t>
            </a:r>
            <a:r>
              <a:rPr lang="en-US" sz="2000" dirty="0">
                <a:latin typeface="+mn-lt"/>
                <a:ea typeface="Georgia" pitchFamily="18" charset="0"/>
                <a:cs typeface="Arial" pitchFamily="34" charset="0"/>
              </a:rPr>
              <a:t>.</a:t>
            </a:r>
          </a:p>
          <a:p>
            <a:pPr eaLnBrk="0" hangingPunct="0">
              <a:defRPr/>
            </a:pPr>
            <a:endParaRPr lang="en-US" sz="1400" dirty="0">
              <a:latin typeface="+mn-lt"/>
              <a:ea typeface="Georgia" pitchFamily="18" charset="0"/>
              <a:cs typeface="Arial" pitchFamily="34" charset="0"/>
            </a:endParaRPr>
          </a:p>
          <a:p>
            <a:pPr eaLnBrk="0" hangingPunct="0">
              <a:defRPr/>
            </a:pPr>
            <a:r>
              <a:rPr lang="en-US" sz="2000" dirty="0">
                <a:latin typeface="+mn-lt"/>
                <a:ea typeface="Georgia" pitchFamily="18" charset="0"/>
                <a:cs typeface="Arial" pitchFamily="34" charset="0"/>
              </a:rPr>
              <a:t>If the country in which you are conducting the research is on the </a:t>
            </a:r>
            <a:r>
              <a:rPr lang="en-US" sz="2000" b="1" dirty="0">
                <a:latin typeface="+mn-lt"/>
                <a:ea typeface="Georgia" pitchFamily="18" charset="0"/>
                <a:cs typeface="Arial" pitchFamily="34" charset="0"/>
              </a:rPr>
              <a:t>US Treasury Department’s list of embargoed </a:t>
            </a:r>
            <a:r>
              <a:rPr lang="en-US" sz="2000" b="1" dirty="0" smtClean="0">
                <a:latin typeface="+mn-lt"/>
                <a:ea typeface="Georgia" pitchFamily="18" charset="0"/>
                <a:cs typeface="Arial" pitchFamily="34" charset="0"/>
              </a:rPr>
              <a:t>countries,</a:t>
            </a:r>
            <a:r>
              <a:rPr lang="en-US" sz="2000" dirty="0" smtClean="0">
                <a:latin typeface="+mn-lt"/>
                <a:ea typeface="Georgia" pitchFamily="18" charset="0"/>
                <a:cs typeface="Arial" pitchFamily="34" charset="0"/>
              </a:rPr>
              <a:t> consult </a:t>
            </a:r>
            <a:r>
              <a:rPr lang="en-US" sz="2000" dirty="0">
                <a:latin typeface="+mn-lt"/>
                <a:ea typeface="Georgia" pitchFamily="18" charset="0"/>
                <a:cs typeface="Arial" pitchFamily="34" charset="0"/>
              </a:rPr>
              <a:t>this link </a:t>
            </a:r>
            <a:r>
              <a:rPr lang="en-US" sz="2000" dirty="0" smtClean="0">
                <a:latin typeface="+mn-lt"/>
                <a:ea typeface="Georgia" pitchFamily="18" charset="0"/>
                <a:cs typeface="Arial" pitchFamily="34" charset="0"/>
              </a:rPr>
              <a:t>. The IRB Office will report any protocol that is conducted in an embargoed country to the CU Office of Research Compliance and Training.</a:t>
            </a:r>
          </a:p>
          <a:p>
            <a:pPr eaLnBrk="0" hangingPunct="0">
              <a:defRPr/>
            </a:pPr>
            <a:endParaRPr lang="en-US" sz="1400" dirty="0">
              <a:latin typeface="+mn-lt"/>
              <a:ea typeface="Georgia" pitchFamily="18" charset="0"/>
              <a:cs typeface="Arial" pitchFamily="34" charset="0"/>
            </a:endParaRPr>
          </a:p>
          <a:p>
            <a:pPr eaLnBrk="0" hangingPunct="0">
              <a:defRPr/>
            </a:pPr>
            <a:r>
              <a:rPr lang="en-US" sz="2000" dirty="0" smtClean="0">
                <a:latin typeface="+mn-lt"/>
                <a:ea typeface="Georgia" pitchFamily="18" charset="0"/>
                <a:cs typeface="Arial" pitchFamily="34" charset="0"/>
              </a:rPr>
              <a:t>For </a:t>
            </a:r>
            <a:r>
              <a:rPr lang="en-US" sz="2000" dirty="0">
                <a:latin typeface="+mn-lt"/>
                <a:ea typeface="Georgia" pitchFamily="18" charset="0"/>
                <a:cs typeface="Arial" pitchFamily="34" charset="0"/>
              </a:rPr>
              <a:t>more information, </a:t>
            </a:r>
            <a:r>
              <a:rPr lang="en-US" sz="2000" dirty="0" smtClean="0">
                <a:latin typeface="+mn-lt"/>
                <a:ea typeface="Georgia" pitchFamily="18" charset="0"/>
                <a:cs typeface="Arial" pitchFamily="34" charset="0"/>
              </a:rPr>
              <a:t>see the Research and Compliance Training Web </a:t>
            </a:r>
            <a:r>
              <a:rPr lang="en-US" sz="2000" dirty="0" smtClean="0">
                <a:latin typeface="+mn-lt"/>
                <a:ea typeface="Georgia" pitchFamily="18" charset="0"/>
                <a:cs typeface="Arial" pitchFamily="34" charset="0"/>
                <a:hlinkClick r:id="rId3"/>
              </a:rPr>
              <a:t>http</a:t>
            </a:r>
            <a:r>
              <a:rPr lang="en-US" sz="2000" dirty="0">
                <a:latin typeface="+mn-lt"/>
                <a:ea typeface="Georgia" pitchFamily="18" charset="0"/>
                <a:cs typeface="Arial" pitchFamily="34" charset="0"/>
                <a:hlinkClick r:id="rId3"/>
              </a:rPr>
              <a:t>://www.columbia.edu/cu/compliance/docs/international_research/index.html</a:t>
            </a:r>
            <a:r>
              <a:rPr lang="en-US" sz="2000" dirty="0">
                <a:latin typeface="+mn-lt"/>
                <a:ea typeface="Georgia" pitchFamily="18" charset="0"/>
                <a:cs typeface="Arial" pitchFamily="34" charset="0"/>
              </a:rPr>
              <a:t>.</a:t>
            </a:r>
            <a:endParaRPr lang="en-US" sz="2000" dirty="0">
              <a:latin typeface="+mn-lt"/>
              <a:cs typeface="Arial" pitchFamily="34"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endParaRPr lang="en-US" sz="1400" dirty="0">
              <a:solidFill>
                <a:srgbClr val="003366"/>
              </a:solidFill>
              <a:cs typeface="+mn-cs"/>
            </a:endParaRPr>
          </a:p>
        </p:txBody>
      </p:sp>
      <p:sp>
        <p:nvSpPr>
          <p:cNvPr id="23555"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AA73F1C5-0AFC-4B5F-91C4-BEA0E5FDBC85}" type="slidenum">
              <a:rPr lang="en-US" sz="1400">
                <a:solidFill>
                  <a:srgbClr val="003067"/>
                </a:solidFill>
                <a:cs typeface="+mn-cs"/>
              </a:rPr>
              <a:pPr algn="r">
                <a:defRPr/>
              </a:pPr>
              <a:t>53</a:t>
            </a:fld>
            <a:endParaRPr lang="en-US" sz="1400" dirty="0">
              <a:solidFill>
                <a:srgbClr val="003067"/>
              </a:solidFill>
              <a:cs typeface="+mn-cs"/>
            </a:endParaRPr>
          </a:p>
        </p:txBody>
      </p:sp>
      <p:sp>
        <p:nvSpPr>
          <p:cNvPr id="56324" name="Rectangle 2"/>
          <p:cNvSpPr>
            <a:spLocks noGrp="1" noChangeArrowheads="1"/>
          </p:cNvSpPr>
          <p:nvPr>
            <p:ph type="title" idx="4294967295"/>
          </p:nvPr>
        </p:nvSpPr>
        <p:spPr>
          <a:xfrm>
            <a:off x="0" y="274638"/>
            <a:ext cx="8229600" cy="1143000"/>
          </a:xfrm>
        </p:spPr>
        <p:txBody>
          <a:bodyPr/>
          <a:lstStyle/>
          <a:p>
            <a:pPr eaLnBrk="1" hangingPunct="1"/>
            <a:r>
              <a:rPr lang="en-US" dirty="0" smtClean="0"/>
              <a:t>Helpful Hints:</a:t>
            </a:r>
            <a:br>
              <a:rPr lang="en-US" dirty="0" smtClean="0"/>
            </a:br>
            <a:r>
              <a:rPr lang="en-US" dirty="0" smtClean="0"/>
              <a:t>Review the IRB Web Site</a:t>
            </a:r>
          </a:p>
        </p:txBody>
      </p:sp>
      <p:sp>
        <p:nvSpPr>
          <p:cNvPr id="56325" name="Rectangle 3"/>
          <p:cNvSpPr>
            <a:spLocks noGrp="1" noChangeArrowheads="1"/>
          </p:cNvSpPr>
          <p:nvPr>
            <p:ph type="body" idx="4294967295"/>
          </p:nvPr>
        </p:nvSpPr>
        <p:spPr>
          <a:xfrm>
            <a:off x="0" y="1600200"/>
            <a:ext cx="8153400" cy="3733800"/>
          </a:xfrm>
        </p:spPr>
        <p:txBody>
          <a:bodyPr/>
          <a:lstStyle/>
          <a:p>
            <a:pPr lvl="1" algn="ctr" eaLnBrk="1" hangingPunct="1">
              <a:lnSpc>
                <a:spcPct val="90000"/>
              </a:lnSpc>
              <a:buFontTx/>
              <a:buNone/>
            </a:pPr>
            <a:r>
              <a:rPr lang="en-US" b="1" dirty="0" smtClean="0">
                <a:hlinkClick r:id="rId3"/>
              </a:rPr>
              <a:t>http://www.columbia.edu/cu/irb</a:t>
            </a:r>
            <a:endParaRPr lang="en-US" dirty="0" smtClean="0"/>
          </a:p>
          <a:p>
            <a:pPr lvl="1" algn="ctr" eaLnBrk="1" hangingPunct="1">
              <a:lnSpc>
                <a:spcPct val="90000"/>
              </a:lnSpc>
            </a:pPr>
            <a:endParaRPr lang="en-US" sz="2400" dirty="0" smtClean="0"/>
          </a:p>
          <a:p>
            <a:pPr lvl="1" eaLnBrk="1" hangingPunct="1">
              <a:lnSpc>
                <a:spcPct val="90000"/>
              </a:lnSpc>
              <a:buFontTx/>
              <a:buNone/>
            </a:pPr>
            <a:r>
              <a:rPr lang="en-US" dirty="0" smtClean="0"/>
              <a:t>Review the </a:t>
            </a:r>
            <a:r>
              <a:rPr lang="en-US" dirty="0" smtClean="0">
                <a:hlinkClick r:id="rId4"/>
              </a:rPr>
              <a:t>Frequently Asked Questions</a:t>
            </a:r>
            <a:r>
              <a:rPr lang="en-US" dirty="0" smtClean="0"/>
              <a:t> link on the left of the home page.</a:t>
            </a:r>
            <a:endParaRPr lang="en-US" dirty="0" smtClean="0">
              <a:hlinkClick r:id="rId5"/>
            </a:endParaRPr>
          </a:p>
          <a:p>
            <a:pPr lvl="1" eaLnBrk="1" hangingPunct="1">
              <a:lnSpc>
                <a:spcPct val="90000"/>
              </a:lnSpc>
              <a:buFontTx/>
              <a:buNone/>
            </a:pPr>
            <a:endParaRPr lang="en-US" sz="2400" dirty="0" smtClean="0"/>
          </a:p>
          <a:p>
            <a:pPr lvl="1" eaLnBrk="1" hangingPunct="1">
              <a:lnSpc>
                <a:spcPct val="90000"/>
              </a:lnSpc>
              <a:buFontTx/>
              <a:buNone/>
            </a:pPr>
            <a:r>
              <a:rPr lang="en-US" dirty="0" smtClean="0"/>
              <a:t>Review the University and IRB policies that may apply to your research. See the </a:t>
            </a:r>
            <a:r>
              <a:rPr lang="en-US" dirty="0" smtClean="0">
                <a:hlinkClick r:id="rId6"/>
              </a:rPr>
              <a:t>Policies and Guidance</a:t>
            </a:r>
            <a:r>
              <a:rPr lang="en-US" dirty="0" smtClean="0"/>
              <a:t>  link</a:t>
            </a:r>
          </a:p>
          <a:p>
            <a:pPr lvl="1" eaLnBrk="1" hangingPunct="1">
              <a:lnSpc>
                <a:spcPct val="90000"/>
              </a:lnSpc>
            </a:pPr>
            <a:endParaRPr lang="en-US" dirty="0" smtClean="0"/>
          </a:p>
          <a:p>
            <a:pPr lvl="1" eaLnBrk="1" hangingPunct="1">
              <a:lnSpc>
                <a:spcPct val="90000"/>
              </a:lnSpc>
              <a:buFontTx/>
              <a:buNone/>
            </a:pPr>
            <a:endParaRPr lang="en-US" sz="2000" b="1" dirty="0" smtClean="0"/>
          </a:p>
          <a:p>
            <a:pPr lvl="1" eaLnBrk="1" hangingPunct="1">
              <a:lnSpc>
                <a:spcPct val="90000"/>
              </a:lnSpc>
              <a:buFontTx/>
              <a:buNone/>
            </a:pPr>
            <a:endParaRPr lang="en-US" sz="2000"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p:txBody>
          <a:bodyPr/>
          <a:lstStyle/>
          <a:p>
            <a:r>
              <a:rPr lang="en-US" sz="3600" dirty="0" smtClean="0">
                <a:solidFill>
                  <a:srgbClr val="FF0000"/>
                </a:solidFill>
              </a:rPr>
              <a:t>Proof read your protocol before submitting, get approvals, “Submit”</a:t>
            </a:r>
          </a:p>
        </p:txBody>
      </p:sp>
      <p:sp>
        <p:nvSpPr>
          <p:cNvPr id="57347" name="Content Placeholder 2"/>
          <p:cNvSpPr>
            <a:spLocks noGrp="1"/>
          </p:cNvSpPr>
          <p:nvPr>
            <p:ph idx="1"/>
          </p:nvPr>
        </p:nvSpPr>
        <p:spPr/>
        <p:txBody>
          <a:bodyPr/>
          <a:lstStyle/>
          <a:p>
            <a:pPr lvl="1">
              <a:buFont typeface="Arial" charset="0"/>
              <a:buChar char="•"/>
            </a:pPr>
            <a:r>
              <a:rPr lang="en-US" sz="2400" dirty="0" smtClean="0"/>
              <a:t>Hit the “Print Menu” and print off a copy of the protocol to proof read before submitting</a:t>
            </a:r>
          </a:p>
          <a:p>
            <a:pPr lvl="1">
              <a:buFontTx/>
              <a:buNone/>
            </a:pPr>
            <a:r>
              <a:rPr lang="en-US" sz="2400" dirty="0" smtClean="0"/>
              <a:t>	Are there inconsistencies in your protocol?</a:t>
            </a:r>
          </a:p>
          <a:p>
            <a:pPr lvl="1">
              <a:buFontTx/>
              <a:buNone/>
            </a:pPr>
            <a:r>
              <a:rPr lang="en-US" sz="2400" dirty="0" smtClean="0"/>
              <a:t>	Have you attached </a:t>
            </a:r>
            <a:r>
              <a:rPr lang="en-US" sz="2400" u="sng" dirty="0" smtClean="0"/>
              <a:t>all</a:t>
            </a:r>
            <a:r>
              <a:rPr lang="en-US" sz="2400" dirty="0" smtClean="0"/>
              <a:t> required documents including a consent form/script? </a:t>
            </a:r>
            <a:r>
              <a:rPr lang="en-US" sz="2400" b="1" dirty="0" smtClean="0">
                <a:solidFill>
                  <a:srgbClr val="FF0000"/>
                </a:solidFill>
              </a:rPr>
              <a:t>Attach </a:t>
            </a:r>
            <a:r>
              <a:rPr lang="en-US" sz="2400" b="1" u="sng" dirty="0" smtClean="0">
                <a:solidFill>
                  <a:srgbClr val="FF0000"/>
                </a:solidFill>
              </a:rPr>
              <a:t>all</a:t>
            </a:r>
            <a:r>
              <a:rPr lang="en-US" sz="2400" b="1" dirty="0" smtClean="0">
                <a:solidFill>
                  <a:srgbClr val="FF0000"/>
                </a:solidFill>
              </a:rPr>
              <a:t> documents used with subjects in .pdf format.</a:t>
            </a:r>
          </a:p>
          <a:p>
            <a:pPr lvl="1">
              <a:buFont typeface="Arial" charset="0"/>
              <a:buChar char="•"/>
            </a:pPr>
            <a:r>
              <a:rPr lang="en-US" sz="2400" dirty="0" smtClean="0"/>
              <a:t>“Notify Approvers” (PI) in Rascal</a:t>
            </a:r>
          </a:p>
          <a:p>
            <a:pPr lvl="1">
              <a:buFont typeface="Arial" charset="0"/>
              <a:buChar char="•"/>
            </a:pPr>
            <a:r>
              <a:rPr lang="en-US" sz="2400" dirty="0" smtClean="0"/>
              <a:t>After all approvers have “approved” the protocol in Rascal, hit </a:t>
            </a:r>
            <a:r>
              <a:rPr lang="en-US" sz="2400" dirty="0" smtClean="0">
                <a:solidFill>
                  <a:srgbClr val="000099"/>
                </a:solidFill>
              </a:rPr>
              <a:t>“SUBMIT” </a:t>
            </a:r>
            <a:r>
              <a:rPr lang="en-US" sz="2400" dirty="0" smtClean="0"/>
              <a:t>or the IRB will never receive your protocol.</a:t>
            </a:r>
          </a:p>
          <a:p>
            <a:pPr lvl="1">
              <a:buFontTx/>
              <a:buNone/>
            </a:pPr>
            <a:endParaRPr lang="en-US" dirty="0" smtClean="0"/>
          </a:p>
          <a:p>
            <a:pPr lvl="1">
              <a:buFontTx/>
              <a:buNone/>
            </a:pPr>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sz="2800" dirty="0" smtClean="0">
                <a:solidFill>
                  <a:srgbClr val="FF0000"/>
                </a:solidFill>
              </a:rPr>
              <a:t>If your submission is </a:t>
            </a:r>
            <a:r>
              <a:rPr lang="en-US" sz="2800" u="sng" dirty="0" smtClean="0">
                <a:solidFill>
                  <a:srgbClr val="FF0000"/>
                </a:solidFill>
              </a:rPr>
              <a:t>not</a:t>
            </a:r>
            <a:r>
              <a:rPr lang="en-US" sz="2800" dirty="0" smtClean="0">
                <a:solidFill>
                  <a:srgbClr val="FF0000"/>
                </a:solidFill>
              </a:rPr>
              <a:t> complete the protocol will be “Returned” and this will </a:t>
            </a:r>
            <a:br>
              <a:rPr lang="en-US" sz="2800" dirty="0" smtClean="0">
                <a:solidFill>
                  <a:srgbClr val="FF0000"/>
                </a:solidFill>
              </a:rPr>
            </a:br>
            <a:r>
              <a:rPr lang="en-US" sz="2800" dirty="0" smtClean="0">
                <a:solidFill>
                  <a:srgbClr val="FF0000"/>
                </a:solidFill>
              </a:rPr>
              <a:t>delay your approval.</a:t>
            </a:r>
          </a:p>
        </p:txBody>
      </p:sp>
      <p:sp>
        <p:nvSpPr>
          <p:cNvPr id="58371" name="Content Placeholder 2"/>
          <p:cNvSpPr>
            <a:spLocks noGrp="1"/>
          </p:cNvSpPr>
          <p:nvPr>
            <p:ph idx="1"/>
          </p:nvPr>
        </p:nvSpPr>
        <p:spPr/>
        <p:txBody>
          <a:bodyPr/>
          <a:lstStyle/>
          <a:p>
            <a:r>
              <a:rPr lang="en-US" sz="2400" dirty="0" smtClean="0"/>
              <a:t>The protocol will be returned and a correspondence will be sent through Rascal describing what needs to be done.</a:t>
            </a:r>
          </a:p>
          <a:p>
            <a:r>
              <a:rPr lang="en-US" sz="2400" dirty="0" smtClean="0"/>
              <a:t>Please review each item and correct your submission.</a:t>
            </a:r>
          </a:p>
          <a:p>
            <a:r>
              <a:rPr lang="en-US" sz="2400" dirty="0" smtClean="0"/>
              <a:t>You need to describe where the changes are made by sending back a “correspondence” in Rascal.</a:t>
            </a:r>
          </a:p>
          <a:p>
            <a:r>
              <a:rPr lang="en-US" sz="2400" dirty="0" smtClean="0"/>
              <a:t>If all the return items are not addressed, the protocol will be returned again.</a:t>
            </a:r>
          </a:p>
          <a:p>
            <a:r>
              <a:rPr lang="en-US" sz="2400" dirty="0" smtClean="0"/>
              <a:t>After correcting the missing items, you must </a:t>
            </a:r>
            <a:r>
              <a:rPr lang="en-US" sz="2400" dirty="0" smtClean="0">
                <a:solidFill>
                  <a:srgbClr val="000099"/>
                </a:solidFill>
              </a:rPr>
              <a:t>“SUBMIT” </a:t>
            </a:r>
            <a:r>
              <a:rPr lang="en-US" sz="2400" dirty="0" smtClean="0"/>
              <a:t>again or the IRB will not be able to review and approve your protocol. </a:t>
            </a:r>
          </a:p>
          <a:p>
            <a:endParaRPr lang="en-US" dirty="0" smtClean="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40918A14-A7C7-4205-8B41-AD4B911B8B35}" type="slidenum">
              <a:rPr lang="en-US" sz="1400">
                <a:solidFill>
                  <a:srgbClr val="003067"/>
                </a:solidFill>
                <a:latin typeface="+mn-lt"/>
                <a:cs typeface="+mn-cs"/>
              </a:rPr>
              <a:pPr algn="r">
                <a:defRPr/>
              </a:pPr>
              <a:t>56</a:t>
            </a:fld>
            <a:endParaRPr lang="en-US" sz="1400" dirty="0">
              <a:solidFill>
                <a:srgbClr val="003067"/>
              </a:solidFill>
              <a:latin typeface="+mn-lt"/>
              <a:cs typeface="+mn-cs"/>
            </a:endParaRPr>
          </a:p>
        </p:txBody>
      </p:sp>
      <p:sp>
        <p:nvSpPr>
          <p:cNvPr id="59395" name="Rectangle 2"/>
          <p:cNvSpPr>
            <a:spLocks noGrp="1" noChangeArrowheads="1"/>
          </p:cNvSpPr>
          <p:nvPr>
            <p:ph type="title" idx="4294967295"/>
          </p:nvPr>
        </p:nvSpPr>
        <p:spPr>
          <a:xfrm>
            <a:off x="0" y="0"/>
            <a:ext cx="8229600" cy="1143000"/>
          </a:xfrm>
        </p:spPr>
        <p:txBody>
          <a:bodyPr/>
          <a:lstStyle/>
          <a:p>
            <a:r>
              <a:rPr lang="en-US" sz="3900" dirty="0" smtClean="0"/>
              <a:t/>
            </a:r>
            <a:br>
              <a:rPr lang="en-US" sz="3900" dirty="0" smtClean="0"/>
            </a:br>
            <a:r>
              <a:rPr lang="en-US" sz="3900" dirty="0" smtClean="0"/>
              <a:t/>
            </a:r>
            <a:br>
              <a:rPr lang="en-US" sz="3900" dirty="0" smtClean="0"/>
            </a:br>
            <a:r>
              <a:rPr lang="en-US" sz="3600" dirty="0" smtClean="0">
                <a:solidFill>
                  <a:srgbClr val="FF0000"/>
                </a:solidFill>
              </a:rPr>
              <a:t>Common problems that </a:t>
            </a:r>
            <a:br>
              <a:rPr lang="en-US" sz="3600" dirty="0" smtClean="0">
                <a:solidFill>
                  <a:srgbClr val="FF0000"/>
                </a:solidFill>
              </a:rPr>
            </a:br>
            <a:r>
              <a:rPr lang="en-US" sz="3600" dirty="0" smtClean="0">
                <a:solidFill>
                  <a:srgbClr val="FF0000"/>
                </a:solidFill>
              </a:rPr>
              <a:t>delay approval requiring a “Return”</a:t>
            </a:r>
            <a:r>
              <a:rPr lang="en-US" sz="3900" dirty="0" smtClean="0">
                <a:solidFill>
                  <a:srgbClr val="FF0000"/>
                </a:solidFill>
              </a:rPr>
              <a:t/>
            </a:r>
            <a:br>
              <a:rPr lang="en-US" sz="3900" dirty="0" smtClean="0">
                <a:solidFill>
                  <a:srgbClr val="FF0000"/>
                </a:solidFill>
              </a:rPr>
            </a:br>
            <a:r>
              <a:rPr lang="en-US" sz="3900" dirty="0" smtClean="0"/>
              <a:t/>
            </a:r>
            <a:br>
              <a:rPr lang="en-US" sz="3900" dirty="0" smtClean="0"/>
            </a:br>
            <a:endParaRPr lang="en-US" sz="3900" dirty="0" smtClean="0"/>
          </a:p>
        </p:txBody>
      </p:sp>
      <p:sp>
        <p:nvSpPr>
          <p:cNvPr id="59396" name="Rectangle 3"/>
          <p:cNvSpPr>
            <a:spLocks noGrp="1" noChangeArrowheads="1"/>
          </p:cNvSpPr>
          <p:nvPr>
            <p:ph type="body" idx="4294967295"/>
          </p:nvPr>
        </p:nvSpPr>
        <p:spPr>
          <a:xfrm>
            <a:off x="381000" y="1447800"/>
            <a:ext cx="8153400" cy="4648200"/>
          </a:xfrm>
        </p:spPr>
        <p:txBody>
          <a:bodyPr/>
          <a:lstStyle/>
          <a:p>
            <a:pPr>
              <a:spcBef>
                <a:spcPts val="500"/>
              </a:spcBef>
              <a:spcAft>
                <a:spcPts val="500"/>
              </a:spcAft>
            </a:pPr>
            <a:r>
              <a:rPr lang="en-US" sz="2200" dirty="0" smtClean="0"/>
              <a:t>Not having a PI according to CU policy</a:t>
            </a:r>
          </a:p>
          <a:p>
            <a:pPr>
              <a:spcBef>
                <a:spcPts val="500"/>
              </a:spcBef>
              <a:spcAft>
                <a:spcPts val="500"/>
              </a:spcAft>
            </a:pPr>
            <a:r>
              <a:rPr lang="en-US" sz="2200" dirty="0" smtClean="0"/>
              <a:t>Study personnel who haven’t completed the required training (addition training needed for research with minors and research collecting private health info)</a:t>
            </a:r>
          </a:p>
          <a:p>
            <a:pPr>
              <a:spcBef>
                <a:spcPts val="500"/>
              </a:spcBef>
              <a:spcAft>
                <a:spcPts val="500"/>
              </a:spcAft>
            </a:pPr>
            <a:r>
              <a:rPr lang="en-US" sz="2200" dirty="0" smtClean="0"/>
              <a:t>Population Age listed is not accurate (Minors &lt;18)</a:t>
            </a:r>
          </a:p>
          <a:p>
            <a:pPr>
              <a:spcBef>
                <a:spcPts val="500"/>
              </a:spcBef>
              <a:spcAft>
                <a:spcPts val="500"/>
              </a:spcAft>
            </a:pPr>
            <a:r>
              <a:rPr lang="en-US" sz="2200" dirty="0" smtClean="0"/>
              <a:t>Not attaching </a:t>
            </a:r>
            <a:r>
              <a:rPr lang="en-US" sz="2200" u="sng" dirty="0" smtClean="0"/>
              <a:t>all </a:t>
            </a:r>
            <a:r>
              <a:rPr lang="en-US" sz="2200" dirty="0" smtClean="0"/>
              <a:t>documents/verbal text that will be used with subjects (recruitment materials, flyers, consents, questionnaires, surveys, focus group questions, international research documentation, etc.)</a:t>
            </a:r>
          </a:p>
          <a:p>
            <a:pPr>
              <a:spcBef>
                <a:spcPts val="500"/>
              </a:spcBef>
              <a:spcAft>
                <a:spcPts val="500"/>
              </a:spcAft>
            </a:pPr>
            <a:r>
              <a:rPr lang="en-US" sz="2200" dirty="0" smtClean="0"/>
              <a:t>Not providing enough information in the Study Description</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Approval Correspondence/Letter</a:t>
            </a:r>
            <a:endParaRPr lang="en-US" dirty="0"/>
          </a:p>
        </p:txBody>
      </p:sp>
      <p:sp>
        <p:nvSpPr>
          <p:cNvPr id="3" name="Rectangle 2"/>
          <p:cNvSpPr/>
          <p:nvPr/>
        </p:nvSpPr>
        <p:spPr>
          <a:xfrm>
            <a:off x="762000" y="1524001"/>
            <a:ext cx="7696200" cy="5262979"/>
          </a:xfrm>
          <a:prstGeom prst="rect">
            <a:avLst/>
          </a:prstGeom>
        </p:spPr>
        <p:txBody>
          <a:bodyPr wrap="square">
            <a:spAutoFit/>
          </a:bodyPr>
          <a:lstStyle/>
          <a:p>
            <a:endParaRPr lang="en-US" sz="1800" dirty="0" smtClean="0">
              <a:latin typeface="+mn-lt"/>
            </a:endParaRPr>
          </a:p>
          <a:p>
            <a:r>
              <a:rPr lang="en-US" sz="1800" dirty="0" smtClean="0">
                <a:latin typeface="+mn-lt"/>
              </a:rPr>
              <a:t>The </a:t>
            </a:r>
            <a:r>
              <a:rPr lang="en-US" sz="1800" b="1" dirty="0" smtClean="0">
                <a:latin typeface="+mn-lt"/>
              </a:rPr>
              <a:t>Status </a:t>
            </a:r>
            <a:r>
              <a:rPr lang="en-US" sz="1800" dirty="0" smtClean="0">
                <a:latin typeface="+mn-lt"/>
              </a:rPr>
              <a:t>of the Protocol will be “Approved.” (You can always log into Rascal to check the current status of your protocol (e.g., Creating, Submitted, Returned, Approved, Expired.)</a:t>
            </a:r>
          </a:p>
          <a:p>
            <a:endParaRPr lang="en-US" sz="1800" dirty="0">
              <a:latin typeface="+mn-lt"/>
            </a:endParaRPr>
          </a:p>
          <a:p>
            <a:r>
              <a:rPr lang="en-US" sz="1800" dirty="0" smtClean="0">
                <a:latin typeface="+mn-lt"/>
              </a:rPr>
              <a:t>When </a:t>
            </a:r>
            <a:r>
              <a:rPr lang="en-US" sz="1800" dirty="0">
                <a:latin typeface="+mn-lt"/>
              </a:rPr>
              <a:t>approved, you will receive an email from Rascal- you must log in and read the </a:t>
            </a:r>
            <a:r>
              <a:rPr lang="en-US" sz="1800" b="1" dirty="0">
                <a:latin typeface="+mn-lt"/>
              </a:rPr>
              <a:t>C</a:t>
            </a:r>
            <a:r>
              <a:rPr lang="en-US" sz="1800" b="1" dirty="0" smtClean="0">
                <a:latin typeface="+mn-lt"/>
              </a:rPr>
              <a:t>orrespondence</a:t>
            </a:r>
            <a:r>
              <a:rPr lang="en-US" sz="1800" dirty="0">
                <a:latin typeface="+mn-lt"/>
              </a:rPr>
              <a:t>, accessed through the </a:t>
            </a:r>
            <a:r>
              <a:rPr lang="en-US" sz="1800" b="1" dirty="0">
                <a:latin typeface="+mn-lt"/>
              </a:rPr>
              <a:t>“Print Menu” </a:t>
            </a:r>
            <a:r>
              <a:rPr lang="en-US" sz="1800" dirty="0">
                <a:latin typeface="+mn-lt"/>
              </a:rPr>
              <a:t>for any specific conditions listed in the approval. </a:t>
            </a:r>
            <a:endParaRPr lang="en-US" sz="1800" dirty="0" smtClean="0">
              <a:latin typeface="+mn-lt"/>
            </a:endParaRPr>
          </a:p>
          <a:p>
            <a:endParaRPr lang="en-US" sz="1800" dirty="0" smtClean="0">
              <a:latin typeface="+mn-lt"/>
            </a:endParaRPr>
          </a:p>
          <a:p>
            <a:r>
              <a:rPr lang="en-US" sz="1800" b="1" dirty="0" smtClean="0">
                <a:latin typeface="+mn-lt"/>
              </a:rPr>
              <a:t>Stamped Documents </a:t>
            </a:r>
            <a:r>
              <a:rPr lang="en-US" sz="1800" dirty="0" smtClean="0">
                <a:latin typeface="+mn-lt"/>
              </a:rPr>
              <a:t>–Rascal will stamp any documents (consent forms, advertisements, surveys, etc.) used with subjects with an IRB approval stamp.  Stamped versions of these documents should be used with subjects.</a:t>
            </a:r>
          </a:p>
          <a:p>
            <a:endParaRPr lang="en-US" sz="1800" dirty="0">
              <a:latin typeface="+mn-lt"/>
            </a:endParaRPr>
          </a:p>
          <a:p>
            <a:r>
              <a:rPr lang="en-US" sz="1800" b="1" dirty="0" smtClean="0">
                <a:latin typeface="+mn-lt"/>
              </a:rPr>
              <a:t>Protocol Approval Letter </a:t>
            </a:r>
            <a:r>
              <a:rPr lang="en-US" sz="1800" dirty="0" smtClean="0">
                <a:latin typeface="+mn-lt"/>
              </a:rPr>
              <a:t>– is your approval Correspondence printed on CU IRB Letterhead. This can be printed from the </a:t>
            </a:r>
            <a:r>
              <a:rPr lang="en-US" sz="1800" b="1" dirty="0" smtClean="0">
                <a:latin typeface="+mn-lt"/>
              </a:rPr>
              <a:t>“Print Menu.”</a:t>
            </a:r>
          </a:p>
          <a:p>
            <a:endParaRPr lang="en-US" b="1" dirty="0"/>
          </a:p>
          <a:p>
            <a:endParaRPr lang="en-US" b="1" dirty="0" smtClean="0"/>
          </a:p>
          <a:p>
            <a:endParaRPr lang="en-US" dirty="0"/>
          </a:p>
        </p:txBody>
      </p:sp>
    </p:spTree>
    <p:extLst>
      <p:ext uri="{BB962C8B-B14F-4D97-AF65-F5344CB8AC3E}">
        <p14:creationId xmlns:p14="http://schemas.microsoft.com/office/powerpoint/2010/main" val="121007721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8229600" cy="914400"/>
          </a:xfrm>
        </p:spPr>
        <p:txBody>
          <a:bodyPr/>
          <a:lstStyle/>
          <a:p>
            <a:r>
              <a:rPr lang="en-US" dirty="0" smtClean="0"/>
              <a:t/>
            </a:r>
            <a:br>
              <a:rPr lang="en-US" dirty="0" smtClean="0"/>
            </a:br>
            <a:r>
              <a:rPr lang="en-US" dirty="0" smtClean="0"/>
              <a:t/>
            </a:r>
            <a:br>
              <a:rPr lang="en-US" dirty="0" smtClean="0"/>
            </a:br>
            <a:r>
              <a:rPr lang="en-US" dirty="0" smtClean="0"/>
              <a:t>Maintaining IRB Approval</a:t>
            </a:r>
            <a:br>
              <a:rPr lang="en-US" dirty="0" smtClean="0"/>
            </a:br>
            <a:r>
              <a:rPr lang="en-US" sz="2000" dirty="0"/>
              <a:t>See </a:t>
            </a:r>
            <a:r>
              <a:rPr lang="en-US" sz="2000" dirty="0">
                <a:hlinkClick r:id="rId2"/>
              </a:rPr>
              <a:t>http://</a:t>
            </a:r>
            <a:r>
              <a:rPr lang="en-US" sz="2000" dirty="0" smtClean="0">
                <a:hlinkClick r:id="rId2"/>
              </a:rPr>
              <a:t>www.columbia.edu/cu/irb/maintain.html</a:t>
            </a:r>
            <a:r>
              <a:rPr lang="en-US" sz="2000" dirty="0" smtClean="0"/>
              <a:t/>
            </a:r>
            <a:br>
              <a:rPr lang="en-US" sz="2000" dirty="0" smtClean="0"/>
            </a:br>
            <a:r>
              <a:rPr lang="en-US" sz="2000" dirty="0" smtClean="0"/>
              <a:t/>
            </a:r>
            <a:br>
              <a:rPr lang="en-US" sz="2000" dirty="0" smtClean="0"/>
            </a:br>
            <a:r>
              <a:rPr lang="en-US" sz="2000" dirty="0"/>
              <a:t/>
            </a:r>
            <a:br>
              <a:rPr lang="en-US" sz="2000" dirty="0"/>
            </a:br>
            <a:r>
              <a:rPr lang="en-US" sz="2000" dirty="0" smtClean="0"/>
              <a:t/>
            </a:r>
            <a:br>
              <a:rPr lang="en-US" sz="2000" dirty="0" smtClean="0"/>
            </a:br>
            <a:r>
              <a:rPr lang="en-US" sz="2000" dirty="0"/>
              <a:t/>
            </a:r>
            <a:br>
              <a:rPr lang="en-US" sz="2000" dirty="0"/>
            </a:br>
            <a:endParaRPr lang="en-US" sz="2000" dirty="0"/>
          </a:p>
        </p:txBody>
      </p:sp>
      <p:sp>
        <p:nvSpPr>
          <p:cNvPr id="3" name="Rectangle 2"/>
          <p:cNvSpPr/>
          <p:nvPr/>
        </p:nvSpPr>
        <p:spPr>
          <a:xfrm>
            <a:off x="990600" y="1371601"/>
            <a:ext cx="7010400" cy="4524315"/>
          </a:xfrm>
          <a:prstGeom prst="rect">
            <a:avLst/>
          </a:prstGeom>
        </p:spPr>
        <p:txBody>
          <a:bodyPr wrap="square">
            <a:spAutoFit/>
          </a:bodyPr>
          <a:lstStyle/>
          <a:p>
            <a:r>
              <a:rPr lang="en-US" sz="1800" b="1" dirty="0">
                <a:latin typeface="+mn-lt"/>
              </a:rPr>
              <a:t> </a:t>
            </a:r>
            <a:r>
              <a:rPr lang="en-US" sz="1800" b="1" dirty="0" smtClean="0">
                <a:latin typeface="+mn-lt"/>
              </a:rPr>
              <a:t>MODIFICATION </a:t>
            </a:r>
            <a:r>
              <a:rPr lang="en-US" sz="1800" dirty="0" smtClean="0">
                <a:latin typeface="+mn-lt"/>
              </a:rPr>
              <a:t>-Submit </a:t>
            </a:r>
            <a:r>
              <a:rPr lang="en-US" sz="1800" dirty="0">
                <a:latin typeface="+mn-lt"/>
              </a:rPr>
              <a:t>a modification for any proposed change to the protocol procedures (including subject selection, and consent process), consent personnel, documents (including recruitment ads, investigator brochure and/or study instruments). Must be submitted to the IRB for review and approval prior to implementation. </a:t>
            </a:r>
            <a:endParaRPr lang="en-US" sz="1800" dirty="0" smtClean="0">
              <a:latin typeface="+mn-lt"/>
            </a:endParaRPr>
          </a:p>
          <a:p>
            <a:endParaRPr lang="en-US" sz="1800" dirty="0">
              <a:latin typeface="+mn-lt"/>
            </a:endParaRPr>
          </a:p>
          <a:p>
            <a:r>
              <a:rPr lang="en-US" sz="1800" dirty="0" smtClean="0">
                <a:latin typeface="+mn-lt"/>
              </a:rPr>
              <a:t>Full Board and Expedited Protocols are approved for one year.  A </a:t>
            </a:r>
            <a:r>
              <a:rPr lang="en-US" sz="1800" b="1" dirty="0" smtClean="0">
                <a:latin typeface="+mn-lt"/>
              </a:rPr>
              <a:t>RENEWAL</a:t>
            </a:r>
            <a:r>
              <a:rPr lang="en-US" sz="1800" dirty="0" smtClean="0">
                <a:latin typeface="+mn-lt"/>
              </a:rPr>
              <a:t> (aka Continuing Review) needs to be submitted in order to prevent the protocol from expiring. </a:t>
            </a:r>
            <a:r>
              <a:rPr lang="en-US" sz="1800" b="1" dirty="0" smtClean="0">
                <a:latin typeface="+mn-lt"/>
              </a:rPr>
              <a:t>If a protocol expires, all research activity, including data analysis, must cease. Rascal sends reminder emails 90, 60, and 30 days before the protocol expires.</a:t>
            </a:r>
          </a:p>
          <a:p>
            <a:endParaRPr lang="en-US" sz="1800" dirty="0">
              <a:latin typeface="+mn-lt"/>
            </a:endParaRPr>
          </a:p>
          <a:p>
            <a:r>
              <a:rPr lang="en-US" sz="1800" dirty="0" smtClean="0">
                <a:latin typeface="+mn-lt"/>
              </a:rPr>
              <a:t>When your study is complete (including data analysis) please submit a </a:t>
            </a:r>
            <a:r>
              <a:rPr lang="en-US" sz="1800" b="1" dirty="0" smtClean="0">
                <a:latin typeface="+mn-lt"/>
              </a:rPr>
              <a:t>CLOSURE (Termination). </a:t>
            </a:r>
            <a:endParaRPr lang="en-US" sz="2000" dirty="0">
              <a:latin typeface="+mn-lt"/>
            </a:endParaRPr>
          </a:p>
        </p:txBody>
      </p:sp>
    </p:spTree>
    <p:extLst>
      <p:ext uri="{BB962C8B-B14F-4D97-AF65-F5344CB8AC3E}">
        <p14:creationId xmlns:p14="http://schemas.microsoft.com/office/powerpoint/2010/main" val="136667274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Modifications</a:t>
            </a:r>
            <a:endParaRPr lang="en-US" dirty="0"/>
          </a:p>
        </p:txBody>
      </p:sp>
      <p:sp>
        <p:nvSpPr>
          <p:cNvPr id="3" name="Content Placeholder 2"/>
          <p:cNvSpPr>
            <a:spLocks noGrp="1"/>
          </p:cNvSpPr>
          <p:nvPr>
            <p:ph idx="1"/>
          </p:nvPr>
        </p:nvSpPr>
        <p:spPr/>
        <p:txBody>
          <a:bodyPr/>
          <a:lstStyle/>
          <a:p>
            <a:r>
              <a:rPr lang="en-US" dirty="0" smtClean="0"/>
              <a:t>Complete the “Request for changes” field</a:t>
            </a:r>
          </a:p>
          <a:p>
            <a:r>
              <a:rPr lang="en-US" dirty="0" smtClean="0"/>
              <a:t>Remember to update/revise anything in the protocol (Rascal study description, consent form, recruitment materials, subject numbers, etc.) that needs to be revised per the changes you are requesting. Attach any new documents, delete any docs no longer needed.</a:t>
            </a:r>
            <a:endParaRPr lang="en-US" dirty="0"/>
          </a:p>
        </p:txBody>
      </p:sp>
    </p:spTree>
    <p:extLst>
      <p:ext uri="{BB962C8B-B14F-4D97-AF65-F5344CB8AC3E}">
        <p14:creationId xmlns:p14="http://schemas.microsoft.com/office/powerpoint/2010/main" val="13916754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8229600" cy="944562"/>
          </a:xfrm>
        </p:spPr>
        <p:txBody>
          <a:bodyPr/>
          <a:lstStyle/>
          <a:p>
            <a:pPr eaLnBrk="1" hangingPunct="1"/>
            <a:r>
              <a:rPr lang="en-US" dirty="0" smtClean="0"/>
              <a:t>IRB Mission</a:t>
            </a:r>
          </a:p>
        </p:txBody>
      </p:sp>
      <p:sp>
        <p:nvSpPr>
          <p:cNvPr id="8195" name="Rectangle 3"/>
          <p:cNvSpPr>
            <a:spLocks noGrp="1" noChangeArrowheads="1"/>
          </p:cNvSpPr>
          <p:nvPr>
            <p:ph idx="1"/>
          </p:nvPr>
        </p:nvSpPr>
        <p:spPr>
          <a:xfrm>
            <a:off x="457200" y="1371600"/>
            <a:ext cx="8229600" cy="4754563"/>
          </a:xfrm>
        </p:spPr>
        <p:txBody>
          <a:bodyPr/>
          <a:lstStyle/>
          <a:p>
            <a:pPr eaLnBrk="1" hangingPunct="1"/>
            <a:r>
              <a:rPr lang="en-US" dirty="0" smtClean="0"/>
              <a:t>The mission of the Institutional Review Board is to protect the rights and welfare of human research participants.</a:t>
            </a:r>
          </a:p>
          <a:p>
            <a:pPr eaLnBrk="1" hangingPunct="1"/>
            <a:r>
              <a:rPr lang="en-US" dirty="0" smtClean="0"/>
              <a:t>The Morningside IRB at Columbia is a committee composed of CU faculty, a CU staff member, a CU graduate student, and an unaffiliated individual.</a:t>
            </a:r>
          </a:p>
          <a:p>
            <a:pPr eaLnBrk="1" hangingPunct="1"/>
            <a:endParaRPr 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smtClean="0">
                <a:solidFill>
                  <a:srgbClr val="000099"/>
                </a:solidFill>
              </a:rPr>
              <a:t>Remember</a:t>
            </a:r>
            <a:endParaRPr lang="en-US" dirty="0">
              <a:solidFill>
                <a:srgbClr val="000099"/>
              </a:solidFill>
            </a:endParaRPr>
          </a:p>
        </p:txBody>
      </p:sp>
      <p:sp>
        <p:nvSpPr>
          <p:cNvPr id="3" name="Content Placeholder 2"/>
          <p:cNvSpPr>
            <a:spLocks noGrp="1"/>
          </p:cNvSpPr>
          <p:nvPr>
            <p:ph idx="1"/>
          </p:nvPr>
        </p:nvSpPr>
        <p:spPr>
          <a:xfrm>
            <a:off x="457200" y="1143000"/>
            <a:ext cx="8229600" cy="5059363"/>
          </a:xfrm>
        </p:spPr>
        <p:txBody>
          <a:bodyPr/>
          <a:lstStyle/>
          <a:p>
            <a:r>
              <a:rPr lang="en-US" dirty="0" smtClean="0">
                <a:latin typeface="Georgia" pitchFamily="18" charset="0"/>
              </a:rPr>
              <a:t>All documents used with subjects must be in .pdf format.</a:t>
            </a:r>
          </a:p>
          <a:p>
            <a:r>
              <a:rPr lang="en-US" dirty="0" smtClean="0">
                <a:latin typeface="Georgia" pitchFamily="18" charset="0"/>
              </a:rPr>
              <a:t>You must allow time for the IRB review  and approval before starting your research.</a:t>
            </a:r>
          </a:p>
          <a:p>
            <a:r>
              <a:rPr lang="en-US" dirty="0" smtClean="0">
                <a:latin typeface="Georgia" pitchFamily="18" charset="0"/>
              </a:rPr>
              <a:t>You are expected to follow your approved protocol unless a modification is submitted and approved.</a:t>
            </a:r>
          </a:p>
          <a:p>
            <a:r>
              <a:rPr lang="en-US" dirty="0" smtClean="0">
                <a:latin typeface="Georgia" pitchFamily="18" charset="0"/>
              </a:rPr>
              <a:t>You must “close out” your study in Rascal when all research activity is completed.</a:t>
            </a:r>
          </a:p>
        </p:txBody>
      </p:sp>
      <p:sp>
        <p:nvSpPr>
          <p:cNvPr id="4" name="Date Placeholder 3"/>
          <p:cNvSpPr>
            <a:spLocks noGrp="1"/>
          </p:cNvSpPr>
          <p:nvPr>
            <p:ph type="dt" sz="half" idx="10"/>
          </p:nvPr>
        </p:nvSpPr>
        <p:spPr/>
        <p:txBody>
          <a:bodyPr/>
          <a:lstStyle/>
          <a:p>
            <a:pPr>
              <a:defRPr/>
            </a:pPr>
            <a:r>
              <a:rPr lang="en-US" dirty="0" smtClean="0"/>
              <a:t>6/15/12</a:t>
            </a:r>
            <a:endParaRPr lang="en-US" dirty="0"/>
          </a:p>
        </p:txBody>
      </p:sp>
    </p:spTree>
    <p:extLst>
      <p:ext uri="{BB962C8B-B14F-4D97-AF65-F5344CB8AC3E}">
        <p14:creationId xmlns:p14="http://schemas.microsoft.com/office/powerpoint/2010/main" val="22913143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Georgia" panose="02040502050405020303" pitchFamily="18" charset="0"/>
              </a:rPr>
              <a:t>Closures</a:t>
            </a:r>
            <a:endParaRPr lang="en-US" dirty="0">
              <a:latin typeface="Georgia" panose="02040502050405020303" pitchFamily="18" charset="0"/>
            </a:endParaRPr>
          </a:p>
        </p:txBody>
      </p:sp>
      <p:sp>
        <p:nvSpPr>
          <p:cNvPr id="3" name="Content Placeholder 2"/>
          <p:cNvSpPr>
            <a:spLocks noGrp="1"/>
          </p:cNvSpPr>
          <p:nvPr>
            <p:ph idx="1"/>
          </p:nvPr>
        </p:nvSpPr>
        <p:spPr/>
        <p:txBody>
          <a:bodyPr/>
          <a:lstStyle/>
          <a:p>
            <a:r>
              <a:rPr lang="en-US" dirty="0" smtClean="0">
                <a:latin typeface="Georgia" panose="02040502050405020303" pitchFamily="18" charset="0"/>
              </a:rPr>
              <a:t>Answer Data Sheet questions</a:t>
            </a:r>
          </a:p>
          <a:p>
            <a:r>
              <a:rPr lang="en-US" dirty="0" smtClean="0">
                <a:latin typeface="Georgia" panose="02040502050405020303" pitchFamily="18" charset="0"/>
              </a:rPr>
              <a:t>Ensure that any past IRB issues are resolved</a:t>
            </a:r>
          </a:p>
          <a:p>
            <a:r>
              <a:rPr lang="en-US" dirty="0" smtClean="0">
                <a:latin typeface="Georgia" panose="02040502050405020303" pitchFamily="18" charset="0"/>
              </a:rPr>
              <a:t>Include how many subjects participated (enrollment)</a:t>
            </a:r>
            <a:endParaRPr lang="en-US" dirty="0">
              <a:latin typeface="Georgia" panose="02040502050405020303" pitchFamily="18" charset="0"/>
            </a:endParaRPr>
          </a:p>
        </p:txBody>
      </p:sp>
      <p:sp>
        <p:nvSpPr>
          <p:cNvPr id="4" name="Date Placeholder 3"/>
          <p:cNvSpPr>
            <a:spLocks noGrp="1"/>
          </p:cNvSpPr>
          <p:nvPr>
            <p:ph type="dt" sz="half" idx="10"/>
          </p:nvPr>
        </p:nvSpPr>
        <p:spPr/>
        <p:txBody>
          <a:bodyPr/>
          <a:lstStyle/>
          <a:p>
            <a:pPr>
              <a:defRPr/>
            </a:pPr>
            <a:r>
              <a:rPr lang="en-US" dirty="0" smtClean="0"/>
              <a:t>6/15/12</a:t>
            </a:r>
            <a:endParaRPr lang="en-US" dirty="0"/>
          </a:p>
        </p:txBody>
      </p:sp>
    </p:spTree>
    <p:extLst>
      <p:ext uri="{BB962C8B-B14F-4D97-AF65-F5344CB8AC3E}">
        <p14:creationId xmlns:p14="http://schemas.microsoft.com/office/powerpoint/2010/main" val="261349372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smtClean="0"/>
              <a:t>MS IRB Open Office Hours</a:t>
            </a:r>
          </a:p>
        </p:txBody>
      </p:sp>
      <p:sp>
        <p:nvSpPr>
          <p:cNvPr id="61443" name="Content Placeholder 2"/>
          <p:cNvSpPr>
            <a:spLocks noGrp="1"/>
          </p:cNvSpPr>
          <p:nvPr>
            <p:ph idx="1"/>
          </p:nvPr>
        </p:nvSpPr>
        <p:spPr>
          <a:xfrm>
            <a:off x="457200" y="1752600"/>
            <a:ext cx="8229600" cy="4373563"/>
          </a:xfrm>
        </p:spPr>
        <p:txBody>
          <a:bodyPr/>
          <a:lstStyle/>
          <a:p>
            <a:pPr algn="ctr">
              <a:buFontTx/>
              <a:buNone/>
            </a:pPr>
            <a:r>
              <a:rPr lang="en-US" dirty="0" smtClean="0"/>
              <a:t>Every Wednesday 1:00 – 3:00 pm</a:t>
            </a:r>
          </a:p>
          <a:p>
            <a:pPr algn="ctr">
              <a:buFontTx/>
              <a:buNone/>
            </a:pPr>
            <a:r>
              <a:rPr lang="en-US" dirty="0" smtClean="0"/>
              <a:t>622 West 132</a:t>
            </a:r>
            <a:r>
              <a:rPr lang="en-US" baseline="30000" dirty="0" smtClean="0"/>
              <a:t>nd</a:t>
            </a:r>
            <a:r>
              <a:rPr lang="en-US" dirty="0" smtClean="0"/>
              <a:t>  Street, 3rd Floor</a:t>
            </a:r>
          </a:p>
          <a:p>
            <a:pPr algn="ctr">
              <a:buFontTx/>
              <a:buNone/>
            </a:pPr>
            <a:r>
              <a:rPr lang="en-US" dirty="0" smtClean="0"/>
              <a:t>At the 3</a:t>
            </a:r>
            <a:r>
              <a:rPr lang="en-US" baseline="30000" dirty="0" smtClean="0"/>
              <a:t>rd</a:t>
            </a:r>
            <a:r>
              <a:rPr lang="en-US" dirty="0" smtClean="0"/>
              <a:t> floor reception, ask for the IRB.</a:t>
            </a:r>
          </a:p>
          <a:p>
            <a:pPr algn="ctr">
              <a:buFontTx/>
              <a:buNone/>
            </a:pPr>
            <a:r>
              <a:rPr lang="en-US" dirty="0" smtClean="0"/>
              <a:t>or</a:t>
            </a:r>
          </a:p>
          <a:p>
            <a:pPr algn="ctr">
              <a:buFontTx/>
              <a:buNone/>
            </a:pPr>
            <a:r>
              <a:rPr lang="en-US" dirty="0" smtClean="0"/>
              <a:t>	Call 212-851-7040 and make an appointment with an IRB specialist</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xfrm>
            <a:off x="457200" y="274638"/>
            <a:ext cx="8229600" cy="944562"/>
          </a:xfrm>
        </p:spPr>
        <p:txBody>
          <a:bodyPr/>
          <a:lstStyle/>
          <a:p>
            <a:r>
              <a:rPr lang="en-US" sz="4000" dirty="0" smtClean="0"/>
              <a:t/>
            </a:r>
            <a:br>
              <a:rPr lang="en-US" sz="4000" dirty="0" smtClean="0"/>
            </a:br>
            <a:r>
              <a:rPr lang="en-US" sz="4000" dirty="0" smtClean="0"/>
              <a:t>More  helpful IRB Web links</a:t>
            </a:r>
            <a:br>
              <a:rPr lang="en-US" sz="4000" dirty="0" smtClean="0"/>
            </a:br>
            <a:r>
              <a:rPr lang="en-US" sz="4000" dirty="0" smtClean="0"/>
              <a:t/>
            </a:r>
            <a:br>
              <a:rPr lang="en-US" sz="4000" dirty="0" smtClean="0"/>
            </a:br>
            <a:endParaRPr lang="en-US" sz="4000" dirty="0" smtClean="0"/>
          </a:p>
        </p:txBody>
      </p:sp>
      <p:sp>
        <p:nvSpPr>
          <p:cNvPr id="56323" name="Rectangle 3"/>
          <p:cNvSpPr>
            <a:spLocks noGrp="1" noChangeArrowheads="1"/>
          </p:cNvSpPr>
          <p:nvPr>
            <p:ph idx="1"/>
          </p:nvPr>
        </p:nvSpPr>
        <p:spPr>
          <a:xfrm>
            <a:off x="457200" y="914400"/>
            <a:ext cx="8229600" cy="5257800"/>
          </a:xfrm>
        </p:spPr>
        <p:txBody>
          <a:bodyPr/>
          <a:lstStyle/>
          <a:p>
            <a:pPr>
              <a:lnSpc>
                <a:spcPct val="80000"/>
              </a:lnSpc>
              <a:defRPr/>
            </a:pPr>
            <a:r>
              <a:rPr lang="en-US" sz="2200" dirty="0" smtClean="0">
                <a:latin typeface="+mj-lt"/>
                <a:hlinkClick r:id="rId3"/>
              </a:rPr>
              <a:t>Frequently Asked Questions</a:t>
            </a:r>
            <a:r>
              <a:rPr lang="en-US" sz="2200" dirty="0" smtClean="0">
                <a:latin typeface="+mj-lt"/>
              </a:rPr>
              <a:t> link on the left of the home page.</a:t>
            </a:r>
          </a:p>
          <a:p>
            <a:pPr>
              <a:lnSpc>
                <a:spcPct val="80000"/>
              </a:lnSpc>
              <a:buFontTx/>
              <a:buNone/>
              <a:defRPr/>
            </a:pPr>
            <a:endParaRPr lang="en-US" sz="2200" dirty="0" smtClean="0">
              <a:latin typeface="+mj-lt"/>
              <a:hlinkClick r:id="rId4"/>
            </a:endParaRPr>
          </a:p>
          <a:p>
            <a:pPr>
              <a:lnSpc>
                <a:spcPct val="80000"/>
              </a:lnSpc>
              <a:defRPr/>
            </a:pPr>
            <a:r>
              <a:rPr lang="en-US" sz="2200" dirty="0" smtClean="0">
                <a:latin typeface="+mj-lt"/>
                <a:hlinkClick r:id="rId4"/>
              </a:rPr>
              <a:t>Education &amp; Training</a:t>
            </a:r>
            <a:r>
              <a:rPr lang="en-US" sz="2200" dirty="0" smtClean="0">
                <a:latin typeface="+mj-lt"/>
              </a:rPr>
              <a:t> link</a:t>
            </a:r>
          </a:p>
          <a:p>
            <a:pPr>
              <a:lnSpc>
                <a:spcPct val="80000"/>
              </a:lnSpc>
              <a:buFontTx/>
              <a:buNone/>
              <a:defRPr/>
            </a:pPr>
            <a:endParaRPr lang="en-US" sz="2200" dirty="0" smtClean="0">
              <a:latin typeface="+mj-lt"/>
              <a:hlinkClick r:id="rId5"/>
            </a:endParaRPr>
          </a:p>
          <a:p>
            <a:pPr>
              <a:lnSpc>
                <a:spcPct val="80000"/>
              </a:lnSpc>
              <a:defRPr/>
            </a:pPr>
            <a:r>
              <a:rPr lang="en-US" sz="2200" dirty="0" smtClean="0">
                <a:latin typeface="+mj-lt"/>
                <a:hlinkClick r:id="rId5"/>
              </a:rPr>
              <a:t>How to Apply for IRB Approval</a:t>
            </a:r>
            <a:r>
              <a:rPr lang="en-US" sz="2200" dirty="0" smtClean="0">
                <a:latin typeface="+mj-lt"/>
              </a:rPr>
              <a:t> link</a:t>
            </a:r>
          </a:p>
          <a:p>
            <a:pPr>
              <a:lnSpc>
                <a:spcPct val="80000"/>
              </a:lnSpc>
              <a:defRPr/>
            </a:pPr>
            <a:endParaRPr lang="en-US" sz="2200" dirty="0" smtClean="0">
              <a:latin typeface="+mj-lt"/>
              <a:hlinkClick r:id="rId6"/>
            </a:endParaRPr>
          </a:p>
          <a:p>
            <a:pPr>
              <a:lnSpc>
                <a:spcPct val="80000"/>
              </a:lnSpc>
              <a:defRPr/>
            </a:pPr>
            <a:r>
              <a:rPr lang="en-US" sz="2200" dirty="0" smtClean="0">
                <a:latin typeface="+mj-lt"/>
              </a:rPr>
              <a:t>News &amp; Announcements</a:t>
            </a:r>
          </a:p>
          <a:p>
            <a:pPr>
              <a:lnSpc>
                <a:spcPct val="80000"/>
              </a:lnSpc>
              <a:buFontTx/>
              <a:buNone/>
              <a:defRPr/>
            </a:pPr>
            <a:r>
              <a:rPr lang="en-US" sz="2200" dirty="0" smtClean="0">
                <a:latin typeface="+mj-lt"/>
              </a:rPr>
              <a:t>	See the 2014 Meeting Schedule at:</a:t>
            </a:r>
          </a:p>
          <a:p>
            <a:pPr>
              <a:lnSpc>
                <a:spcPct val="80000"/>
              </a:lnSpc>
              <a:buFontTx/>
              <a:buNone/>
              <a:defRPr/>
            </a:pPr>
            <a:r>
              <a:rPr lang="en-US" sz="2200" dirty="0" smtClean="0">
                <a:latin typeface="+mj-lt"/>
              </a:rPr>
              <a:t>	</a:t>
            </a:r>
            <a:r>
              <a:rPr lang="en-US" sz="2200" dirty="0" smtClean="0">
                <a:latin typeface="+mj-lt"/>
                <a:hlinkClick r:id="rId7"/>
              </a:rPr>
              <a:t>http://www.columbia.edu/cu/irb/</a:t>
            </a:r>
            <a:endParaRPr lang="en-US" sz="2200" dirty="0" smtClean="0">
              <a:latin typeface="+mj-lt"/>
            </a:endParaRPr>
          </a:p>
          <a:p>
            <a:pPr>
              <a:lnSpc>
                <a:spcPct val="80000"/>
              </a:lnSpc>
              <a:buFontTx/>
              <a:buNone/>
              <a:defRPr/>
            </a:pPr>
            <a:endParaRPr lang="en-US" sz="2200" dirty="0" smtClean="0">
              <a:latin typeface="+mj-lt"/>
            </a:endParaRPr>
          </a:p>
          <a:p>
            <a:pPr>
              <a:lnSpc>
                <a:spcPct val="80000"/>
              </a:lnSpc>
              <a:defRPr/>
            </a:pPr>
            <a:r>
              <a:rPr lang="en-US" sz="2200" dirty="0" smtClean="0">
                <a:latin typeface="+mj-lt"/>
                <a:hlinkClick r:id="rId8" action="ppaction://hlinkfile"/>
              </a:rPr>
              <a:t>Maintaining IRB Approval</a:t>
            </a:r>
            <a:endParaRPr lang="en-US" sz="2200" dirty="0" smtClean="0">
              <a:latin typeface="+mj-lt"/>
            </a:endParaRPr>
          </a:p>
          <a:p>
            <a:pPr>
              <a:buFontTx/>
              <a:buNone/>
              <a:defRPr/>
            </a:pPr>
            <a:r>
              <a:rPr lang="en-US" sz="2200" dirty="0" smtClean="0">
                <a:latin typeface="+mj-lt"/>
              </a:rPr>
              <a:t>	Modifying a Protocol </a:t>
            </a:r>
          </a:p>
          <a:p>
            <a:pPr>
              <a:buFontTx/>
              <a:buNone/>
              <a:defRPr/>
            </a:pPr>
            <a:r>
              <a:rPr lang="en-US" sz="2200" dirty="0" smtClean="0">
                <a:latin typeface="+mj-lt"/>
              </a:rPr>
              <a:t>	Renewing a Protocol (every year)</a:t>
            </a:r>
          </a:p>
          <a:p>
            <a:pPr>
              <a:buFontTx/>
              <a:buNone/>
              <a:defRPr/>
            </a:pPr>
            <a:r>
              <a:rPr lang="en-US" sz="2200" dirty="0" smtClean="0">
                <a:latin typeface="+mj-lt"/>
              </a:rPr>
              <a:t>	Terminating a Protocol </a:t>
            </a:r>
          </a:p>
          <a:p>
            <a:pPr>
              <a:lnSpc>
                <a:spcPct val="80000"/>
              </a:lnSpc>
              <a:buFontTx/>
              <a:buNone/>
              <a:defRPr/>
            </a:pPr>
            <a:endParaRPr lang="en-US" sz="2000" dirty="0" smtClean="0"/>
          </a:p>
        </p:txBody>
      </p:sp>
      <p:sp>
        <p:nvSpPr>
          <p:cNvPr id="62468" name="Text Box 4"/>
          <p:cNvSpPr txBox="1">
            <a:spLocks noChangeArrowheads="1"/>
          </p:cNvSpPr>
          <p:nvPr/>
        </p:nvSpPr>
        <p:spPr bwMode="auto">
          <a:xfrm>
            <a:off x="457200" y="914400"/>
            <a:ext cx="8229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600">
                <a:solidFill>
                  <a:schemeClr val="tx1"/>
                </a:solidFill>
                <a:latin typeface="Arial" charset="0"/>
                <a:cs typeface="Arial" charset="0"/>
              </a:defRPr>
            </a:lvl1pPr>
            <a:lvl2pPr marL="742950" indent="-285750" eaLnBrk="0" hangingPunct="0">
              <a:defRPr sz="1600">
                <a:solidFill>
                  <a:schemeClr val="tx1"/>
                </a:solidFill>
                <a:latin typeface="Arial" charset="0"/>
                <a:cs typeface="Arial" charset="0"/>
              </a:defRPr>
            </a:lvl2pPr>
            <a:lvl3pPr marL="1143000" indent="-228600" eaLnBrk="0" hangingPunct="0">
              <a:defRPr sz="1600">
                <a:solidFill>
                  <a:schemeClr val="tx1"/>
                </a:solidFill>
                <a:latin typeface="Arial" charset="0"/>
                <a:cs typeface="Arial" charset="0"/>
              </a:defRPr>
            </a:lvl3pPr>
            <a:lvl4pPr marL="1600200" indent="-228600" eaLnBrk="0" hangingPunct="0">
              <a:defRPr sz="1600">
                <a:solidFill>
                  <a:schemeClr val="tx1"/>
                </a:solidFill>
                <a:latin typeface="Arial" charset="0"/>
                <a:cs typeface="Arial" charset="0"/>
              </a:defRPr>
            </a:lvl4pPr>
            <a:lvl5pPr marL="2057400" indent="-228600" eaLnBrk="0" hangingPunct="0">
              <a:defRPr sz="1600">
                <a:solidFill>
                  <a:schemeClr val="tx1"/>
                </a:solidFill>
                <a:latin typeface="Arial" charset="0"/>
                <a:cs typeface="Arial" charset="0"/>
              </a:defRPr>
            </a:lvl5pPr>
            <a:lvl6pPr marL="2514600" indent="-228600" eaLnBrk="0" fontAlgn="base" hangingPunct="0">
              <a:spcBef>
                <a:spcPct val="0"/>
              </a:spcBef>
              <a:spcAft>
                <a:spcPct val="0"/>
              </a:spcAft>
              <a:defRPr sz="1600">
                <a:solidFill>
                  <a:schemeClr val="tx1"/>
                </a:solidFill>
                <a:latin typeface="Arial" charset="0"/>
                <a:cs typeface="Arial" charset="0"/>
              </a:defRPr>
            </a:lvl6pPr>
            <a:lvl7pPr marL="2971800" indent="-228600" eaLnBrk="0" fontAlgn="base" hangingPunct="0">
              <a:spcBef>
                <a:spcPct val="0"/>
              </a:spcBef>
              <a:spcAft>
                <a:spcPct val="0"/>
              </a:spcAft>
              <a:defRPr sz="1600">
                <a:solidFill>
                  <a:schemeClr val="tx1"/>
                </a:solidFill>
                <a:latin typeface="Arial" charset="0"/>
                <a:cs typeface="Arial" charset="0"/>
              </a:defRPr>
            </a:lvl7pPr>
            <a:lvl8pPr marL="3429000" indent="-228600" eaLnBrk="0" fontAlgn="base" hangingPunct="0">
              <a:spcBef>
                <a:spcPct val="0"/>
              </a:spcBef>
              <a:spcAft>
                <a:spcPct val="0"/>
              </a:spcAft>
              <a:defRPr sz="1600">
                <a:solidFill>
                  <a:schemeClr val="tx1"/>
                </a:solidFill>
                <a:latin typeface="Arial" charset="0"/>
                <a:cs typeface="Arial" charset="0"/>
              </a:defRPr>
            </a:lvl8pPr>
            <a:lvl9pPr marL="3886200" indent="-228600" eaLnBrk="0" fontAlgn="base" hangingPunct="0">
              <a:spcBef>
                <a:spcPct val="0"/>
              </a:spcBef>
              <a:spcAft>
                <a:spcPct val="0"/>
              </a:spcAft>
              <a:defRPr sz="1600">
                <a:solidFill>
                  <a:schemeClr val="tx1"/>
                </a:solidFill>
                <a:latin typeface="Arial" charset="0"/>
                <a:cs typeface="Arial" charset="0"/>
              </a:defRPr>
            </a:lvl9pPr>
          </a:lstStyle>
          <a:p>
            <a:pPr eaLnBrk="1" hangingPunct="1"/>
            <a:endParaRPr lang="en-US" dirty="0"/>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Title 1"/>
          <p:cNvSpPr>
            <a:spLocks noGrp="1"/>
          </p:cNvSpPr>
          <p:nvPr>
            <p:ph type="title"/>
          </p:nvPr>
        </p:nvSpPr>
        <p:spPr/>
        <p:txBody>
          <a:bodyPr/>
          <a:lstStyle/>
          <a:p>
            <a:r>
              <a:rPr lang="en-US" b="1" dirty="0" smtClean="0"/>
              <a:t>Policies and Guidance</a:t>
            </a:r>
            <a:endParaRPr lang="en-US" dirty="0" smtClean="0"/>
          </a:p>
        </p:txBody>
      </p:sp>
      <p:sp>
        <p:nvSpPr>
          <p:cNvPr id="63491" name="Content Placeholder 2"/>
          <p:cNvSpPr>
            <a:spLocks noGrp="1"/>
          </p:cNvSpPr>
          <p:nvPr>
            <p:ph idx="1"/>
          </p:nvPr>
        </p:nvSpPr>
        <p:spPr/>
        <p:txBody>
          <a:bodyPr/>
          <a:lstStyle/>
          <a:p>
            <a:r>
              <a:rPr lang="en-US" sz="2800" dirty="0" smtClean="0"/>
              <a:t>View specific policies and guidance-</a:t>
            </a:r>
          </a:p>
          <a:p>
            <a:pPr>
              <a:buFontTx/>
              <a:buNone/>
            </a:pPr>
            <a:r>
              <a:rPr lang="en-US" sz="2600" dirty="0" smtClean="0">
                <a:hlinkClick r:id="rId2"/>
              </a:rPr>
              <a:t>http://www.columbia.edu/cu/irb/policies/index.html</a:t>
            </a:r>
            <a:endParaRPr lang="en-US" sz="2600" dirty="0" smtClean="0"/>
          </a:p>
          <a:p>
            <a:pPr>
              <a:buFontTx/>
              <a:buNone/>
            </a:pPr>
            <a:r>
              <a:rPr lang="en-US" sz="2800" dirty="0" smtClean="0"/>
              <a:t>Examples: </a:t>
            </a:r>
          </a:p>
          <a:p>
            <a:r>
              <a:rPr lang="en-US" sz="2800" dirty="0" smtClean="0">
                <a:hlinkClick r:id="rId3" action="ppaction://hlinkfile"/>
              </a:rPr>
              <a:t>Children as Study Subjects in Research</a:t>
            </a:r>
            <a:r>
              <a:rPr lang="en-US" sz="2800" dirty="0" smtClean="0"/>
              <a:t> </a:t>
            </a:r>
          </a:p>
          <a:p>
            <a:r>
              <a:rPr lang="en-US" sz="2800" dirty="0" smtClean="0">
                <a:hlinkClick r:id="rId4" action="ppaction://hlinkfile"/>
              </a:rPr>
              <a:t>Unanticipated Problems: Reporting to the IRB of Unanticipated Problems Involving Risks</a:t>
            </a:r>
            <a:r>
              <a:rPr lang="en-US" sz="2800" dirty="0" smtClean="0"/>
              <a:t> </a:t>
            </a:r>
          </a:p>
          <a:p>
            <a:r>
              <a:rPr lang="en-US" sz="2800" dirty="0" smtClean="0"/>
              <a:t>HIPAA </a:t>
            </a:r>
            <a:r>
              <a:rPr lang="en-US" sz="2800" dirty="0" smtClean="0">
                <a:hlinkClick r:id="rId5" action="ppaction://hlinkfile"/>
              </a:rPr>
              <a:t>Policy</a:t>
            </a:r>
            <a:r>
              <a:rPr lang="en-US" sz="2800" dirty="0" smtClean="0"/>
              <a:t> and </a:t>
            </a:r>
            <a:r>
              <a:rPr lang="en-US" sz="2800" dirty="0" smtClean="0">
                <a:hlinkClick r:id="rId6" action="ppaction://hlinkfile"/>
              </a:rPr>
              <a:t>Procedures</a:t>
            </a:r>
            <a:r>
              <a:rPr lang="en-US" sz="2800" dirty="0" smtClean="0"/>
              <a:t> </a:t>
            </a:r>
          </a:p>
          <a:p>
            <a:endParaRPr lang="en-US" dirty="0" smtClean="0"/>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p:cNvSpPr txBox="1">
            <a:spLocks noGrp="1"/>
          </p:cNvSpPr>
          <p:nvPr/>
        </p:nvSpPr>
        <p:spPr bwMode="auto">
          <a:xfrm>
            <a:off x="4724400" y="6245225"/>
            <a:ext cx="2895600" cy="476250"/>
          </a:xfrm>
          <a:prstGeom prst="rect">
            <a:avLst/>
          </a:prstGeom>
          <a:noFill/>
          <a:ln>
            <a:miter lim="800000"/>
            <a:headEnd/>
            <a:tailEnd/>
          </a:ln>
        </p:spPr>
        <p:txBody>
          <a:bodyPr/>
          <a:lstStyle/>
          <a:p>
            <a:pPr algn="ctr">
              <a:defRPr/>
            </a:pPr>
            <a:endParaRPr lang="en-US" sz="1400" dirty="0">
              <a:solidFill>
                <a:srgbClr val="003366"/>
              </a:solidFill>
              <a:cs typeface="+mn-cs"/>
            </a:endParaRPr>
          </a:p>
        </p:txBody>
      </p:sp>
      <p:sp>
        <p:nvSpPr>
          <p:cNvPr id="60419" name="Slide Number Placeholder 4"/>
          <p:cNvSpPr txBox="1">
            <a:spLocks noGrp="1"/>
          </p:cNvSpPr>
          <p:nvPr/>
        </p:nvSpPr>
        <p:spPr bwMode="auto">
          <a:xfrm>
            <a:off x="6553200" y="6245225"/>
            <a:ext cx="2133600" cy="476250"/>
          </a:xfrm>
          <a:prstGeom prst="rect">
            <a:avLst/>
          </a:prstGeom>
          <a:noFill/>
          <a:ln>
            <a:miter lim="800000"/>
            <a:headEnd/>
            <a:tailEnd/>
          </a:ln>
        </p:spPr>
        <p:txBody>
          <a:bodyPr/>
          <a:lstStyle/>
          <a:p>
            <a:pPr algn="r">
              <a:defRPr/>
            </a:pPr>
            <a:fld id="{2D8083D7-4450-446D-8DAF-1BBDF5974068}" type="slidenum">
              <a:rPr lang="en-US" sz="1400">
                <a:solidFill>
                  <a:srgbClr val="003067"/>
                </a:solidFill>
                <a:cs typeface="+mn-cs"/>
              </a:rPr>
              <a:pPr algn="r">
                <a:defRPr/>
              </a:pPr>
              <a:t>65</a:t>
            </a:fld>
            <a:endParaRPr lang="en-US" sz="1400" dirty="0">
              <a:solidFill>
                <a:srgbClr val="003067"/>
              </a:solidFill>
              <a:cs typeface="+mn-cs"/>
            </a:endParaRPr>
          </a:p>
        </p:txBody>
      </p:sp>
      <p:sp>
        <p:nvSpPr>
          <p:cNvPr id="64516" name="Rectangle 2"/>
          <p:cNvSpPr>
            <a:spLocks noGrp="1" noChangeArrowheads="1"/>
          </p:cNvSpPr>
          <p:nvPr>
            <p:ph type="title" idx="4294967295"/>
          </p:nvPr>
        </p:nvSpPr>
        <p:spPr>
          <a:xfrm>
            <a:off x="0" y="381000"/>
            <a:ext cx="8229600" cy="1447800"/>
          </a:xfrm>
        </p:spPr>
        <p:txBody>
          <a:bodyPr/>
          <a:lstStyle/>
          <a:p>
            <a:pPr eaLnBrk="1" hangingPunct="1"/>
            <a:r>
              <a:rPr lang="en-US" sz="4000" dirty="0" smtClean="0"/>
              <a:t>Rascal Help: 212-851-0213</a:t>
            </a:r>
            <a:br>
              <a:rPr lang="en-US" sz="4000" dirty="0" smtClean="0"/>
            </a:br>
            <a:endParaRPr lang="en-US" sz="4000" dirty="0" smtClean="0"/>
          </a:p>
        </p:txBody>
      </p:sp>
      <p:sp>
        <p:nvSpPr>
          <p:cNvPr id="64517" name="Rectangle 3"/>
          <p:cNvSpPr>
            <a:spLocks noGrp="1" noChangeArrowheads="1"/>
          </p:cNvSpPr>
          <p:nvPr>
            <p:ph type="body" idx="4294967295"/>
          </p:nvPr>
        </p:nvSpPr>
        <p:spPr>
          <a:xfrm>
            <a:off x="0" y="1600200"/>
            <a:ext cx="8229600" cy="4525963"/>
          </a:xfrm>
        </p:spPr>
        <p:txBody>
          <a:bodyPr/>
          <a:lstStyle/>
          <a:p>
            <a:pPr algn="ctr" eaLnBrk="1" hangingPunct="1">
              <a:buFontTx/>
              <a:buNone/>
            </a:pPr>
            <a:endParaRPr lang="en-US" sz="2800" dirty="0" smtClean="0"/>
          </a:p>
          <a:p>
            <a:pPr algn="ctr" eaLnBrk="1" hangingPunct="1">
              <a:buFontTx/>
              <a:buNone/>
            </a:pPr>
            <a:r>
              <a:rPr lang="en-US" sz="2800" dirty="0" smtClean="0"/>
              <a:t>	 </a:t>
            </a:r>
            <a:r>
              <a:rPr lang="en-US" dirty="0" smtClean="0"/>
              <a:t>	</a:t>
            </a:r>
            <a:r>
              <a:rPr lang="en-US" sz="3600" dirty="0" smtClean="0"/>
              <a:t>Email: </a:t>
            </a:r>
            <a:r>
              <a:rPr lang="en-US" sz="3600" dirty="0" smtClean="0">
                <a:hlinkClick r:id="rId3"/>
              </a:rPr>
              <a:t>rascal@columbia.edu</a:t>
            </a:r>
            <a:endParaRPr lang="en-US" sz="3600" dirty="0" smtClean="0"/>
          </a:p>
          <a:p>
            <a:pPr algn="ctr" eaLnBrk="1" hangingPunct="1">
              <a:buFontTx/>
              <a:buNone/>
            </a:pPr>
            <a:endParaRPr lang="en-US" sz="3600" dirty="0" smtClean="0"/>
          </a:p>
          <a:p>
            <a:pPr algn="ctr" eaLnBrk="1" hangingPunct="1">
              <a:buFontTx/>
              <a:buNone/>
            </a:pPr>
            <a:r>
              <a:rPr lang="en-US" sz="3600" dirty="0" smtClean="0"/>
              <a:t>	</a:t>
            </a:r>
            <a:r>
              <a:rPr lang="en-US" sz="3600" dirty="0" smtClean="0">
                <a:hlinkClick r:id="rId4"/>
              </a:rPr>
              <a:t>https://www.rascal.columbia.edu/</a:t>
            </a:r>
            <a:endParaRPr lang="en-US" sz="3600" dirty="0" smtClean="0"/>
          </a:p>
          <a:p>
            <a:pPr eaLnBrk="1" hangingPunct="1">
              <a:buFontTx/>
              <a:buNone/>
            </a:pPr>
            <a:endParaRPr lang="en-US" sz="3600" dirty="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ctrTitle" idx="4294967295"/>
          </p:nvPr>
        </p:nvSpPr>
        <p:spPr>
          <a:xfrm>
            <a:off x="0" y="-152400"/>
            <a:ext cx="8534400" cy="1676400"/>
          </a:xfrm>
        </p:spPr>
        <p:txBody>
          <a:bodyPr/>
          <a:lstStyle/>
          <a:p>
            <a:r>
              <a:rPr lang="en-US" dirty="0" smtClean="0"/>
              <a:t>Contact CU HRPO staff</a:t>
            </a:r>
          </a:p>
        </p:txBody>
      </p:sp>
      <p:sp>
        <p:nvSpPr>
          <p:cNvPr id="66563" name="Subtitle 2"/>
          <p:cNvSpPr>
            <a:spLocks noGrp="1"/>
          </p:cNvSpPr>
          <p:nvPr>
            <p:ph type="subTitle" idx="4294967295"/>
          </p:nvPr>
        </p:nvSpPr>
        <p:spPr>
          <a:xfrm>
            <a:off x="533400" y="1295400"/>
            <a:ext cx="7696200" cy="4724400"/>
          </a:xfrm>
        </p:spPr>
        <p:txBody>
          <a:bodyPr/>
          <a:lstStyle/>
          <a:p>
            <a:pPr marL="0" indent="0" algn="ctr" eaLnBrk="1" hangingPunct="1">
              <a:lnSpc>
                <a:spcPct val="80000"/>
              </a:lnSpc>
              <a:spcBef>
                <a:spcPct val="0"/>
              </a:spcBef>
              <a:buFontTx/>
              <a:buNone/>
              <a:defRPr/>
            </a:pPr>
            <a:endParaRPr lang="en-US" sz="2400" dirty="0" smtClean="0"/>
          </a:p>
          <a:p>
            <a:pPr marL="0" indent="0" algn="ctr" eaLnBrk="1" hangingPunct="1">
              <a:lnSpc>
                <a:spcPct val="80000"/>
              </a:lnSpc>
              <a:spcBef>
                <a:spcPct val="0"/>
              </a:spcBef>
              <a:buFontTx/>
              <a:buNone/>
              <a:defRPr/>
            </a:pPr>
            <a:r>
              <a:rPr lang="en-US" sz="2800" dirty="0" smtClean="0"/>
              <a:t>Joyce Plaza, Manager 212-851-7043 </a:t>
            </a:r>
          </a:p>
          <a:p>
            <a:pPr marL="0" indent="0" algn="ctr" eaLnBrk="1" hangingPunct="1">
              <a:lnSpc>
                <a:spcPct val="80000"/>
              </a:lnSpc>
              <a:spcBef>
                <a:spcPct val="0"/>
              </a:spcBef>
              <a:buFontTx/>
              <a:buNone/>
              <a:defRPr/>
            </a:pPr>
            <a:r>
              <a:rPr lang="en-US" sz="2800" dirty="0" smtClean="0">
                <a:hlinkClick r:id="rId3"/>
              </a:rPr>
              <a:t>jp2199@columbia.edu</a:t>
            </a:r>
            <a:endParaRPr lang="en-US" sz="2800" dirty="0" smtClean="0"/>
          </a:p>
          <a:p>
            <a:pPr marL="0" indent="0" algn="ctr" eaLnBrk="1" hangingPunct="1">
              <a:lnSpc>
                <a:spcPct val="80000"/>
              </a:lnSpc>
              <a:spcBef>
                <a:spcPct val="0"/>
              </a:spcBef>
              <a:buFontTx/>
              <a:buNone/>
              <a:defRPr/>
            </a:pPr>
            <a:r>
              <a:rPr lang="en-US" sz="2800" dirty="0" smtClean="0"/>
              <a:t>Room 331</a:t>
            </a:r>
          </a:p>
          <a:p>
            <a:pPr marL="0" indent="0" algn="ctr" eaLnBrk="1" hangingPunct="1">
              <a:lnSpc>
                <a:spcPct val="80000"/>
              </a:lnSpc>
              <a:spcBef>
                <a:spcPct val="0"/>
              </a:spcBef>
              <a:buFontTx/>
              <a:buNone/>
              <a:defRPr/>
            </a:pPr>
            <a:endParaRPr lang="en-US" sz="2800" dirty="0" smtClean="0"/>
          </a:p>
          <a:p>
            <a:pPr marL="0" indent="0" algn="ctr" eaLnBrk="1" hangingPunct="1">
              <a:lnSpc>
                <a:spcPct val="80000"/>
              </a:lnSpc>
              <a:spcBef>
                <a:spcPct val="0"/>
              </a:spcBef>
              <a:buFontTx/>
              <a:buNone/>
              <a:defRPr/>
            </a:pPr>
            <a:r>
              <a:rPr lang="en-US" sz="2800" dirty="0" smtClean="0"/>
              <a:t>Annie Barry, Assistant Manager,212-851-7042</a:t>
            </a:r>
          </a:p>
          <a:p>
            <a:pPr marL="0" indent="0" algn="ctr" eaLnBrk="1" hangingPunct="1">
              <a:lnSpc>
                <a:spcPct val="80000"/>
              </a:lnSpc>
              <a:spcBef>
                <a:spcPct val="0"/>
              </a:spcBef>
              <a:buFontTx/>
              <a:buNone/>
              <a:defRPr/>
            </a:pPr>
            <a:r>
              <a:rPr lang="en-US" sz="2800" dirty="0" smtClean="0">
                <a:hlinkClick r:id="rId4"/>
              </a:rPr>
              <a:t>ab14@columbia.edu</a:t>
            </a:r>
            <a:endParaRPr lang="en-US" sz="2800" dirty="0" smtClean="0"/>
          </a:p>
          <a:p>
            <a:pPr marL="0" indent="0" algn="ctr" eaLnBrk="1" hangingPunct="1">
              <a:lnSpc>
                <a:spcPct val="80000"/>
              </a:lnSpc>
              <a:spcBef>
                <a:spcPct val="0"/>
              </a:spcBef>
              <a:buFontTx/>
              <a:buNone/>
              <a:defRPr/>
            </a:pPr>
            <a:r>
              <a:rPr lang="en-US" sz="2800" dirty="0" smtClean="0"/>
              <a:t>Room 332 F</a:t>
            </a:r>
          </a:p>
          <a:p>
            <a:pPr marL="0" indent="0" algn="ctr" eaLnBrk="1" hangingPunct="1">
              <a:lnSpc>
                <a:spcPct val="80000"/>
              </a:lnSpc>
              <a:spcBef>
                <a:spcPct val="0"/>
              </a:spcBef>
              <a:buFontTx/>
              <a:buNone/>
              <a:defRPr/>
            </a:pPr>
            <a:endParaRPr lang="en-US" sz="2800" dirty="0"/>
          </a:p>
          <a:p>
            <a:pPr marL="0" indent="0" algn="ctr" eaLnBrk="1" hangingPunct="1">
              <a:lnSpc>
                <a:spcPct val="80000"/>
              </a:lnSpc>
              <a:spcBef>
                <a:spcPct val="0"/>
              </a:spcBef>
              <a:buFontTx/>
              <a:buNone/>
              <a:defRPr/>
            </a:pPr>
            <a:r>
              <a:rPr lang="en-US" sz="2800" dirty="0" smtClean="0"/>
              <a:t>Marianna Azar, IRB Specialist, 212-851-7041</a:t>
            </a:r>
          </a:p>
          <a:p>
            <a:pPr marL="0" indent="0" algn="ctr" eaLnBrk="1" hangingPunct="1">
              <a:lnSpc>
                <a:spcPct val="80000"/>
              </a:lnSpc>
              <a:spcBef>
                <a:spcPct val="0"/>
              </a:spcBef>
              <a:buFontTx/>
              <a:buNone/>
              <a:defRPr/>
            </a:pPr>
            <a:r>
              <a:rPr lang="en-US" sz="2800" dirty="0" smtClean="0">
                <a:hlinkClick r:id="rId5"/>
              </a:rPr>
              <a:t>ma3430@columbia.edu</a:t>
            </a:r>
            <a:endParaRPr lang="en-US" sz="2800" dirty="0" smtClean="0"/>
          </a:p>
          <a:p>
            <a:pPr marL="0" indent="0" algn="ctr" eaLnBrk="1" hangingPunct="1">
              <a:lnSpc>
                <a:spcPct val="80000"/>
              </a:lnSpc>
              <a:spcBef>
                <a:spcPct val="0"/>
              </a:spcBef>
              <a:buFontTx/>
              <a:buNone/>
              <a:defRPr/>
            </a:pPr>
            <a:r>
              <a:rPr lang="en-US" sz="2800" dirty="0" smtClean="0"/>
              <a:t>Room 332C</a:t>
            </a:r>
          </a:p>
          <a:p>
            <a:pPr marL="0" indent="0" algn="ctr" eaLnBrk="1" hangingPunct="1">
              <a:lnSpc>
                <a:spcPct val="80000"/>
              </a:lnSpc>
              <a:spcBef>
                <a:spcPct val="0"/>
              </a:spcBef>
              <a:buFontTx/>
              <a:buNone/>
              <a:defRPr/>
            </a:pPr>
            <a:endParaRPr lang="en-US" sz="2000" dirty="0" smtClean="0"/>
          </a:p>
          <a:p>
            <a:pPr marL="0" indent="0" algn="ctr">
              <a:lnSpc>
                <a:spcPct val="80000"/>
              </a:lnSpc>
              <a:buFontTx/>
              <a:buNone/>
              <a:defRPr/>
            </a:pPr>
            <a:endParaRPr lang="en-US" sz="2000"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 Human Research</a:t>
            </a:r>
            <a:br>
              <a:rPr lang="en-US" dirty="0" smtClean="0"/>
            </a:br>
            <a:r>
              <a:rPr lang="en-US" dirty="0" smtClean="0"/>
              <a:t> Protection Office (HRPO) </a:t>
            </a:r>
            <a:endParaRPr lang="en-US" dirty="0"/>
          </a:p>
        </p:txBody>
      </p:sp>
      <p:sp>
        <p:nvSpPr>
          <p:cNvPr id="3" name="Content Placeholder 2"/>
          <p:cNvSpPr>
            <a:spLocks noGrp="1"/>
          </p:cNvSpPr>
          <p:nvPr>
            <p:ph idx="1"/>
          </p:nvPr>
        </p:nvSpPr>
        <p:spPr/>
        <p:txBody>
          <a:bodyPr/>
          <a:lstStyle/>
          <a:p>
            <a:endParaRPr lang="en-US" dirty="0"/>
          </a:p>
          <a:p>
            <a:r>
              <a:rPr lang="en-US" dirty="0" smtClean="0"/>
              <a:t>Formerly referred to as the IRB Office. The CU HRPO is the administrative office for Human Subject Protections. </a:t>
            </a:r>
          </a:p>
          <a:p>
            <a:endParaRPr lang="en-US" dirty="0" smtClean="0"/>
          </a:p>
          <a:p>
            <a:r>
              <a:rPr lang="en-US" dirty="0" smtClean="0"/>
              <a:t>This is to distinguish the HRPO from the IRB committee of faculty. </a:t>
            </a:r>
            <a:endParaRPr lang="en-US" dirty="0"/>
          </a:p>
        </p:txBody>
      </p:sp>
    </p:spTree>
    <p:extLst>
      <p:ext uri="{BB962C8B-B14F-4D97-AF65-F5344CB8AC3E}">
        <p14:creationId xmlns:p14="http://schemas.microsoft.com/office/powerpoint/2010/main" val="12202792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6"/>
          <p:cNvSpPr txBox="1">
            <a:spLocks noGrp="1" noChangeArrowheads="1"/>
          </p:cNvSpPr>
          <p:nvPr/>
        </p:nvSpPr>
        <p:spPr bwMode="auto">
          <a:xfrm>
            <a:off x="6553200" y="6245225"/>
            <a:ext cx="2133600" cy="476250"/>
          </a:xfrm>
          <a:prstGeom prst="rect">
            <a:avLst/>
          </a:prstGeom>
          <a:noFill/>
          <a:ln>
            <a:miter lim="800000"/>
            <a:headEnd/>
            <a:tailEnd/>
          </a:ln>
        </p:spPr>
        <p:txBody>
          <a:bodyPr/>
          <a:lstStyle/>
          <a:p>
            <a:pPr algn="r">
              <a:defRPr/>
            </a:pPr>
            <a:fld id="{8871161E-2900-4E7E-A751-5C8A5B21B6D7}" type="slidenum">
              <a:rPr lang="en-US" sz="1400">
                <a:solidFill>
                  <a:srgbClr val="003067"/>
                </a:solidFill>
                <a:latin typeface="+mn-lt"/>
                <a:cs typeface="+mn-cs"/>
              </a:rPr>
              <a:pPr algn="r">
                <a:defRPr/>
              </a:pPr>
              <a:t>8</a:t>
            </a:fld>
            <a:endParaRPr lang="en-US" sz="1400" dirty="0">
              <a:solidFill>
                <a:srgbClr val="003067"/>
              </a:solidFill>
              <a:latin typeface="+mn-lt"/>
              <a:cs typeface="+mn-cs"/>
            </a:endParaRPr>
          </a:p>
        </p:txBody>
      </p:sp>
      <p:sp>
        <p:nvSpPr>
          <p:cNvPr id="10243" name="Rectangle 2"/>
          <p:cNvSpPr>
            <a:spLocks noGrp="1" noChangeArrowheads="1"/>
          </p:cNvSpPr>
          <p:nvPr>
            <p:ph type="title" idx="4294967295"/>
          </p:nvPr>
        </p:nvSpPr>
        <p:spPr>
          <a:xfrm>
            <a:off x="0" y="274638"/>
            <a:ext cx="8229600" cy="1020762"/>
          </a:xfrm>
        </p:spPr>
        <p:txBody>
          <a:bodyPr/>
          <a:lstStyle/>
          <a:p>
            <a:r>
              <a:rPr lang="en-US" sz="3600" dirty="0" smtClean="0"/>
              <a:t>The IRB must determine if…</a:t>
            </a:r>
            <a:br>
              <a:rPr lang="en-US" sz="3600" dirty="0" smtClean="0"/>
            </a:br>
            <a:endParaRPr lang="en-US" sz="3600" dirty="0" smtClean="0"/>
          </a:p>
        </p:txBody>
      </p:sp>
      <p:sp>
        <p:nvSpPr>
          <p:cNvPr id="10244" name="Rectangle 3"/>
          <p:cNvSpPr>
            <a:spLocks noGrp="1" noChangeArrowheads="1"/>
          </p:cNvSpPr>
          <p:nvPr>
            <p:ph type="body" idx="4294967295"/>
          </p:nvPr>
        </p:nvSpPr>
        <p:spPr>
          <a:xfrm>
            <a:off x="381000" y="1066800"/>
            <a:ext cx="8229600" cy="5416550"/>
          </a:xfrm>
        </p:spPr>
        <p:txBody>
          <a:bodyPr/>
          <a:lstStyle/>
          <a:p>
            <a:pPr eaLnBrk="1" hangingPunct="1">
              <a:spcBef>
                <a:spcPts val="1200"/>
              </a:spcBef>
            </a:pPr>
            <a:r>
              <a:rPr lang="en-US" sz="2800" dirty="0" smtClean="0"/>
              <a:t>Risks to subjects are minimized </a:t>
            </a:r>
            <a:r>
              <a:rPr lang="en-US" sz="2800" i="1" dirty="0" smtClean="0"/>
              <a:t>(Beneficence)</a:t>
            </a:r>
          </a:p>
          <a:p>
            <a:pPr eaLnBrk="1" hangingPunct="1">
              <a:spcBef>
                <a:spcPts val="1200"/>
              </a:spcBef>
            </a:pPr>
            <a:r>
              <a:rPr lang="en-US" sz="2800" dirty="0" smtClean="0"/>
              <a:t>Risks to subjects are reasonable in relation to anticipated benefits </a:t>
            </a:r>
            <a:r>
              <a:rPr lang="en-US" sz="2800" i="1" dirty="0" smtClean="0"/>
              <a:t>(Beneficence)</a:t>
            </a:r>
          </a:p>
          <a:p>
            <a:pPr eaLnBrk="1" hangingPunct="1">
              <a:spcBef>
                <a:spcPts val="1200"/>
              </a:spcBef>
            </a:pPr>
            <a:r>
              <a:rPr lang="en-US" sz="2800" dirty="0" smtClean="0"/>
              <a:t>Selection of subjects is equitable </a:t>
            </a:r>
            <a:r>
              <a:rPr lang="en-US" sz="2800" i="1" dirty="0" smtClean="0"/>
              <a:t>(Justice)</a:t>
            </a:r>
          </a:p>
          <a:p>
            <a:pPr eaLnBrk="1" hangingPunct="1">
              <a:spcBef>
                <a:spcPts val="1200"/>
              </a:spcBef>
            </a:pPr>
            <a:r>
              <a:rPr lang="en-US" sz="2800" dirty="0" smtClean="0"/>
              <a:t>Informed consent will be sought from each prospective subject (unless a waiver is approved) </a:t>
            </a:r>
            <a:r>
              <a:rPr lang="en-US" sz="2800" i="1" dirty="0" smtClean="0"/>
              <a:t>(Respect for Persons)</a:t>
            </a:r>
          </a:p>
          <a:p>
            <a:pPr eaLnBrk="1" hangingPunct="1">
              <a:spcBef>
                <a:spcPts val="1200"/>
              </a:spcBef>
            </a:pPr>
            <a:r>
              <a:rPr lang="en-US" sz="2800" dirty="0" smtClean="0"/>
              <a:t>Informed consent will be appropriately documented (unless a waiver is approved)</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89038"/>
          </a:xfrm>
        </p:spPr>
        <p:txBody>
          <a:bodyPr/>
          <a:lstStyle/>
          <a:p>
            <a:r>
              <a:rPr lang="en-US" dirty="0" smtClean="0"/>
              <a:t>Informed Consent Process vs. Consent Form</a:t>
            </a:r>
            <a:endParaRPr lang="en-US" dirty="0"/>
          </a:p>
        </p:txBody>
      </p:sp>
      <p:sp>
        <p:nvSpPr>
          <p:cNvPr id="3" name="Content Placeholder 2"/>
          <p:cNvSpPr>
            <a:spLocks noGrp="1"/>
          </p:cNvSpPr>
          <p:nvPr>
            <p:ph idx="1"/>
          </p:nvPr>
        </p:nvSpPr>
        <p:spPr>
          <a:xfrm>
            <a:off x="457200" y="1447800"/>
            <a:ext cx="8229600" cy="4678363"/>
          </a:xfrm>
        </p:spPr>
        <p:txBody>
          <a:bodyPr/>
          <a:lstStyle/>
          <a:p>
            <a:r>
              <a:rPr lang="en-US" sz="2800" dirty="0" smtClean="0"/>
              <a:t>The </a:t>
            </a:r>
            <a:r>
              <a:rPr lang="en-US" sz="2800" i="1" dirty="0" smtClean="0"/>
              <a:t>Informed Consent Process </a:t>
            </a:r>
            <a:r>
              <a:rPr lang="en-US" sz="2800" dirty="0" smtClean="0"/>
              <a:t>needs to be explained in the Rascal study </a:t>
            </a:r>
            <a:r>
              <a:rPr lang="en-US" sz="2800" dirty="0"/>
              <a:t>d</a:t>
            </a:r>
            <a:r>
              <a:rPr lang="en-US" sz="2800" dirty="0" smtClean="0"/>
              <a:t>escription including who will be obtaining consent and how consent is obtained.</a:t>
            </a:r>
          </a:p>
          <a:p>
            <a:r>
              <a:rPr lang="en-US" sz="2800" dirty="0" smtClean="0"/>
              <a:t>Rascal Data Sheet should also designate who will be conducting the </a:t>
            </a:r>
            <a:r>
              <a:rPr lang="en-US" sz="2800" i="1" dirty="0" smtClean="0"/>
              <a:t>informed consent process.</a:t>
            </a:r>
          </a:p>
          <a:p>
            <a:r>
              <a:rPr lang="en-US" sz="2800" dirty="0" smtClean="0"/>
              <a:t>The </a:t>
            </a:r>
            <a:r>
              <a:rPr lang="en-US" sz="2800" i="1" dirty="0" smtClean="0"/>
              <a:t>consent form </a:t>
            </a:r>
            <a:r>
              <a:rPr lang="en-US" sz="2800" dirty="0" smtClean="0"/>
              <a:t>is the written document that provides the informed consent information.</a:t>
            </a:r>
          </a:p>
          <a:p>
            <a:r>
              <a:rPr lang="en-US" sz="2800" dirty="0" smtClean="0"/>
              <a:t>Do subjects have adequate time to voluntarily make a decision to participate?</a:t>
            </a:r>
          </a:p>
        </p:txBody>
      </p:sp>
    </p:spTree>
    <p:extLst>
      <p:ext uri="{BB962C8B-B14F-4D97-AF65-F5344CB8AC3E}">
        <p14:creationId xmlns:p14="http://schemas.microsoft.com/office/powerpoint/2010/main" val="3713219876"/>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6433</TotalTime>
  <Words>3120</Words>
  <Application>Microsoft Office PowerPoint</Application>
  <PresentationFormat>On-screen Show (4:3)</PresentationFormat>
  <Paragraphs>572</Paragraphs>
  <Slides>66</Slides>
  <Notes>49</Notes>
  <HiddenSlides>0</HiddenSlides>
  <MMClips>0</MMClips>
  <ScaleCrop>false</ScaleCrop>
  <HeadingPairs>
    <vt:vector size="4" baseType="variant">
      <vt:variant>
        <vt:lpstr>Theme</vt:lpstr>
      </vt:variant>
      <vt:variant>
        <vt:i4>2</vt:i4>
      </vt:variant>
      <vt:variant>
        <vt:lpstr>Slide Titles</vt:lpstr>
      </vt:variant>
      <vt:variant>
        <vt:i4>66</vt:i4>
      </vt:variant>
    </vt:vector>
  </HeadingPairs>
  <TitlesOfParts>
    <vt:vector size="68" baseType="lpstr">
      <vt:lpstr>Default Design</vt:lpstr>
      <vt:lpstr>Custom Design</vt:lpstr>
      <vt:lpstr>       Human Subjects Research at Columbia   CU Morningside IRB  Joyce Plaza MS, MBE, CIP     </vt:lpstr>
      <vt:lpstr> Does your study/project involve research with human subjects? </vt:lpstr>
      <vt:lpstr>Objectives</vt:lpstr>
      <vt:lpstr>Research</vt:lpstr>
      <vt:lpstr>Human Subjects</vt:lpstr>
      <vt:lpstr>IRB Mission</vt:lpstr>
      <vt:lpstr>CU Human Research  Protection Office (HRPO) </vt:lpstr>
      <vt:lpstr>The IRB must determine if… </vt:lpstr>
      <vt:lpstr>Informed Consent Process vs. Consent Form</vt:lpstr>
      <vt:lpstr>More determinations…</vt:lpstr>
      <vt:lpstr>Students as Researchers</vt:lpstr>
      <vt:lpstr>All research activities involving human subjects and conducted by Columbia students must be approved by the IRB prior to the initiation of the research activity. </vt:lpstr>
      <vt:lpstr>Principal Investigator</vt:lpstr>
      <vt:lpstr>  Human Subjects Protections Training Required of all study personnel “engaged” in the research  (having contact with subjects or access to identifiable data.)</vt:lpstr>
      <vt:lpstr>Additional Training requirements</vt:lpstr>
      <vt:lpstr>IRB Review</vt:lpstr>
      <vt:lpstr>Level of Review</vt:lpstr>
      <vt:lpstr> Definition of Minimal Risk</vt:lpstr>
      <vt:lpstr>What Research Receives  Full Board Review? </vt:lpstr>
      <vt:lpstr>Full Board (cont.)</vt:lpstr>
      <vt:lpstr>Examples of Full Board Research</vt:lpstr>
      <vt:lpstr>   Vulnerable Populations   </vt:lpstr>
      <vt:lpstr>Full board Schedule – Summer/Fall 2014</vt:lpstr>
      <vt:lpstr>Exempt and Expedited Research</vt:lpstr>
      <vt:lpstr>Informed Consent</vt:lpstr>
      <vt:lpstr>More Informed Consent info </vt:lpstr>
      <vt:lpstr>Submission Issues</vt:lpstr>
      <vt:lpstr> Privacy refers to people; Confidentiality to data </vt:lpstr>
      <vt:lpstr>IRB Terminology Related to Data Collection  Anonymous vs. Confidential</vt:lpstr>
      <vt:lpstr>IRB Terminology Related to Data Collection</vt:lpstr>
      <vt:lpstr>Privacy considerations</vt:lpstr>
      <vt:lpstr>Data Protections for human subjects research</vt:lpstr>
      <vt:lpstr>How to Apply for  IRB Approval at Columbia</vt:lpstr>
      <vt:lpstr>Step One The CU IRBs uses an electronic submission system called Rascal.</vt:lpstr>
      <vt:lpstr>Step Two</vt:lpstr>
      <vt:lpstr>Step Three</vt:lpstr>
      <vt:lpstr>Rascal will prompt you to enter the specifics.</vt:lpstr>
      <vt:lpstr>Purpose/Hypothesis</vt:lpstr>
      <vt:lpstr>Enter info into the following  Rascal Fields </vt:lpstr>
      <vt:lpstr>PowerPoint Presentation</vt:lpstr>
      <vt:lpstr>Rascal Fields/links cont…</vt:lpstr>
      <vt:lpstr>Rascal fields/links</vt:lpstr>
      <vt:lpstr>What to Attach to your Submission: </vt:lpstr>
      <vt:lpstr>Info needed for Observations </vt:lpstr>
      <vt:lpstr>PowerPoint Presentation</vt:lpstr>
      <vt:lpstr>Records Review</vt:lpstr>
      <vt:lpstr>Focus Groups</vt:lpstr>
      <vt:lpstr>Collaborations</vt:lpstr>
      <vt:lpstr>International Research (cont.)</vt:lpstr>
      <vt:lpstr> International Research Research should be sensitive to the cultural and political issues of the country in which the research is being conducted. </vt:lpstr>
      <vt:lpstr> Enrollment of Non-English Speaking Subjects in Research  </vt:lpstr>
      <vt:lpstr>CU Risk Management:  International Research</vt:lpstr>
      <vt:lpstr>Helpful Hints: Review the IRB Web Site</vt:lpstr>
      <vt:lpstr>Proof read your protocol before submitting, get approvals, “Submit”</vt:lpstr>
      <vt:lpstr>If your submission is not complete the protocol will be “Returned” and this will  delay your approval.</vt:lpstr>
      <vt:lpstr>  Common problems that  delay approval requiring a “Return”  </vt:lpstr>
      <vt:lpstr>Approval Correspondence/Letter</vt:lpstr>
      <vt:lpstr>  Maintaining IRB Approval See http://www.columbia.edu/cu/irb/maintain.html     </vt:lpstr>
      <vt:lpstr>Modifications</vt:lpstr>
      <vt:lpstr>Remember</vt:lpstr>
      <vt:lpstr>Closures</vt:lpstr>
      <vt:lpstr>MS IRB Open Office Hours</vt:lpstr>
      <vt:lpstr> More  helpful IRB Web links  </vt:lpstr>
      <vt:lpstr>Policies and Guidance</vt:lpstr>
      <vt:lpstr>Rascal Help: 212-851-0213 </vt:lpstr>
      <vt:lpstr>Contact CU HRPO staff</vt:lpstr>
    </vt:vector>
  </TitlesOfParts>
  <Company>Columbia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ABCs of the IRB</dc:title>
  <dc:creator>Joyce Plaza</dc:creator>
  <cp:lastModifiedBy>Joyce Plaza</cp:lastModifiedBy>
  <cp:revision>575</cp:revision>
  <cp:lastPrinted>2014-09-26T12:36:23Z</cp:lastPrinted>
  <dcterms:created xsi:type="dcterms:W3CDTF">2005-09-19T20:08:56Z</dcterms:created>
  <dcterms:modified xsi:type="dcterms:W3CDTF">2014-10-06T18:32:50Z</dcterms:modified>
</cp:coreProperties>
</file>