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5B1DF-1C5E-464B-948E-29A2AAE6C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32F292B-70F6-4D17-9519-A99DFD4D1224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簡易執行緒創建</a:t>
          </a:r>
          <a:endParaRPr lang="zh-TW" altLang="en-US" dirty="0">
            <a:latin typeface="+mj-ea"/>
            <a:ea typeface="+mj-ea"/>
          </a:endParaRPr>
        </a:p>
      </dgm:t>
    </dgm:pt>
    <dgm:pt modelId="{88D78ABE-A175-4E96-9D0A-890A516D915F}" type="parTrans" cxnId="{A145F1B9-9ED5-420D-BC85-02DF799EC5F9}">
      <dgm:prSet/>
      <dgm:spPr/>
      <dgm:t>
        <a:bodyPr/>
        <a:lstStyle/>
        <a:p>
          <a:endParaRPr lang="zh-TW" altLang="en-US"/>
        </a:p>
      </dgm:t>
    </dgm:pt>
    <dgm:pt modelId="{4E385BDE-E036-4BA4-A97E-6D6F9721C202}" type="sibTrans" cxnId="{A145F1B9-9ED5-420D-BC85-02DF799EC5F9}">
      <dgm:prSet/>
      <dgm:spPr/>
      <dgm:t>
        <a:bodyPr/>
        <a:lstStyle/>
        <a:p>
          <a:endParaRPr lang="zh-TW" altLang="en-US"/>
        </a:p>
      </dgm:t>
    </dgm:pt>
    <dgm:pt modelId="{2E1BAE1E-2D78-4AF9-A3CA-4623D3237E68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從網路上擷取資訊，最好另外創建執行緒，避免</a:t>
          </a:r>
          <a:r>
            <a:rPr lang="en-US" altLang="zh-TW" dirty="0" smtClean="0">
              <a:latin typeface="+mj-ea"/>
              <a:ea typeface="+mj-ea"/>
            </a:rPr>
            <a:t>UI Thread</a:t>
          </a:r>
          <a:r>
            <a:rPr lang="zh-TW" altLang="en-US" dirty="0" smtClean="0">
              <a:latin typeface="+mj-ea"/>
              <a:ea typeface="+mj-ea"/>
            </a:rPr>
            <a:t>阻塞或延遲</a:t>
          </a:r>
          <a:endParaRPr lang="zh-TW" altLang="en-US" dirty="0">
            <a:latin typeface="+mj-ea"/>
            <a:ea typeface="+mj-ea"/>
          </a:endParaRPr>
        </a:p>
      </dgm:t>
    </dgm:pt>
    <dgm:pt modelId="{C1826B14-ACF3-459D-87EC-FAE25E332D86}" type="parTrans" cxnId="{7A24BCE0-421A-4AA8-90E6-586A605B898E}">
      <dgm:prSet/>
      <dgm:spPr/>
      <dgm:t>
        <a:bodyPr/>
        <a:lstStyle/>
        <a:p>
          <a:endParaRPr lang="zh-TW" altLang="en-US"/>
        </a:p>
      </dgm:t>
    </dgm:pt>
    <dgm:pt modelId="{4AC658C1-B276-4637-8E0F-CBE318EA6238}" type="sibTrans" cxnId="{7A24BCE0-421A-4AA8-90E6-586A605B898E}">
      <dgm:prSet/>
      <dgm:spPr/>
      <dgm:t>
        <a:bodyPr/>
        <a:lstStyle/>
        <a:p>
          <a:endParaRPr lang="zh-TW" altLang="en-US"/>
        </a:p>
      </dgm:t>
    </dgm:pt>
    <dgm:pt modelId="{9B0A9C09-2E64-4F4E-9B5D-83F2C439B8F2}">
      <dgm:prSet phldrT="[文字]"/>
      <dgm:spPr/>
      <dgm:t>
        <a:bodyPr/>
        <a:lstStyle/>
        <a:p>
          <a:r>
            <a:rPr lang="en-US" altLang="zh-TW" dirty="0" smtClean="0">
              <a:latin typeface="+mj-ea"/>
              <a:ea typeface="+mj-ea"/>
            </a:rPr>
            <a:t>XML</a:t>
          </a:r>
          <a:r>
            <a:rPr lang="zh-TW" altLang="en-US" dirty="0" smtClean="0">
              <a:latin typeface="+mj-ea"/>
              <a:ea typeface="+mj-ea"/>
            </a:rPr>
            <a:t>格式解析</a:t>
          </a:r>
          <a:endParaRPr lang="zh-TW" altLang="en-US" dirty="0">
            <a:latin typeface="+mj-ea"/>
            <a:ea typeface="+mj-ea"/>
          </a:endParaRPr>
        </a:p>
      </dgm:t>
    </dgm:pt>
    <dgm:pt modelId="{A1FA9595-D77B-4051-ABA5-93A1F4C7CB3B}" type="parTrans" cxnId="{2737D5E9-B6B0-4FDF-AD3C-82D4AA74D79E}">
      <dgm:prSet/>
      <dgm:spPr/>
      <dgm:t>
        <a:bodyPr/>
        <a:lstStyle/>
        <a:p>
          <a:endParaRPr lang="zh-TW" altLang="en-US"/>
        </a:p>
      </dgm:t>
    </dgm:pt>
    <dgm:pt modelId="{7D9F840D-E44D-4BFE-8BB4-5DBA10F14F2E}" type="sibTrans" cxnId="{2737D5E9-B6B0-4FDF-AD3C-82D4AA74D79E}">
      <dgm:prSet/>
      <dgm:spPr/>
      <dgm:t>
        <a:bodyPr/>
        <a:lstStyle/>
        <a:p>
          <a:endParaRPr lang="zh-TW" altLang="en-US"/>
        </a:p>
      </dgm:t>
    </dgm:pt>
    <dgm:pt modelId="{7AA2582A-30ED-418B-80A3-ABE513E65B9F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在</a:t>
          </a:r>
          <a:r>
            <a:rPr lang="zh-TW" altLang="en-US" dirty="0" smtClean="0">
              <a:latin typeface="+mj-ea"/>
              <a:ea typeface="+mj-ea"/>
            </a:rPr>
            <a:t>空氣品質即時污染指標</a:t>
          </a:r>
          <a:r>
            <a:rPr lang="zh-TW" altLang="en-US" dirty="0" smtClean="0">
              <a:latin typeface="+mj-ea"/>
              <a:ea typeface="+mj-ea"/>
            </a:rPr>
            <a:t>資料集中，有</a:t>
          </a:r>
          <a:r>
            <a:rPr lang="en-US" altLang="zh-TW" dirty="0" smtClean="0">
              <a:latin typeface="+mj-ea"/>
              <a:ea typeface="+mj-ea"/>
            </a:rPr>
            <a:t>XML</a:t>
          </a:r>
          <a:r>
            <a:rPr lang="zh-TW" altLang="en-US" dirty="0" smtClean="0">
              <a:latin typeface="+mj-ea"/>
              <a:ea typeface="+mj-ea"/>
            </a:rPr>
            <a:t>、</a:t>
          </a:r>
          <a:r>
            <a:rPr lang="en-US" altLang="zh-TW" dirty="0" smtClean="0">
              <a:latin typeface="+mj-ea"/>
              <a:ea typeface="+mj-ea"/>
            </a:rPr>
            <a:t>CSV</a:t>
          </a:r>
          <a:r>
            <a:rPr lang="zh-TW" altLang="en-US" dirty="0" smtClean="0">
              <a:latin typeface="+mj-ea"/>
              <a:ea typeface="+mj-ea"/>
            </a:rPr>
            <a:t>及</a:t>
          </a:r>
          <a:r>
            <a:rPr lang="en-US" altLang="zh-TW" dirty="0" smtClean="0">
              <a:latin typeface="+mj-ea"/>
              <a:ea typeface="+mj-ea"/>
            </a:rPr>
            <a:t>JSON</a:t>
          </a:r>
          <a:r>
            <a:rPr lang="zh-TW" altLang="en-US" dirty="0" smtClean="0">
              <a:latin typeface="+mj-ea"/>
              <a:ea typeface="+mj-ea"/>
            </a:rPr>
            <a:t>三種格式可供利用，我們選擇以較單純的</a:t>
          </a:r>
          <a:r>
            <a:rPr lang="en-US" altLang="zh-TW" dirty="0" smtClean="0">
              <a:latin typeface="+mj-ea"/>
              <a:ea typeface="+mj-ea"/>
            </a:rPr>
            <a:t>XML</a:t>
          </a:r>
          <a:r>
            <a:rPr lang="zh-TW" altLang="en-US" dirty="0" smtClean="0">
              <a:latin typeface="+mj-ea"/>
              <a:ea typeface="+mj-ea"/>
            </a:rPr>
            <a:t>格式進行解析</a:t>
          </a:r>
          <a:endParaRPr lang="zh-TW" altLang="en-US" dirty="0">
            <a:latin typeface="+mj-ea"/>
            <a:ea typeface="+mj-ea"/>
          </a:endParaRPr>
        </a:p>
      </dgm:t>
    </dgm:pt>
    <dgm:pt modelId="{E52CEFDA-0BEE-43C7-9758-6AA9CB3D4983}" type="parTrans" cxnId="{FD446CC9-A73A-477D-8AA4-93685F1BF74F}">
      <dgm:prSet/>
      <dgm:spPr/>
      <dgm:t>
        <a:bodyPr/>
        <a:lstStyle/>
        <a:p>
          <a:endParaRPr lang="zh-TW" altLang="en-US"/>
        </a:p>
      </dgm:t>
    </dgm:pt>
    <dgm:pt modelId="{3EAFA61B-7540-4C9F-85FA-5E8153134FD1}" type="sibTrans" cxnId="{FD446CC9-A73A-477D-8AA4-93685F1BF74F}">
      <dgm:prSet/>
      <dgm:spPr/>
      <dgm:t>
        <a:bodyPr/>
        <a:lstStyle/>
        <a:p>
          <a:endParaRPr lang="zh-TW" altLang="en-US"/>
        </a:p>
      </dgm:t>
    </dgm:pt>
    <dgm:pt modelId="{0FB5AB8A-040D-4695-A874-41829C45117E}" type="pres">
      <dgm:prSet presAssocID="{34B5B1DF-1C5E-464B-948E-29A2AAE6C0C7}" presName="linear" presStyleCnt="0">
        <dgm:presLayoutVars>
          <dgm:animLvl val="lvl"/>
          <dgm:resizeHandles val="exact"/>
        </dgm:presLayoutVars>
      </dgm:prSet>
      <dgm:spPr/>
    </dgm:pt>
    <dgm:pt modelId="{7E22B321-D86F-437F-B25A-462103A01FA3}" type="pres">
      <dgm:prSet presAssocID="{732F292B-70F6-4D17-9519-A99DFD4D12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DD0F56B-3C29-4A96-BFD6-EE12DA4A3E6F}" type="pres">
      <dgm:prSet presAssocID="{732F292B-70F6-4D17-9519-A99DFD4D122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0B4136-3E0C-4C09-9B90-62C38904DAB1}" type="pres">
      <dgm:prSet presAssocID="{9B0A9C09-2E64-4F4E-9B5D-83F2C439B8F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B854D6-2477-4E75-AA9C-64453BEEC7A3}" type="pres">
      <dgm:prSet presAssocID="{9B0A9C09-2E64-4F4E-9B5D-83F2C439B8F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C173F6B-E80C-43C0-BA8E-3BD59D4BD007}" type="presOf" srcId="{9B0A9C09-2E64-4F4E-9B5D-83F2C439B8F2}" destId="{0C0B4136-3E0C-4C09-9B90-62C38904DAB1}" srcOrd="0" destOrd="0" presId="urn:microsoft.com/office/officeart/2005/8/layout/vList2"/>
    <dgm:cxn modelId="{FB491FD8-6535-43B9-AB74-298694E0C0E9}" type="presOf" srcId="{7AA2582A-30ED-418B-80A3-ABE513E65B9F}" destId="{E7B854D6-2477-4E75-AA9C-64453BEEC7A3}" srcOrd="0" destOrd="0" presId="urn:microsoft.com/office/officeart/2005/8/layout/vList2"/>
    <dgm:cxn modelId="{A145F1B9-9ED5-420D-BC85-02DF799EC5F9}" srcId="{34B5B1DF-1C5E-464B-948E-29A2AAE6C0C7}" destId="{732F292B-70F6-4D17-9519-A99DFD4D1224}" srcOrd="0" destOrd="0" parTransId="{88D78ABE-A175-4E96-9D0A-890A516D915F}" sibTransId="{4E385BDE-E036-4BA4-A97E-6D6F9721C202}"/>
    <dgm:cxn modelId="{B449BD71-AB4F-4610-B6EE-5C7A380ADD1C}" type="presOf" srcId="{34B5B1DF-1C5E-464B-948E-29A2AAE6C0C7}" destId="{0FB5AB8A-040D-4695-A874-41829C45117E}" srcOrd="0" destOrd="0" presId="urn:microsoft.com/office/officeart/2005/8/layout/vList2"/>
    <dgm:cxn modelId="{FD446CC9-A73A-477D-8AA4-93685F1BF74F}" srcId="{9B0A9C09-2E64-4F4E-9B5D-83F2C439B8F2}" destId="{7AA2582A-30ED-418B-80A3-ABE513E65B9F}" srcOrd="0" destOrd="0" parTransId="{E52CEFDA-0BEE-43C7-9758-6AA9CB3D4983}" sibTransId="{3EAFA61B-7540-4C9F-85FA-5E8153134FD1}"/>
    <dgm:cxn modelId="{7A24BCE0-421A-4AA8-90E6-586A605B898E}" srcId="{732F292B-70F6-4D17-9519-A99DFD4D1224}" destId="{2E1BAE1E-2D78-4AF9-A3CA-4623D3237E68}" srcOrd="0" destOrd="0" parTransId="{C1826B14-ACF3-459D-87EC-FAE25E332D86}" sibTransId="{4AC658C1-B276-4637-8E0F-CBE318EA6238}"/>
    <dgm:cxn modelId="{400D599F-DFC9-4E16-8403-8486EEF1CA7F}" type="presOf" srcId="{732F292B-70F6-4D17-9519-A99DFD4D1224}" destId="{7E22B321-D86F-437F-B25A-462103A01FA3}" srcOrd="0" destOrd="0" presId="urn:microsoft.com/office/officeart/2005/8/layout/vList2"/>
    <dgm:cxn modelId="{2737D5E9-B6B0-4FDF-AD3C-82D4AA74D79E}" srcId="{34B5B1DF-1C5E-464B-948E-29A2AAE6C0C7}" destId="{9B0A9C09-2E64-4F4E-9B5D-83F2C439B8F2}" srcOrd="1" destOrd="0" parTransId="{A1FA9595-D77B-4051-ABA5-93A1F4C7CB3B}" sibTransId="{7D9F840D-E44D-4BFE-8BB4-5DBA10F14F2E}"/>
    <dgm:cxn modelId="{1357F8C0-9B3B-4981-A419-AF37584C4F14}" type="presOf" srcId="{2E1BAE1E-2D78-4AF9-A3CA-4623D3237E68}" destId="{1DD0F56B-3C29-4A96-BFD6-EE12DA4A3E6F}" srcOrd="0" destOrd="0" presId="urn:microsoft.com/office/officeart/2005/8/layout/vList2"/>
    <dgm:cxn modelId="{E6323CEA-5441-4FE1-82F3-615CDD186962}" type="presParOf" srcId="{0FB5AB8A-040D-4695-A874-41829C45117E}" destId="{7E22B321-D86F-437F-B25A-462103A01FA3}" srcOrd="0" destOrd="0" presId="urn:microsoft.com/office/officeart/2005/8/layout/vList2"/>
    <dgm:cxn modelId="{557E0DAF-D6EA-4FF3-BFF2-50BE27109049}" type="presParOf" srcId="{0FB5AB8A-040D-4695-A874-41829C45117E}" destId="{1DD0F56B-3C29-4A96-BFD6-EE12DA4A3E6F}" srcOrd="1" destOrd="0" presId="urn:microsoft.com/office/officeart/2005/8/layout/vList2"/>
    <dgm:cxn modelId="{C05CF4EA-1162-4CF3-AB40-9C66C990769A}" type="presParOf" srcId="{0FB5AB8A-040D-4695-A874-41829C45117E}" destId="{0C0B4136-3E0C-4C09-9B90-62C38904DAB1}" srcOrd="2" destOrd="0" presId="urn:microsoft.com/office/officeart/2005/8/layout/vList2"/>
    <dgm:cxn modelId="{336C2103-02CD-4DDA-A825-F5A5401D81F1}" type="presParOf" srcId="{0FB5AB8A-040D-4695-A874-41829C45117E}" destId="{E7B854D6-2477-4E75-AA9C-64453BEEC7A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B5B1DF-1C5E-464B-948E-29A2AAE6C0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32F292B-70F6-4D17-9519-A99DFD4D1224}">
      <dgm:prSet phldrT="[文字]"/>
      <dgm:spPr/>
      <dgm:t>
        <a:bodyPr/>
        <a:lstStyle/>
        <a:p>
          <a:r>
            <a:rPr lang="en-US" altLang="zh-TW" dirty="0" smtClean="0">
              <a:latin typeface="+mj-ea"/>
              <a:ea typeface="+mj-ea"/>
            </a:rPr>
            <a:t>DrawerLayout</a:t>
          </a:r>
          <a:endParaRPr lang="zh-TW" altLang="en-US" dirty="0">
            <a:latin typeface="+mj-ea"/>
            <a:ea typeface="+mj-ea"/>
          </a:endParaRPr>
        </a:p>
      </dgm:t>
    </dgm:pt>
    <dgm:pt modelId="{88D78ABE-A175-4E96-9D0A-890A516D915F}" type="parTrans" cxnId="{A145F1B9-9ED5-420D-BC85-02DF799EC5F9}">
      <dgm:prSet/>
      <dgm:spPr/>
      <dgm:t>
        <a:bodyPr/>
        <a:lstStyle/>
        <a:p>
          <a:endParaRPr lang="zh-TW" altLang="en-US"/>
        </a:p>
      </dgm:t>
    </dgm:pt>
    <dgm:pt modelId="{4E385BDE-E036-4BA4-A97E-6D6F9721C202}" type="sibTrans" cxnId="{A145F1B9-9ED5-420D-BC85-02DF799EC5F9}">
      <dgm:prSet/>
      <dgm:spPr/>
      <dgm:t>
        <a:bodyPr/>
        <a:lstStyle/>
        <a:p>
          <a:endParaRPr lang="zh-TW" altLang="en-US"/>
        </a:p>
      </dgm:t>
    </dgm:pt>
    <dgm:pt modelId="{2E1BAE1E-2D78-4AF9-A3CA-4623D3237E68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為了讓圖標說明能夠更容易開啟及關閉，我們選擇最近常被開發者使用的</a:t>
          </a:r>
          <a:r>
            <a:rPr lang="en-US" altLang="zh-TW" dirty="0" smtClean="0">
              <a:latin typeface="+mj-ea"/>
              <a:ea typeface="+mj-ea"/>
            </a:rPr>
            <a:t>DrawerLayout</a:t>
          </a:r>
          <a:r>
            <a:rPr lang="zh-TW" altLang="en-US" dirty="0" smtClean="0">
              <a:latin typeface="+mj-ea"/>
              <a:ea typeface="+mj-ea"/>
            </a:rPr>
            <a:t>進行圖標說明文字排版</a:t>
          </a:r>
          <a:endParaRPr lang="zh-TW" altLang="en-US" dirty="0">
            <a:latin typeface="+mj-ea"/>
            <a:ea typeface="+mj-ea"/>
          </a:endParaRPr>
        </a:p>
      </dgm:t>
    </dgm:pt>
    <dgm:pt modelId="{C1826B14-ACF3-459D-87EC-FAE25E332D86}" type="parTrans" cxnId="{7A24BCE0-421A-4AA8-90E6-586A605B898E}">
      <dgm:prSet/>
      <dgm:spPr/>
      <dgm:t>
        <a:bodyPr/>
        <a:lstStyle/>
        <a:p>
          <a:endParaRPr lang="zh-TW" altLang="en-US"/>
        </a:p>
      </dgm:t>
    </dgm:pt>
    <dgm:pt modelId="{4AC658C1-B276-4637-8E0F-CBE318EA6238}" type="sibTrans" cxnId="{7A24BCE0-421A-4AA8-90E6-586A605B898E}">
      <dgm:prSet/>
      <dgm:spPr/>
      <dgm:t>
        <a:bodyPr/>
        <a:lstStyle/>
        <a:p>
          <a:endParaRPr lang="zh-TW" altLang="en-US"/>
        </a:p>
      </dgm:t>
    </dgm:pt>
    <dgm:pt modelId="{9B0A9C09-2E64-4F4E-9B5D-83F2C439B8F2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列表自訂</a:t>
          </a:r>
          <a:endParaRPr lang="zh-TW" altLang="en-US" dirty="0">
            <a:latin typeface="+mj-ea"/>
            <a:ea typeface="+mj-ea"/>
          </a:endParaRPr>
        </a:p>
      </dgm:t>
    </dgm:pt>
    <dgm:pt modelId="{A1FA9595-D77B-4051-ABA5-93A1F4C7CB3B}" type="parTrans" cxnId="{2737D5E9-B6B0-4FDF-AD3C-82D4AA74D79E}">
      <dgm:prSet/>
      <dgm:spPr/>
      <dgm:t>
        <a:bodyPr/>
        <a:lstStyle/>
        <a:p>
          <a:endParaRPr lang="zh-TW" altLang="en-US"/>
        </a:p>
      </dgm:t>
    </dgm:pt>
    <dgm:pt modelId="{7D9F840D-E44D-4BFE-8BB4-5DBA10F14F2E}" type="sibTrans" cxnId="{2737D5E9-B6B0-4FDF-AD3C-82D4AA74D79E}">
      <dgm:prSet/>
      <dgm:spPr/>
      <dgm:t>
        <a:bodyPr/>
        <a:lstStyle/>
        <a:p>
          <a:endParaRPr lang="zh-TW" altLang="en-US"/>
        </a:p>
      </dgm:t>
    </dgm:pt>
    <dgm:pt modelId="{7AA2582A-30ED-418B-80A3-ABE513E65B9F}">
      <dgm:prSet phldrT="[文字]"/>
      <dgm:spPr/>
      <dgm:t>
        <a:bodyPr/>
        <a:lstStyle/>
        <a:p>
          <a:r>
            <a:rPr lang="zh-TW" altLang="en-US" dirty="0" smtClean="0">
              <a:latin typeface="+mj-ea"/>
              <a:ea typeface="+mj-ea"/>
            </a:rPr>
            <a:t>我們須繼承</a:t>
          </a:r>
          <a:r>
            <a:rPr lang="en-US" altLang="en-US" dirty="0" smtClean="0">
              <a:latin typeface="+mj-ea"/>
              <a:ea typeface="+mj-ea"/>
            </a:rPr>
            <a:t>BaseAdapter</a:t>
          </a:r>
          <a:r>
            <a:rPr lang="zh-TW" altLang="en-US" dirty="0" smtClean="0">
              <a:latin typeface="+mj-ea"/>
              <a:ea typeface="+mj-ea"/>
            </a:rPr>
            <a:t>以呈現客製化列表，讓列表不單單只是一行文字，而是可以包含圖標及文字說明，如右圖黃色螢光筆標示處</a:t>
          </a:r>
          <a:endParaRPr lang="zh-TW" altLang="en-US" dirty="0">
            <a:latin typeface="+mj-ea"/>
            <a:ea typeface="+mj-ea"/>
          </a:endParaRPr>
        </a:p>
      </dgm:t>
    </dgm:pt>
    <dgm:pt modelId="{E52CEFDA-0BEE-43C7-9758-6AA9CB3D4983}" type="parTrans" cxnId="{FD446CC9-A73A-477D-8AA4-93685F1BF74F}">
      <dgm:prSet/>
      <dgm:spPr/>
      <dgm:t>
        <a:bodyPr/>
        <a:lstStyle/>
        <a:p>
          <a:endParaRPr lang="zh-TW" altLang="en-US"/>
        </a:p>
      </dgm:t>
    </dgm:pt>
    <dgm:pt modelId="{3EAFA61B-7540-4C9F-85FA-5E8153134FD1}" type="sibTrans" cxnId="{FD446CC9-A73A-477D-8AA4-93685F1BF74F}">
      <dgm:prSet/>
      <dgm:spPr/>
      <dgm:t>
        <a:bodyPr/>
        <a:lstStyle/>
        <a:p>
          <a:endParaRPr lang="zh-TW" altLang="en-US"/>
        </a:p>
      </dgm:t>
    </dgm:pt>
    <dgm:pt modelId="{0FB5AB8A-040D-4695-A874-41829C45117E}" type="pres">
      <dgm:prSet presAssocID="{34B5B1DF-1C5E-464B-948E-29A2AAE6C0C7}" presName="linear" presStyleCnt="0">
        <dgm:presLayoutVars>
          <dgm:animLvl val="lvl"/>
          <dgm:resizeHandles val="exact"/>
        </dgm:presLayoutVars>
      </dgm:prSet>
      <dgm:spPr/>
    </dgm:pt>
    <dgm:pt modelId="{7E22B321-D86F-437F-B25A-462103A01FA3}" type="pres">
      <dgm:prSet presAssocID="{732F292B-70F6-4D17-9519-A99DFD4D122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DD0F56B-3C29-4A96-BFD6-EE12DA4A3E6F}" type="pres">
      <dgm:prSet presAssocID="{732F292B-70F6-4D17-9519-A99DFD4D122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0B4136-3E0C-4C09-9B90-62C38904DAB1}" type="pres">
      <dgm:prSet presAssocID="{9B0A9C09-2E64-4F4E-9B5D-83F2C439B8F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B854D6-2477-4E75-AA9C-64453BEEC7A3}" type="pres">
      <dgm:prSet presAssocID="{9B0A9C09-2E64-4F4E-9B5D-83F2C439B8F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D0CC8AB-6305-47E1-BF7E-DDDBB160950E}" type="presOf" srcId="{9B0A9C09-2E64-4F4E-9B5D-83F2C439B8F2}" destId="{0C0B4136-3E0C-4C09-9B90-62C38904DAB1}" srcOrd="0" destOrd="0" presId="urn:microsoft.com/office/officeart/2005/8/layout/vList2"/>
    <dgm:cxn modelId="{A145F1B9-9ED5-420D-BC85-02DF799EC5F9}" srcId="{34B5B1DF-1C5E-464B-948E-29A2AAE6C0C7}" destId="{732F292B-70F6-4D17-9519-A99DFD4D1224}" srcOrd="0" destOrd="0" parTransId="{88D78ABE-A175-4E96-9D0A-890A516D915F}" sibTransId="{4E385BDE-E036-4BA4-A97E-6D6F9721C202}"/>
    <dgm:cxn modelId="{FD446CC9-A73A-477D-8AA4-93685F1BF74F}" srcId="{9B0A9C09-2E64-4F4E-9B5D-83F2C439B8F2}" destId="{7AA2582A-30ED-418B-80A3-ABE513E65B9F}" srcOrd="0" destOrd="0" parTransId="{E52CEFDA-0BEE-43C7-9758-6AA9CB3D4983}" sibTransId="{3EAFA61B-7540-4C9F-85FA-5E8153134FD1}"/>
    <dgm:cxn modelId="{F0BD0196-37F0-4CAF-926B-8E21F28DB2D7}" type="presOf" srcId="{34B5B1DF-1C5E-464B-948E-29A2AAE6C0C7}" destId="{0FB5AB8A-040D-4695-A874-41829C45117E}" srcOrd="0" destOrd="0" presId="urn:microsoft.com/office/officeart/2005/8/layout/vList2"/>
    <dgm:cxn modelId="{7A24BCE0-421A-4AA8-90E6-586A605B898E}" srcId="{732F292B-70F6-4D17-9519-A99DFD4D1224}" destId="{2E1BAE1E-2D78-4AF9-A3CA-4623D3237E68}" srcOrd="0" destOrd="0" parTransId="{C1826B14-ACF3-459D-87EC-FAE25E332D86}" sibTransId="{4AC658C1-B276-4637-8E0F-CBE318EA6238}"/>
    <dgm:cxn modelId="{2737D5E9-B6B0-4FDF-AD3C-82D4AA74D79E}" srcId="{34B5B1DF-1C5E-464B-948E-29A2AAE6C0C7}" destId="{9B0A9C09-2E64-4F4E-9B5D-83F2C439B8F2}" srcOrd="1" destOrd="0" parTransId="{A1FA9595-D77B-4051-ABA5-93A1F4C7CB3B}" sibTransId="{7D9F840D-E44D-4BFE-8BB4-5DBA10F14F2E}"/>
    <dgm:cxn modelId="{A0FA5010-D491-4127-9EBD-9271C9C0BE0E}" type="presOf" srcId="{2E1BAE1E-2D78-4AF9-A3CA-4623D3237E68}" destId="{1DD0F56B-3C29-4A96-BFD6-EE12DA4A3E6F}" srcOrd="0" destOrd="0" presId="urn:microsoft.com/office/officeart/2005/8/layout/vList2"/>
    <dgm:cxn modelId="{373E0183-DF91-4223-8737-6F67B8E16BA3}" type="presOf" srcId="{732F292B-70F6-4D17-9519-A99DFD4D1224}" destId="{7E22B321-D86F-437F-B25A-462103A01FA3}" srcOrd="0" destOrd="0" presId="urn:microsoft.com/office/officeart/2005/8/layout/vList2"/>
    <dgm:cxn modelId="{02ABC6D2-17D7-4B5C-B66D-39929F347386}" type="presOf" srcId="{7AA2582A-30ED-418B-80A3-ABE513E65B9F}" destId="{E7B854D6-2477-4E75-AA9C-64453BEEC7A3}" srcOrd="0" destOrd="0" presId="urn:microsoft.com/office/officeart/2005/8/layout/vList2"/>
    <dgm:cxn modelId="{0A3F81B0-69CA-4C71-9832-F43E4E8B8276}" type="presParOf" srcId="{0FB5AB8A-040D-4695-A874-41829C45117E}" destId="{7E22B321-D86F-437F-B25A-462103A01FA3}" srcOrd="0" destOrd="0" presId="urn:microsoft.com/office/officeart/2005/8/layout/vList2"/>
    <dgm:cxn modelId="{D899168F-3496-46CD-B9B7-73609A607DC2}" type="presParOf" srcId="{0FB5AB8A-040D-4695-A874-41829C45117E}" destId="{1DD0F56B-3C29-4A96-BFD6-EE12DA4A3E6F}" srcOrd="1" destOrd="0" presId="urn:microsoft.com/office/officeart/2005/8/layout/vList2"/>
    <dgm:cxn modelId="{197125FE-7DB9-4D63-9504-2F48DED547C0}" type="presParOf" srcId="{0FB5AB8A-040D-4695-A874-41829C45117E}" destId="{0C0B4136-3E0C-4C09-9B90-62C38904DAB1}" srcOrd="2" destOrd="0" presId="urn:microsoft.com/office/officeart/2005/8/layout/vList2"/>
    <dgm:cxn modelId="{D01133D4-9ABC-43AD-A1A0-040E5E2901E8}" type="presParOf" srcId="{0FB5AB8A-040D-4695-A874-41829C45117E}" destId="{E7B854D6-2477-4E75-AA9C-64453BEEC7A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2B321-D86F-437F-B25A-462103A01FA3}">
      <dsp:nvSpPr>
        <dsp:cNvPr id="0" name=""/>
        <dsp:cNvSpPr/>
      </dsp:nvSpPr>
      <dsp:spPr>
        <a:xfrm>
          <a:off x="0" y="18676"/>
          <a:ext cx="9265021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+mj-ea"/>
              <a:ea typeface="+mj-ea"/>
            </a:rPr>
            <a:t>簡易執行緒創建</a:t>
          </a:r>
          <a:endParaRPr lang="zh-TW" altLang="en-US" sz="2600" kern="1200" dirty="0">
            <a:latin typeface="+mj-ea"/>
            <a:ea typeface="+mj-ea"/>
          </a:endParaRPr>
        </a:p>
      </dsp:txBody>
      <dsp:txXfrm>
        <a:off x="39816" y="58492"/>
        <a:ext cx="9185389" cy="736004"/>
      </dsp:txXfrm>
    </dsp:sp>
    <dsp:sp modelId="{1DD0F56B-3C29-4A96-BFD6-EE12DA4A3E6F}">
      <dsp:nvSpPr>
        <dsp:cNvPr id="0" name=""/>
        <dsp:cNvSpPr/>
      </dsp:nvSpPr>
      <dsp:spPr>
        <a:xfrm>
          <a:off x="0" y="834312"/>
          <a:ext cx="9265021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1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從網路上擷取資訊，最好另外創建執行緒，避免</a:t>
          </a:r>
          <a:r>
            <a:rPr lang="en-US" altLang="zh-TW" sz="2000" kern="1200" dirty="0" smtClean="0">
              <a:latin typeface="+mj-ea"/>
              <a:ea typeface="+mj-ea"/>
            </a:rPr>
            <a:t>UI Thread</a:t>
          </a:r>
          <a:r>
            <a:rPr lang="zh-TW" altLang="en-US" sz="2000" kern="1200" dirty="0" smtClean="0">
              <a:latin typeface="+mj-ea"/>
              <a:ea typeface="+mj-ea"/>
            </a:rPr>
            <a:t>阻塞或延遲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0" y="834312"/>
        <a:ext cx="9265021" cy="470925"/>
      </dsp:txXfrm>
    </dsp:sp>
    <dsp:sp modelId="{0C0B4136-3E0C-4C09-9B90-62C38904DAB1}">
      <dsp:nvSpPr>
        <dsp:cNvPr id="0" name=""/>
        <dsp:cNvSpPr/>
      </dsp:nvSpPr>
      <dsp:spPr>
        <a:xfrm>
          <a:off x="0" y="1305237"/>
          <a:ext cx="9265021" cy="815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>
              <a:latin typeface="+mj-ea"/>
              <a:ea typeface="+mj-ea"/>
            </a:rPr>
            <a:t>XML</a:t>
          </a:r>
          <a:r>
            <a:rPr lang="zh-TW" altLang="en-US" sz="2600" kern="1200" dirty="0" smtClean="0">
              <a:latin typeface="+mj-ea"/>
              <a:ea typeface="+mj-ea"/>
            </a:rPr>
            <a:t>格式解析</a:t>
          </a:r>
          <a:endParaRPr lang="zh-TW" altLang="en-US" sz="2600" kern="1200" dirty="0">
            <a:latin typeface="+mj-ea"/>
            <a:ea typeface="+mj-ea"/>
          </a:endParaRPr>
        </a:p>
      </dsp:txBody>
      <dsp:txXfrm>
        <a:off x="39816" y="1345053"/>
        <a:ext cx="9185389" cy="736004"/>
      </dsp:txXfrm>
    </dsp:sp>
    <dsp:sp modelId="{E7B854D6-2477-4E75-AA9C-64453BEEC7A3}">
      <dsp:nvSpPr>
        <dsp:cNvPr id="0" name=""/>
        <dsp:cNvSpPr/>
      </dsp:nvSpPr>
      <dsp:spPr>
        <a:xfrm>
          <a:off x="0" y="2120873"/>
          <a:ext cx="926502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1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2000" kern="1200" dirty="0" smtClean="0">
              <a:latin typeface="+mj-ea"/>
              <a:ea typeface="+mj-ea"/>
            </a:rPr>
            <a:t>在</a:t>
          </a:r>
          <a:r>
            <a:rPr lang="zh-TW" altLang="en-US" sz="2000" kern="1200" dirty="0" smtClean="0">
              <a:latin typeface="+mj-ea"/>
              <a:ea typeface="+mj-ea"/>
            </a:rPr>
            <a:t>空氣品質即時污染指標</a:t>
          </a:r>
          <a:r>
            <a:rPr lang="zh-TW" altLang="en-US" sz="2000" kern="1200" dirty="0" smtClean="0">
              <a:latin typeface="+mj-ea"/>
              <a:ea typeface="+mj-ea"/>
            </a:rPr>
            <a:t>資料集中，有</a:t>
          </a:r>
          <a:r>
            <a:rPr lang="en-US" altLang="zh-TW" sz="2000" kern="1200" dirty="0" smtClean="0">
              <a:latin typeface="+mj-ea"/>
              <a:ea typeface="+mj-ea"/>
            </a:rPr>
            <a:t>XML</a:t>
          </a:r>
          <a:r>
            <a:rPr lang="zh-TW" altLang="en-US" sz="2000" kern="1200" dirty="0" smtClean="0">
              <a:latin typeface="+mj-ea"/>
              <a:ea typeface="+mj-ea"/>
            </a:rPr>
            <a:t>、</a:t>
          </a:r>
          <a:r>
            <a:rPr lang="en-US" altLang="zh-TW" sz="2000" kern="1200" dirty="0" smtClean="0">
              <a:latin typeface="+mj-ea"/>
              <a:ea typeface="+mj-ea"/>
            </a:rPr>
            <a:t>CSV</a:t>
          </a:r>
          <a:r>
            <a:rPr lang="zh-TW" altLang="en-US" sz="2000" kern="1200" dirty="0" smtClean="0">
              <a:latin typeface="+mj-ea"/>
              <a:ea typeface="+mj-ea"/>
            </a:rPr>
            <a:t>及</a:t>
          </a:r>
          <a:r>
            <a:rPr lang="en-US" altLang="zh-TW" sz="2000" kern="1200" dirty="0" smtClean="0">
              <a:latin typeface="+mj-ea"/>
              <a:ea typeface="+mj-ea"/>
            </a:rPr>
            <a:t>JSON</a:t>
          </a:r>
          <a:r>
            <a:rPr lang="zh-TW" altLang="en-US" sz="2000" kern="1200" dirty="0" smtClean="0">
              <a:latin typeface="+mj-ea"/>
              <a:ea typeface="+mj-ea"/>
            </a:rPr>
            <a:t>三種格式可供利用，我們選擇以較單純的</a:t>
          </a:r>
          <a:r>
            <a:rPr lang="en-US" altLang="zh-TW" sz="2000" kern="1200" dirty="0" smtClean="0">
              <a:latin typeface="+mj-ea"/>
              <a:ea typeface="+mj-ea"/>
            </a:rPr>
            <a:t>XML</a:t>
          </a:r>
          <a:r>
            <a:rPr lang="zh-TW" altLang="en-US" sz="2000" kern="1200" dirty="0" smtClean="0">
              <a:latin typeface="+mj-ea"/>
              <a:ea typeface="+mj-ea"/>
            </a:rPr>
            <a:t>格式進行解析</a:t>
          </a:r>
          <a:endParaRPr lang="zh-TW" altLang="en-US" sz="2000" kern="1200" dirty="0">
            <a:latin typeface="+mj-ea"/>
            <a:ea typeface="+mj-ea"/>
          </a:endParaRPr>
        </a:p>
      </dsp:txBody>
      <dsp:txXfrm>
        <a:off x="0" y="2120873"/>
        <a:ext cx="9265021" cy="88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2B321-D86F-437F-B25A-462103A01FA3}">
      <dsp:nvSpPr>
        <dsp:cNvPr id="0" name=""/>
        <dsp:cNvSpPr/>
      </dsp:nvSpPr>
      <dsp:spPr>
        <a:xfrm>
          <a:off x="0" y="46062"/>
          <a:ext cx="6636869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200" kern="1200" dirty="0" smtClean="0">
              <a:latin typeface="+mj-ea"/>
              <a:ea typeface="+mj-ea"/>
            </a:rPr>
            <a:t>DrawerLayout</a:t>
          </a:r>
          <a:endParaRPr lang="zh-TW" altLang="en-US" sz="2200" kern="1200" dirty="0">
            <a:latin typeface="+mj-ea"/>
            <a:ea typeface="+mj-ea"/>
          </a:endParaRPr>
        </a:p>
      </dsp:txBody>
      <dsp:txXfrm>
        <a:off x="33690" y="79752"/>
        <a:ext cx="6569489" cy="622773"/>
      </dsp:txXfrm>
    </dsp:sp>
    <dsp:sp modelId="{1DD0F56B-3C29-4A96-BFD6-EE12DA4A3E6F}">
      <dsp:nvSpPr>
        <dsp:cNvPr id="0" name=""/>
        <dsp:cNvSpPr/>
      </dsp:nvSpPr>
      <dsp:spPr>
        <a:xfrm>
          <a:off x="0" y="736215"/>
          <a:ext cx="6636869" cy="75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72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700" kern="1200" dirty="0" smtClean="0">
              <a:latin typeface="+mj-ea"/>
              <a:ea typeface="+mj-ea"/>
            </a:rPr>
            <a:t>為了讓圖標說明能夠更容易開啟及關閉，我們選擇最近常被開發者使用的</a:t>
          </a:r>
          <a:r>
            <a:rPr lang="en-US" altLang="zh-TW" sz="1700" kern="1200" dirty="0" smtClean="0">
              <a:latin typeface="+mj-ea"/>
              <a:ea typeface="+mj-ea"/>
            </a:rPr>
            <a:t>DrawerLayout</a:t>
          </a:r>
          <a:r>
            <a:rPr lang="zh-TW" altLang="en-US" sz="1700" kern="1200" dirty="0" smtClean="0">
              <a:latin typeface="+mj-ea"/>
              <a:ea typeface="+mj-ea"/>
            </a:rPr>
            <a:t>進行圖標說明文字排版</a:t>
          </a:r>
          <a:endParaRPr lang="zh-TW" altLang="en-US" sz="1700" kern="1200" dirty="0">
            <a:latin typeface="+mj-ea"/>
            <a:ea typeface="+mj-ea"/>
          </a:endParaRPr>
        </a:p>
      </dsp:txBody>
      <dsp:txXfrm>
        <a:off x="0" y="736215"/>
        <a:ext cx="6636869" cy="751410"/>
      </dsp:txXfrm>
    </dsp:sp>
    <dsp:sp modelId="{0C0B4136-3E0C-4C09-9B90-62C38904DAB1}">
      <dsp:nvSpPr>
        <dsp:cNvPr id="0" name=""/>
        <dsp:cNvSpPr/>
      </dsp:nvSpPr>
      <dsp:spPr>
        <a:xfrm>
          <a:off x="0" y="1487626"/>
          <a:ext cx="6636869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 smtClean="0">
              <a:latin typeface="+mj-ea"/>
              <a:ea typeface="+mj-ea"/>
            </a:rPr>
            <a:t>列表自訂</a:t>
          </a:r>
          <a:endParaRPr lang="zh-TW" altLang="en-US" sz="2200" kern="1200" dirty="0">
            <a:latin typeface="+mj-ea"/>
            <a:ea typeface="+mj-ea"/>
          </a:endParaRPr>
        </a:p>
      </dsp:txBody>
      <dsp:txXfrm>
        <a:off x="33690" y="1521316"/>
        <a:ext cx="6569489" cy="622773"/>
      </dsp:txXfrm>
    </dsp:sp>
    <dsp:sp modelId="{E7B854D6-2477-4E75-AA9C-64453BEEC7A3}">
      <dsp:nvSpPr>
        <dsp:cNvPr id="0" name=""/>
        <dsp:cNvSpPr/>
      </dsp:nvSpPr>
      <dsp:spPr>
        <a:xfrm>
          <a:off x="0" y="2177779"/>
          <a:ext cx="6636869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72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TW" altLang="en-US" sz="1700" kern="1200" dirty="0" smtClean="0">
              <a:latin typeface="+mj-ea"/>
              <a:ea typeface="+mj-ea"/>
            </a:rPr>
            <a:t>我們須繼承</a:t>
          </a:r>
          <a:r>
            <a:rPr lang="en-US" altLang="en-US" sz="1700" kern="1200" dirty="0" smtClean="0">
              <a:latin typeface="+mj-ea"/>
              <a:ea typeface="+mj-ea"/>
            </a:rPr>
            <a:t>BaseAdapter</a:t>
          </a:r>
          <a:r>
            <a:rPr lang="zh-TW" altLang="en-US" sz="1700" kern="1200" dirty="0" smtClean="0">
              <a:latin typeface="+mj-ea"/>
              <a:ea typeface="+mj-ea"/>
            </a:rPr>
            <a:t>以呈現客製化列表，讓列表不單單只是一行文字，而是可以包含圖標及文字說明，如右圖黃色螢光筆標示處</a:t>
          </a:r>
          <a:endParaRPr lang="zh-TW" altLang="en-US" sz="1700" kern="1200" dirty="0">
            <a:latin typeface="+mj-ea"/>
            <a:ea typeface="+mj-ea"/>
          </a:endParaRPr>
        </a:p>
      </dsp:txBody>
      <dsp:txXfrm>
        <a:off x="0" y="2177779"/>
        <a:ext cx="6636869" cy="1070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0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61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1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2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39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69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69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154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14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38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0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4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8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0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2A60CE-A9F2-4B1B-9ADC-76FC9DCD625E}" type="datetimeFigureOut">
              <a:rPr lang="zh-TW" altLang="en-US" smtClean="0"/>
              <a:t>2015/6/21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1A2675-D03F-4350-972F-AD1911A3B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5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PM 2.5 Monitor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組員分工表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7746904" cy="3318936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endParaRPr lang="en-US" altLang="zh-TW" dirty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5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應用程式安裝說明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9" y="2560320"/>
            <a:ext cx="5227858" cy="3310128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將應用程式</a:t>
            </a:r>
            <a:r>
              <a:rPr lang="en-US" altLang="zh-TW" dirty="0" smtClean="0">
                <a:latin typeface="+mj-ea"/>
                <a:ea typeface="+mj-ea"/>
              </a:rPr>
              <a:t>APK</a:t>
            </a:r>
            <a:r>
              <a:rPr lang="zh-TW" altLang="en-US" dirty="0" smtClean="0">
                <a:latin typeface="+mj-ea"/>
                <a:ea typeface="+mj-ea"/>
              </a:rPr>
              <a:t>檔</a:t>
            </a:r>
            <a:r>
              <a:rPr lang="en-US" altLang="zh-TW" dirty="0">
                <a:latin typeface="+mj-ea"/>
                <a:ea typeface="+mj-ea"/>
              </a:rPr>
              <a:t>(PM2.5_VerX.X)</a:t>
            </a:r>
            <a:r>
              <a:rPr lang="zh-TW" altLang="en-US" dirty="0">
                <a:latin typeface="+mj-ea"/>
                <a:ea typeface="+mj-ea"/>
              </a:rPr>
              <a:t>置入手機儲存空間中，</a:t>
            </a:r>
            <a:r>
              <a:rPr lang="zh-TW" altLang="en-US" dirty="0" smtClean="0">
                <a:latin typeface="+mj-ea"/>
                <a:ea typeface="+mj-ea"/>
              </a:rPr>
              <a:t>如圖</a:t>
            </a:r>
            <a:r>
              <a:rPr lang="en-US" altLang="zh-TW" dirty="0" smtClean="0">
                <a:latin typeface="+mj-ea"/>
                <a:ea typeface="+mj-ea"/>
              </a:rPr>
              <a:t>A</a:t>
            </a:r>
            <a:r>
              <a:rPr lang="zh-TW" altLang="en-US" dirty="0" smtClean="0">
                <a:latin typeface="+mj-ea"/>
                <a:ea typeface="+mj-ea"/>
              </a:rPr>
              <a:t>所示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點選</a:t>
            </a:r>
            <a:r>
              <a:rPr lang="en-US" altLang="zh-TW" dirty="0" smtClean="0">
                <a:latin typeface="+mj-ea"/>
                <a:ea typeface="+mj-ea"/>
              </a:rPr>
              <a:t>APK</a:t>
            </a:r>
            <a:r>
              <a:rPr lang="zh-TW" altLang="en-US" dirty="0" smtClean="0">
                <a:latin typeface="+mj-ea"/>
                <a:ea typeface="+mj-ea"/>
              </a:rPr>
              <a:t>檔進行安裝，如圖</a:t>
            </a:r>
            <a:r>
              <a:rPr lang="en-US" altLang="zh-TW" dirty="0" smtClean="0">
                <a:latin typeface="+mj-ea"/>
                <a:ea typeface="+mj-ea"/>
              </a:rPr>
              <a:t>B</a:t>
            </a:r>
            <a:r>
              <a:rPr lang="zh-TW" altLang="en-US" dirty="0" smtClean="0">
                <a:latin typeface="+mj-ea"/>
                <a:ea typeface="+mj-ea"/>
              </a:rPr>
              <a:t>所示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dirty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43" y="2491930"/>
            <a:ext cx="2127816" cy="3309937"/>
          </a:xfrm>
          <a:ln w="6350"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59" y="2495280"/>
            <a:ext cx="2125663" cy="330658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7309333" y="5764574"/>
            <a:ext cx="7360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5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圖</a:t>
            </a:r>
            <a:r>
              <a:rPr lang="en-US" altLang="zh-TW" sz="25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A</a:t>
            </a:r>
            <a:endParaRPr lang="zh-TW" altLang="en-US" sz="2500" b="1" cap="none" spc="0" dirty="0">
              <a:ln/>
              <a:solidFill>
                <a:schemeClr val="accent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24378" y="5757312"/>
            <a:ext cx="736099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5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圖</a:t>
            </a:r>
            <a:r>
              <a:rPr lang="en-US" altLang="zh-TW" sz="25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B</a:t>
            </a:r>
            <a:endParaRPr lang="zh-TW" altLang="en-US" sz="2500" b="1" cap="none" spc="0" dirty="0">
              <a:ln/>
              <a:solidFill>
                <a:schemeClr val="accent4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75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應用程式安裝說明</a:t>
            </a:r>
            <a:r>
              <a:rPr lang="en-US" altLang="zh-TW" dirty="0">
                <a:latin typeface="+mj-ea"/>
              </a:rPr>
              <a:t>(Cont.)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8449" y="2560320"/>
            <a:ext cx="5227858" cy="3310128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zh-TW" altLang="en-US" dirty="0" smtClean="0">
                <a:latin typeface="+mj-ea"/>
                <a:ea typeface="+mj-ea"/>
              </a:rPr>
              <a:t>程式安裝完成後如圖</a:t>
            </a:r>
            <a:r>
              <a:rPr lang="en-US" altLang="zh-TW" dirty="0" smtClean="0">
                <a:latin typeface="+mj-ea"/>
                <a:ea typeface="+mj-ea"/>
              </a:rPr>
              <a:t>C</a:t>
            </a:r>
            <a:r>
              <a:rPr lang="zh-TW" altLang="en-US" dirty="0" smtClean="0">
                <a:latin typeface="+mj-ea"/>
                <a:ea typeface="+mj-ea"/>
              </a:rPr>
              <a:t>所示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zh-TW" altLang="en-US" dirty="0" smtClean="0">
                <a:latin typeface="+mj-ea"/>
                <a:ea typeface="+mj-ea"/>
              </a:rPr>
              <a:t>開啟安裝後的</a:t>
            </a:r>
            <a:r>
              <a:rPr lang="en-US" altLang="zh-TW" dirty="0" smtClean="0">
                <a:latin typeface="+mj-ea"/>
                <a:ea typeface="+mj-ea"/>
              </a:rPr>
              <a:t>PM25</a:t>
            </a:r>
            <a:r>
              <a:rPr lang="zh-TW" altLang="en-US" dirty="0" smtClean="0">
                <a:latin typeface="+mj-ea"/>
                <a:ea typeface="+mj-ea"/>
              </a:rPr>
              <a:t>應用程式，如圖</a:t>
            </a:r>
            <a:r>
              <a:rPr lang="en-US" altLang="zh-TW" dirty="0" smtClean="0">
                <a:latin typeface="+mj-ea"/>
                <a:ea typeface="+mj-ea"/>
              </a:rPr>
              <a:t>D</a:t>
            </a:r>
            <a:r>
              <a:rPr lang="zh-TW" altLang="en-US" dirty="0" smtClean="0">
                <a:latin typeface="+mj-ea"/>
                <a:ea typeface="+mj-ea"/>
              </a:rPr>
              <a:t>所示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en-US" altLang="zh-TW" dirty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7348" y="5764574"/>
            <a:ext cx="72007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5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圖</a:t>
            </a:r>
            <a:r>
              <a:rPr lang="en-US" altLang="zh-TW" sz="2500" b="1" dirty="0">
                <a:ln/>
                <a:solidFill>
                  <a:schemeClr val="accent4"/>
                </a:solidFill>
                <a:latin typeface="+mj-ea"/>
                <a:ea typeface="+mj-ea"/>
              </a:rPr>
              <a:t>C</a:t>
            </a:r>
            <a:endParaRPr lang="zh-TW" altLang="en-US" sz="2500" b="1" cap="none" spc="0" dirty="0">
              <a:ln/>
              <a:solidFill>
                <a:schemeClr val="accent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16363" y="5757312"/>
            <a:ext cx="752130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25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圖</a:t>
            </a:r>
            <a:r>
              <a:rPr lang="en-US" altLang="zh-TW" sz="25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D</a:t>
            </a:r>
            <a:endParaRPr lang="zh-TW" altLang="en-US" sz="2500" b="1" cap="none" spc="0" dirty="0">
              <a:ln/>
              <a:solidFill>
                <a:schemeClr val="accent4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52" y="2454637"/>
            <a:ext cx="2105260" cy="3309937"/>
          </a:xfrm>
          <a:ln w="6350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57" y="2454637"/>
            <a:ext cx="2120367" cy="33101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95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1095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+mj-ea"/>
              </a:rPr>
              <a:t>應用程式操作說明</a:t>
            </a:r>
            <a:endParaRPr lang="zh-TW" altLang="en-US" sz="4400" dirty="0">
              <a:latin typeface="+mj-ea"/>
            </a:endParaRPr>
          </a:p>
        </p:txBody>
      </p:sp>
      <p:pic>
        <p:nvPicPr>
          <p:cNvPr id="12" name="圖片版面配置區 1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2451"/>
          <a:stretch>
            <a:fillRect/>
          </a:stretch>
        </p:blipFill>
        <p:spPr/>
      </p:pic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1501587" y="2151528"/>
            <a:ext cx="6035628" cy="3665071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開啟應用程式後，如果有連接網路，則會在紅框處直接顯示每個地區的</a:t>
            </a:r>
            <a:r>
              <a:rPr lang="en-US" altLang="zh-TW" sz="2400" b="1" dirty="0" smtClean="0">
                <a:latin typeface="+mj-ea"/>
                <a:ea typeface="+mj-ea"/>
              </a:rPr>
              <a:t>PM</a:t>
            </a:r>
            <a:r>
              <a:rPr lang="en-US" altLang="zh-TW" sz="2400" b="1" baseline="-25000" dirty="0" smtClean="0">
                <a:latin typeface="+mj-ea"/>
                <a:ea typeface="+mj-ea"/>
              </a:rPr>
              <a:t>2.5</a:t>
            </a:r>
            <a:r>
              <a:rPr lang="zh-TW" altLang="en-US" sz="2400" dirty="0" smtClean="0">
                <a:latin typeface="+mj-ea"/>
                <a:ea typeface="+mj-ea"/>
              </a:rPr>
              <a:t>濃度資訊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可向下滾動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8094831" y="1622612"/>
            <a:ext cx="3063347" cy="41939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1095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+mj-ea"/>
              </a:rPr>
              <a:t>應用程式操作說明</a:t>
            </a:r>
            <a:r>
              <a:rPr lang="en-US" altLang="zh-TW" sz="4400" dirty="0">
                <a:latin typeface="+mj-ea"/>
              </a:rPr>
              <a:t>(Cont.)</a:t>
            </a:r>
            <a:endParaRPr lang="zh-TW" altLang="en-US" sz="4400" dirty="0">
              <a:latin typeface="+mj-ea"/>
            </a:endParaRPr>
          </a:p>
        </p:txBody>
      </p:sp>
      <p:pic>
        <p:nvPicPr>
          <p:cNvPr id="12" name="圖片版面配置區 1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2451"/>
          <a:stretch>
            <a:fillRect/>
          </a:stretch>
        </p:blipFill>
        <p:spPr/>
      </p:pic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1418192" y="2151529"/>
            <a:ext cx="5908555" cy="177305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區塊</a:t>
            </a:r>
            <a:r>
              <a:rPr lang="en-US" altLang="zh-TW" sz="2400" dirty="0" smtClean="0">
                <a:latin typeface="+mj-ea"/>
                <a:ea typeface="+mj-ea"/>
              </a:rPr>
              <a:t>A</a:t>
            </a:r>
            <a:r>
              <a:rPr lang="zh-TW" altLang="en-US" sz="2400" dirty="0" smtClean="0">
                <a:latin typeface="+mj-ea"/>
                <a:ea typeface="+mj-ea"/>
              </a:rPr>
              <a:t>為目前濃度情況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以顏色區分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r>
              <a:rPr lang="zh-TW" altLang="en-US" sz="2400" dirty="0">
                <a:latin typeface="+mj-ea"/>
                <a:ea typeface="+mj-ea"/>
              </a:rPr>
              <a:t>參照下方「細懸浮微粒</a:t>
            </a:r>
            <a:r>
              <a:rPr lang="en-US" altLang="zh-TW" sz="2400" dirty="0">
                <a:latin typeface="+mj-ea"/>
                <a:ea typeface="+mj-ea"/>
              </a:rPr>
              <a:t>(PM2.5)</a:t>
            </a:r>
            <a:r>
              <a:rPr lang="zh-TW" altLang="en-US" sz="2400" dirty="0">
                <a:latin typeface="+mj-ea"/>
                <a:ea typeface="+mj-ea"/>
              </a:rPr>
              <a:t>指標對照表與活動</a:t>
            </a:r>
            <a:r>
              <a:rPr lang="zh-TW" altLang="en-US" sz="2400" dirty="0" smtClean="0">
                <a:latin typeface="+mj-ea"/>
                <a:ea typeface="+mj-ea"/>
              </a:rPr>
              <a:t>建議」圖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區塊</a:t>
            </a:r>
            <a:r>
              <a:rPr lang="en-US" altLang="zh-TW" sz="2400" dirty="0" smtClean="0">
                <a:latin typeface="+mj-ea"/>
                <a:ea typeface="+mj-ea"/>
              </a:rPr>
              <a:t>B</a:t>
            </a:r>
            <a:r>
              <a:rPr lang="zh-TW" altLang="en-US" sz="2400" dirty="0" smtClean="0">
                <a:latin typeface="+mj-ea"/>
                <a:ea typeface="+mj-ea"/>
              </a:rPr>
              <a:t>為對應的文字資訊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直線圖說文字 2 3"/>
          <p:cNvSpPr/>
          <p:nvPr/>
        </p:nvSpPr>
        <p:spPr>
          <a:xfrm>
            <a:off x="8094832" y="1786748"/>
            <a:ext cx="278807" cy="3647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339"/>
              <a:gd name="adj6" fmla="val -12306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10143" y="1828817"/>
            <a:ext cx="4058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2400" b="1" cap="none" spc="0" dirty="0" smtClean="0">
                <a:ln/>
                <a:solidFill>
                  <a:srgbClr val="FF0000"/>
                </a:solidFill>
                <a:effectLst/>
                <a:latin typeface="+mj-ea"/>
                <a:ea typeface="+mj-ea"/>
              </a:rPr>
              <a:t>A</a:t>
            </a:r>
            <a:endParaRPr lang="zh-TW" altLang="en-US" sz="2400" b="1" cap="none" spc="0" dirty="0">
              <a:ln/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8373640" y="1646426"/>
            <a:ext cx="2016454" cy="738185"/>
          </a:xfrm>
          <a:prstGeom prst="borderCallout2">
            <a:avLst>
              <a:gd name="adj1" fmla="val 48241"/>
              <a:gd name="adj2" fmla="val 104205"/>
              <a:gd name="adj3" fmla="val 50814"/>
              <a:gd name="adj4" fmla="val 106478"/>
              <a:gd name="adj5" fmla="val 64814"/>
              <a:gd name="adj6" fmla="val 11609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680123" y="1996031"/>
            <a:ext cx="3834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2400" b="1" cap="none" spc="0" dirty="0" smtClean="0">
                <a:ln/>
                <a:solidFill>
                  <a:srgbClr val="FF0000"/>
                </a:solidFill>
                <a:effectLst/>
                <a:latin typeface="+mj-ea"/>
                <a:ea typeface="+mj-ea"/>
              </a:rPr>
              <a:t>B</a:t>
            </a:r>
            <a:endParaRPr lang="zh-TW" altLang="en-US" sz="2400" b="1" cap="none" spc="0" dirty="0">
              <a:ln/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22" y="3924582"/>
            <a:ext cx="6888958" cy="18078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651468" y="5732458"/>
            <a:ext cx="58112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+mj-ea"/>
                <a:ea typeface="+mj-ea"/>
              </a:rPr>
              <a:t>細懸浮微粒</a:t>
            </a:r>
            <a:r>
              <a:rPr lang="en-US" altLang="zh-TW" sz="2400" b="1" dirty="0">
                <a:solidFill>
                  <a:srgbClr val="FF0000"/>
                </a:solidFill>
                <a:latin typeface="+mj-ea"/>
                <a:ea typeface="+mj-ea"/>
              </a:rPr>
              <a:t>(PM</a:t>
            </a:r>
            <a:r>
              <a:rPr lang="en-US" altLang="zh-TW" sz="2400" b="1" baseline="-25000" dirty="0">
                <a:solidFill>
                  <a:srgbClr val="FF0000"/>
                </a:solidFill>
                <a:latin typeface="+mj-ea"/>
                <a:ea typeface="+mj-ea"/>
              </a:rPr>
              <a:t>2.5</a:t>
            </a:r>
            <a:r>
              <a:rPr lang="en-US" altLang="zh-TW" sz="24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指標對照表與活動建議</a:t>
            </a:r>
          </a:p>
        </p:txBody>
      </p:sp>
    </p:spTree>
    <p:extLst>
      <p:ext uri="{BB962C8B-B14F-4D97-AF65-F5344CB8AC3E}">
        <p14:creationId xmlns:p14="http://schemas.microsoft.com/office/powerpoint/2010/main" val="183976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1095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+mj-ea"/>
              </a:rPr>
              <a:t>應用程式操作說明</a:t>
            </a:r>
            <a:r>
              <a:rPr lang="en-US" altLang="zh-TW" sz="4400" dirty="0">
                <a:latin typeface="+mj-ea"/>
              </a:rPr>
              <a:t>(Cont.)</a:t>
            </a:r>
            <a:endParaRPr lang="zh-TW" altLang="en-US" sz="4400" dirty="0">
              <a:latin typeface="+mj-ea"/>
            </a:endParaRPr>
          </a:p>
        </p:txBody>
      </p:sp>
      <p:pic>
        <p:nvPicPr>
          <p:cNvPr id="12" name="圖片版面配置區 1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" b="2451"/>
          <a:stretch>
            <a:fillRect/>
          </a:stretch>
        </p:blipFill>
        <p:spPr/>
      </p:pic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1418192" y="2151528"/>
            <a:ext cx="6210773" cy="3665071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區塊</a:t>
            </a:r>
            <a:r>
              <a:rPr lang="en-US" altLang="zh-TW" sz="2400" dirty="0" smtClean="0">
                <a:latin typeface="+mj-ea"/>
                <a:ea typeface="+mj-ea"/>
              </a:rPr>
              <a:t>C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dirty="0" smtClean="0">
                <a:latin typeface="+mj-ea"/>
                <a:ea typeface="+mj-ea"/>
              </a:rPr>
              <a:t>D</a:t>
            </a:r>
            <a:r>
              <a:rPr lang="zh-TW" altLang="en-US" sz="2400" dirty="0" smtClean="0">
                <a:latin typeface="+mj-ea"/>
                <a:ea typeface="+mj-ea"/>
              </a:rPr>
              <a:t>及</a:t>
            </a:r>
            <a:r>
              <a:rPr lang="en-US" altLang="zh-TW" sz="2400" dirty="0" smtClean="0">
                <a:latin typeface="+mj-ea"/>
                <a:ea typeface="+mj-ea"/>
              </a:rPr>
              <a:t>E</a:t>
            </a:r>
            <a:r>
              <a:rPr lang="zh-TW" altLang="en-US" sz="2400" dirty="0" smtClean="0">
                <a:latin typeface="+mj-ea"/>
                <a:ea typeface="+mj-ea"/>
              </a:rPr>
              <a:t>為</a:t>
            </a:r>
            <a:r>
              <a:rPr lang="en-US" altLang="zh-TW" sz="2400" dirty="0" err="1" smtClean="0">
                <a:latin typeface="+mj-ea"/>
                <a:ea typeface="+mj-ea"/>
              </a:rPr>
              <a:t>ActionBar</a:t>
            </a:r>
            <a:r>
              <a:rPr lang="zh-TW" altLang="en-US" sz="2400" dirty="0" smtClean="0">
                <a:latin typeface="+mj-ea"/>
                <a:ea typeface="+mj-ea"/>
              </a:rPr>
              <a:t>中的功能選項，也就是對應功能樹的第二、第三及第四個節點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由左至右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下面</a:t>
            </a:r>
            <a:r>
              <a:rPr lang="zh-TW" altLang="en-US" sz="2400" dirty="0">
                <a:latin typeface="+mj-ea"/>
                <a:ea typeface="+mj-ea"/>
              </a:rPr>
              <a:t>三</a:t>
            </a:r>
            <a:r>
              <a:rPr lang="zh-TW" altLang="en-US" sz="2400" dirty="0" smtClean="0">
                <a:latin typeface="+mj-ea"/>
                <a:ea typeface="+mj-ea"/>
              </a:rPr>
              <a:t>頁將依序詳細介紹這三個功能選項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直線圖說文字 2 3"/>
          <p:cNvSpPr/>
          <p:nvPr/>
        </p:nvSpPr>
        <p:spPr>
          <a:xfrm>
            <a:off x="10004314" y="1214485"/>
            <a:ext cx="278807" cy="3647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339"/>
              <a:gd name="adj6" fmla="val -12306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291568" y="1214485"/>
            <a:ext cx="3914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2400" b="1" cap="none" spc="0" dirty="0" smtClean="0">
                <a:ln/>
                <a:solidFill>
                  <a:srgbClr val="FF0000"/>
                </a:solidFill>
                <a:effectLst/>
                <a:latin typeface="+mj-ea"/>
                <a:ea typeface="+mj-ea"/>
              </a:rPr>
              <a:t>C</a:t>
            </a:r>
            <a:endParaRPr lang="zh-TW" altLang="en-US" sz="2400" b="1" cap="none" spc="0" dirty="0">
              <a:ln/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直線圖說文字 2 8"/>
          <p:cNvSpPr/>
          <p:nvPr/>
        </p:nvSpPr>
        <p:spPr>
          <a:xfrm>
            <a:off x="10871842" y="1210173"/>
            <a:ext cx="286336" cy="369092"/>
          </a:xfrm>
          <a:prstGeom prst="borderCallout2">
            <a:avLst>
              <a:gd name="adj1" fmla="val 48241"/>
              <a:gd name="adj2" fmla="val 104205"/>
              <a:gd name="adj3" fmla="val 50814"/>
              <a:gd name="adj4" fmla="val 106478"/>
              <a:gd name="adj5" fmla="val 112195"/>
              <a:gd name="adj6" fmla="val 1637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182459" y="1579265"/>
            <a:ext cx="3561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2400" b="1" cap="none" spc="0" dirty="0" smtClean="0">
                <a:ln/>
                <a:solidFill>
                  <a:srgbClr val="FF0000"/>
                </a:solidFill>
                <a:effectLst/>
                <a:latin typeface="+mj-ea"/>
                <a:ea typeface="+mj-ea"/>
              </a:rPr>
              <a:t>E</a:t>
            </a:r>
            <a:endParaRPr lang="zh-TW" altLang="en-US" sz="2400" b="1" cap="none" spc="0" dirty="0">
              <a:ln/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直線圖說文字 2 10"/>
          <p:cNvSpPr/>
          <p:nvPr/>
        </p:nvSpPr>
        <p:spPr>
          <a:xfrm>
            <a:off x="10434313" y="1210173"/>
            <a:ext cx="286336" cy="369092"/>
          </a:xfrm>
          <a:prstGeom prst="borderCallout2">
            <a:avLst>
              <a:gd name="adj1" fmla="val 106533"/>
              <a:gd name="adj2" fmla="val 50981"/>
              <a:gd name="adj3" fmla="val 133395"/>
              <a:gd name="adj4" fmla="val 53255"/>
              <a:gd name="adj5" fmla="val 177774"/>
              <a:gd name="adj6" fmla="val 5414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434313" y="1819061"/>
            <a:ext cx="4219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2400" b="1" cap="none" spc="0" dirty="0" smtClean="0">
                <a:ln/>
                <a:solidFill>
                  <a:srgbClr val="FF0000"/>
                </a:solidFill>
                <a:effectLst/>
                <a:latin typeface="+mj-ea"/>
                <a:ea typeface="+mj-ea"/>
              </a:rPr>
              <a:t>D</a:t>
            </a:r>
            <a:endParaRPr lang="zh-TW" altLang="en-US" sz="2400" b="1" cap="none" spc="0" dirty="0">
              <a:ln/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4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1095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+mj-ea"/>
              </a:rPr>
              <a:t>應用程式操作說明</a:t>
            </a:r>
            <a:r>
              <a:rPr lang="en-US" altLang="zh-TW" sz="4400" dirty="0">
                <a:latin typeface="+mj-ea"/>
              </a:rPr>
              <a:t>(Cont.)</a:t>
            </a:r>
            <a:endParaRPr lang="zh-TW" altLang="en-US" sz="44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1418193" y="2151528"/>
            <a:ext cx="4899937" cy="3665071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按下按照地區篩選結果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b="1" dirty="0" smtClean="0">
                <a:latin typeface="+mj-ea"/>
                <a:ea typeface="+mj-ea"/>
              </a:rPr>
              <a:t>放大鏡圖示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r>
              <a:rPr lang="zh-TW" altLang="en-US" sz="2400" dirty="0" smtClean="0">
                <a:latin typeface="+mj-ea"/>
                <a:ea typeface="+mj-ea"/>
              </a:rPr>
              <a:t>，我們可以由北、中、南、東及外島地區篩選搜尋回來的結果，最後一個「全部」選項為還原篩選前的搜尋結果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而篩選後的結果如右小圖所顯示，可以發現按下北台灣後，結果列表只會列出北台灣地區的搜尋結果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" b="233"/>
          <a:stretch>
            <a:fillRect/>
          </a:stretch>
        </p:blipFill>
        <p:spPr>
          <a:xfrm>
            <a:off x="8291606" y="1328271"/>
            <a:ext cx="3062288" cy="4775200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79" y="3282537"/>
            <a:ext cx="1779578" cy="28209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13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1095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+mj-ea"/>
              </a:rPr>
              <a:t>應用程式操作說明</a:t>
            </a:r>
            <a:r>
              <a:rPr lang="en-US" altLang="zh-TW" sz="4400" dirty="0">
                <a:latin typeface="+mj-ea"/>
              </a:rPr>
              <a:t>(Cont.)</a:t>
            </a:r>
            <a:endParaRPr lang="zh-TW" altLang="en-US" sz="44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1418193" y="2151528"/>
            <a:ext cx="6119022" cy="3665071"/>
          </a:xfrm>
        </p:spPr>
        <p:txBody>
          <a:bodyPr>
            <a:normAutofit/>
          </a:bodyPr>
          <a:lstStyle/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當按下重新獲取資料後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b="1" dirty="0" smtClean="0">
                <a:latin typeface="+mj-ea"/>
                <a:ea typeface="+mj-ea"/>
              </a:rPr>
              <a:t>兩箭頭環繞圖示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r>
              <a:rPr lang="zh-TW" altLang="en-US" sz="2400" dirty="0" smtClean="0">
                <a:latin typeface="+mj-ea"/>
                <a:ea typeface="+mj-ea"/>
              </a:rPr>
              <a:t>，程式會再次連線至</a:t>
            </a:r>
            <a:r>
              <a:rPr lang="zh-TW" altLang="en-US" sz="2400" dirty="0">
                <a:latin typeface="+mj-ea"/>
                <a:ea typeface="+mj-ea"/>
              </a:rPr>
              <a:t>空氣品質即時污染指標資料</a:t>
            </a:r>
            <a:r>
              <a:rPr lang="zh-TW" altLang="en-US" sz="2400" dirty="0" smtClean="0">
                <a:latin typeface="+mj-ea"/>
                <a:ea typeface="+mj-ea"/>
              </a:rPr>
              <a:t>集中擷取</a:t>
            </a:r>
            <a:r>
              <a:rPr lang="en-US" altLang="zh-TW" sz="2400" b="1" dirty="0">
                <a:latin typeface="+mj-ea"/>
                <a:ea typeface="+mj-ea"/>
              </a:rPr>
              <a:t>PM</a:t>
            </a:r>
            <a:r>
              <a:rPr lang="en-US" altLang="zh-TW" sz="2400" b="1" baseline="-25000" dirty="0">
                <a:latin typeface="+mj-ea"/>
                <a:ea typeface="+mj-ea"/>
              </a:rPr>
              <a:t>2.5</a:t>
            </a:r>
            <a:r>
              <a:rPr lang="zh-TW" altLang="en-US" sz="2400" dirty="0">
                <a:latin typeface="+mj-ea"/>
                <a:ea typeface="+mj-ea"/>
              </a:rPr>
              <a:t>濃度</a:t>
            </a:r>
            <a:r>
              <a:rPr lang="zh-TW" altLang="en-US" sz="2400" dirty="0" smtClean="0">
                <a:latin typeface="+mj-ea"/>
                <a:ea typeface="+mj-ea"/>
              </a:rPr>
              <a:t>資訊</a:t>
            </a:r>
            <a:endParaRPr lang="en-US" altLang="zh-TW" sz="2400" dirty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5" name="圖片版面配置區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b="6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27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399" y="1041400"/>
            <a:ext cx="6241816" cy="710950"/>
          </a:xfrm>
        </p:spPr>
        <p:txBody>
          <a:bodyPr>
            <a:noAutofit/>
          </a:bodyPr>
          <a:lstStyle/>
          <a:p>
            <a:r>
              <a:rPr lang="zh-TW" altLang="en-US" sz="4400" dirty="0" smtClean="0">
                <a:latin typeface="+mj-ea"/>
              </a:rPr>
              <a:t>應用程式操作說明</a:t>
            </a:r>
            <a:r>
              <a:rPr lang="en-US" altLang="zh-TW" sz="4400" dirty="0">
                <a:latin typeface="+mj-ea"/>
              </a:rPr>
              <a:t>(Cont.)</a:t>
            </a:r>
            <a:endParaRPr lang="zh-TW" altLang="en-US" sz="4400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>
          <a:xfrm>
            <a:off x="1418193" y="2151528"/>
            <a:ext cx="6119022" cy="3665071"/>
          </a:xfrm>
        </p:spPr>
        <p:txBody>
          <a:bodyPr>
            <a:normAutofit/>
          </a:bodyPr>
          <a:lstStyle/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我們可以發現搜尋結果使用了圖標區分</a:t>
            </a:r>
            <a:r>
              <a:rPr lang="en-US" altLang="zh-TW" sz="2400" b="1" dirty="0">
                <a:latin typeface="+mj-ea"/>
                <a:ea typeface="+mj-ea"/>
              </a:rPr>
              <a:t>PM</a:t>
            </a:r>
            <a:r>
              <a:rPr lang="en-US" altLang="zh-TW" sz="2400" b="1" baseline="-25000" dirty="0">
                <a:latin typeface="+mj-ea"/>
                <a:ea typeface="+mj-ea"/>
              </a:rPr>
              <a:t>2.5</a:t>
            </a:r>
            <a:r>
              <a:rPr lang="zh-TW" altLang="en-US" sz="2400" dirty="0" smtClean="0">
                <a:latin typeface="+mj-ea"/>
                <a:ea typeface="+mj-ea"/>
              </a:rPr>
              <a:t>濃度情況，但為了讓民眾可以直接且快速在</a:t>
            </a:r>
            <a:r>
              <a:rPr lang="en-US" altLang="zh-TW" sz="2400" dirty="0" smtClean="0">
                <a:latin typeface="+mj-ea"/>
                <a:ea typeface="+mj-ea"/>
              </a:rPr>
              <a:t>PM2.5 Monitor</a:t>
            </a:r>
            <a:r>
              <a:rPr lang="zh-TW" altLang="en-US" sz="2400" dirty="0" smtClean="0">
                <a:latin typeface="+mj-ea"/>
                <a:ea typeface="+mj-ea"/>
              </a:rPr>
              <a:t>上觀看圖標所代表的意義，我們使用</a:t>
            </a:r>
            <a:r>
              <a:rPr lang="en-US" altLang="zh-TW" sz="2400" dirty="0" smtClean="0">
                <a:latin typeface="+mj-ea"/>
                <a:ea typeface="+mj-ea"/>
              </a:rPr>
              <a:t>DrawerLayout</a:t>
            </a:r>
            <a:r>
              <a:rPr lang="zh-TW" altLang="en-US" sz="2400" dirty="0" smtClean="0">
                <a:latin typeface="+mj-ea"/>
                <a:ea typeface="+mj-ea"/>
              </a:rPr>
              <a:t>排列圖標訊息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我們僅需由</a:t>
            </a:r>
            <a:r>
              <a:rPr lang="zh-TW" altLang="en-US" sz="2400" b="1" dirty="0" smtClean="0">
                <a:latin typeface="+mj-ea"/>
                <a:ea typeface="+mj-ea"/>
              </a:rPr>
              <a:t>畫面右側邊緣由右往左滑</a:t>
            </a:r>
            <a:r>
              <a:rPr lang="zh-TW" altLang="en-US" sz="2400" dirty="0" smtClean="0">
                <a:latin typeface="+mj-ea"/>
                <a:ea typeface="+mj-ea"/>
              </a:rPr>
              <a:t>或</a:t>
            </a:r>
            <a:r>
              <a:rPr lang="zh-TW" altLang="en-US" sz="2400" b="1" dirty="0" smtClean="0">
                <a:latin typeface="+mj-ea"/>
                <a:ea typeface="+mj-ea"/>
              </a:rPr>
              <a:t>按下問號按鈕</a:t>
            </a:r>
            <a:r>
              <a:rPr lang="zh-TW" altLang="en-US" sz="2400" dirty="0" smtClean="0">
                <a:latin typeface="+mj-ea"/>
                <a:ea typeface="+mj-ea"/>
              </a:rPr>
              <a:t>即可拉出圖標訊息</a:t>
            </a:r>
            <a:endParaRPr lang="en-US" altLang="zh-TW" sz="2400" dirty="0">
              <a:latin typeface="+mj-ea"/>
              <a:ea typeface="+mj-ea"/>
            </a:endParaRPr>
          </a:p>
          <a:p>
            <a:pPr lvl="1" indent="-457200" algn="just">
              <a:buFont typeface="Arial" panose="020B0604020202020204" pitchFamily="34" charset="0"/>
              <a:buChar char="•"/>
            </a:pPr>
            <a:endParaRPr lang="en-US" altLang="zh-TW" sz="2400" dirty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6" name="圖片版面配置區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b="61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24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>
                <a:latin typeface="+mj-ea"/>
                <a:ea typeface="+mj-ea"/>
              </a:rPr>
              <a:t>專案簡介</a:t>
            </a:r>
            <a:endParaRPr lang="en-US" altLang="zh-TW" dirty="0" smtClean="0">
              <a:latin typeface="+mj-ea"/>
              <a:ea typeface="+mj-ea"/>
            </a:endParaRPr>
          </a:p>
          <a:p>
            <a:pPr algn="just"/>
            <a:r>
              <a:rPr lang="zh-TW" altLang="en-US" dirty="0" smtClean="0">
                <a:latin typeface="+mj-ea"/>
                <a:ea typeface="+mj-ea"/>
              </a:rPr>
              <a:t>功能說明</a:t>
            </a:r>
            <a:endParaRPr lang="en-US" altLang="zh-TW" dirty="0" smtClean="0">
              <a:latin typeface="+mj-ea"/>
              <a:ea typeface="+mj-ea"/>
            </a:endParaRPr>
          </a:p>
          <a:p>
            <a:pPr algn="just"/>
            <a:r>
              <a:rPr lang="zh-TW" altLang="en-US" dirty="0" smtClean="0">
                <a:latin typeface="+mj-ea"/>
                <a:ea typeface="+mj-ea"/>
              </a:rPr>
              <a:t>使用技術分析</a:t>
            </a:r>
            <a:endParaRPr lang="en-US" altLang="zh-TW" dirty="0" smtClean="0">
              <a:latin typeface="+mj-ea"/>
              <a:ea typeface="+mj-ea"/>
            </a:endParaRPr>
          </a:p>
          <a:p>
            <a:pPr algn="just"/>
            <a:r>
              <a:rPr lang="zh-TW" altLang="en-US" dirty="0" smtClean="0">
                <a:latin typeface="+mj-ea"/>
                <a:ea typeface="+mj-ea"/>
              </a:rPr>
              <a:t>組員分工表</a:t>
            </a:r>
            <a:endParaRPr lang="en-US" altLang="zh-TW" dirty="0" smtClean="0">
              <a:latin typeface="+mj-ea"/>
              <a:ea typeface="+mj-ea"/>
            </a:endParaRPr>
          </a:p>
          <a:p>
            <a:pPr algn="just"/>
            <a:r>
              <a:rPr lang="zh-TW" altLang="en-US" dirty="0" smtClean="0">
                <a:latin typeface="+mj-ea"/>
                <a:ea typeface="+mj-ea"/>
              </a:rPr>
              <a:t>應用程式安裝說明</a:t>
            </a:r>
            <a:endParaRPr lang="en-US" altLang="zh-TW" dirty="0" smtClean="0">
              <a:latin typeface="+mj-ea"/>
              <a:ea typeface="+mj-ea"/>
            </a:endParaRPr>
          </a:p>
          <a:p>
            <a:pPr algn="just"/>
            <a:r>
              <a:rPr lang="zh-TW" altLang="en-US" dirty="0" smtClean="0">
                <a:latin typeface="+mj-ea"/>
                <a:ea typeface="+mj-ea"/>
              </a:rPr>
              <a:t>應用程式操作說</a:t>
            </a:r>
            <a:r>
              <a:rPr lang="zh-TW" altLang="en-US" dirty="0">
                <a:latin typeface="+mj-ea"/>
                <a:ea typeface="+mj-ea"/>
              </a:rPr>
              <a:t>明</a:t>
            </a:r>
            <a:endParaRPr lang="en-US" altLang="zh-TW" dirty="0" smtClean="0">
              <a:latin typeface="+mj-ea"/>
              <a:ea typeface="+mj-ea"/>
            </a:endParaRPr>
          </a:p>
          <a:p>
            <a:pPr algn="just"/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00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專案簡介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 smtClean="0">
                <a:latin typeface="+mj-ea"/>
                <a:ea typeface="+mj-ea"/>
              </a:rPr>
              <a:t>動機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lvl="1" indent="0" algn="just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近年來，由於工業的發展，空氣品質遂變成人們對於生活品質的要求之一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lvl="1" indent="0" algn="just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網路爆</a:t>
            </a:r>
            <a:r>
              <a:rPr lang="zh-TW" altLang="en-US" sz="2400" dirty="0">
                <a:latin typeface="+mj-ea"/>
                <a:ea typeface="+mj-ea"/>
              </a:rPr>
              <a:t>紅</a:t>
            </a:r>
            <a:r>
              <a:rPr lang="zh-TW" altLang="en-US" sz="2400" dirty="0" smtClean="0">
                <a:latin typeface="+mj-ea"/>
                <a:ea typeface="+mj-ea"/>
              </a:rPr>
              <a:t>紀錄片「穹</a:t>
            </a:r>
            <a:r>
              <a:rPr lang="zh-TW" altLang="en-US" sz="2400" dirty="0">
                <a:latin typeface="+mj-ea"/>
                <a:ea typeface="+mj-ea"/>
              </a:rPr>
              <a:t>頂</a:t>
            </a:r>
            <a:r>
              <a:rPr lang="zh-TW" altLang="en-US" sz="2400" dirty="0" smtClean="0">
                <a:latin typeface="+mj-ea"/>
                <a:ea typeface="+mj-ea"/>
              </a:rPr>
              <a:t>之下」讓人們更注意起</a:t>
            </a:r>
            <a:r>
              <a:rPr lang="en-US" altLang="zh-TW" sz="2400" b="1" dirty="0">
                <a:latin typeface="+mj-ea"/>
              </a:rPr>
              <a:t>PM</a:t>
            </a:r>
            <a:r>
              <a:rPr lang="en-US" altLang="zh-TW" sz="2400" b="1" baseline="-25000" dirty="0">
                <a:latin typeface="+mj-ea"/>
              </a:rPr>
              <a:t>2.5</a:t>
            </a:r>
            <a:r>
              <a:rPr lang="zh-TW" altLang="en-US" sz="2400" dirty="0" smtClean="0">
                <a:latin typeface="+mj-ea"/>
                <a:ea typeface="+mj-ea"/>
              </a:rPr>
              <a:t>所引發的健康</a:t>
            </a:r>
            <a:r>
              <a:rPr lang="zh-TW" altLang="en-US" sz="2400" dirty="0" smtClean="0">
                <a:latin typeface="+mj-ea"/>
                <a:ea typeface="+mj-ea"/>
              </a:rPr>
              <a:t>問題</a:t>
            </a:r>
            <a:endParaRPr lang="en-US" altLang="zh-TW" sz="2400" dirty="0" smtClean="0">
              <a:latin typeface="+mj-ea"/>
              <a:ea typeface="+mj-ea"/>
            </a:endParaRPr>
          </a:p>
          <a:p>
            <a:pPr algn="just"/>
            <a:r>
              <a:rPr lang="zh-TW" altLang="en-US" dirty="0">
                <a:latin typeface="+mj-ea"/>
                <a:ea typeface="+mj-ea"/>
              </a:rPr>
              <a:t>直徑小於或等於</a:t>
            </a:r>
            <a:r>
              <a:rPr lang="en-US" altLang="zh-TW" dirty="0">
                <a:latin typeface="+mj-ea"/>
                <a:ea typeface="+mj-ea"/>
              </a:rPr>
              <a:t>2.5</a:t>
            </a:r>
            <a:r>
              <a:rPr lang="zh-TW" altLang="en-US" dirty="0">
                <a:latin typeface="+mj-ea"/>
                <a:ea typeface="+mj-ea"/>
              </a:rPr>
              <a:t>微米的懸浮粒子稱為</a:t>
            </a:r>
            <a:r>
              <a:rPr lang="zh-TW" altLang="en-US" b="1" dirty="0">
                <a:latin typeface="+mj-ea"/>
                <a:ea typeface="+mj-ea"/>
              </a:rPr>
              <a:t>細懸浮粒子</a:t>
            </a:r>
            <a:r>
              <a:rPr lang="zh-TW" altLang="en-US" dirty="0">
                <a:latin typeface="+mj-ea"/>
                <a:ea typeface="+mj-ea"/>
              </a:rPr>
              <a:t>（</a:t>
            </a:r>
            <a:r>
              <a:rPr lang="en-US" altLang="zh-TW" b="1" dirty="0">
                <a:latin typeface="+mj-ea"/>
                <a:ea typeface="+mj-ea"/>
              </a:rPr>
              <a:t>PM</a:t>
            </a:r>
            <a:r>
              <a:rPr lang="en-US" altLang="zh-TW" b="1" baseline="-25000" dirty="0">
                <a:latin typeface="+mj-ea"/>
                <a:ea typeface="+mj-ea"/>
              </a:rPr>
              <a:t>2.5</a:t>
            </a:r>
            <a:r>
              <a:rPr lang="zh-TW" altLang="en-US" dirty="0"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07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專案</a:t>
            </a:r>
            <a:r>
              <a:rPr lang="zh-TW" altLang="en-US" dirty="0" smtClean="0">
                <a:latin typeface="+mj-ea"/>
              </a:rPr>
              <a:t>簡介</a:t>
            </a:r>
            <a:r>
              <a:rPr lang="en-US" altLang="zh-TW" dirty="0" smtClean="0">
                <a:latin typeface="+mj-ea"/>
              </a:rPr>
              <a:t>(Cont.)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>
                <a:latin typeface="+mj-ea"/>
                <a:ea typeface="+mj-ea"/>
              </a:rPr>
              <a:t>目的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提供簡單的列表供使用者查詢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文字及圖標分級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可依地區篩選結果</a:t>
            </a: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提供簡易的說明知曉圖標所包含的</a:t>
            </a:r>
            <a:r>
              <a:rPr lang="zh-TW" altLang="en-US" dirty="0" smtClean="0">
                <a:latin typeface="+mj-ea"/>
                <a:ea typeface="+mj-ea"/>
              </a:rPr>
              <a:t>意義</a:t>
            </a:r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50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29" y="2691646"/>
            <a:ext cx="8422341" cy="2127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234225" y="5109900"/>
            <a:ext cx="17235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TW" altLang="en-US" sz="4000" b="1" dirty="0" smtClean="0">
                <a:ln/>
                <a:solidFill>
                  <a:schemeClr val="accent4"/>
                </a:solidFill>
                <a:latin typeface="+mj-ea"/>
                <a:ea typeface="+mj-ea"/>
              </a:rPr>
              <a:t>功能樹</a:t>
            </a:r>
            <a:endParaRPr lang="zh-TW" altLang="en-US" sz="4000" b="1" cap="none" spc="0" dirty="0">
              <a:ln/>
              <a:solidFill>
                <a:schemeClr val="accent4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00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功能</a:t>
            </a:r>
            <a:r>
              <a:rPr lang="zh-TW" altLang="en-US" dirty="0" smtClean="0">
                <a:latin typeface="+mj-ea"/>
              </a:rPr>
              <a:t>說明</a:t>
            </a:r>
            <a:r>
              <a:rPr lang="en-US" altLang="zh-TW" dirty="0" smtClean="0">
                <a:latin typeface="+mj-ea"/>
              </a:rPr>
              <a:t>(Cont.)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 smtClean="0">
                <a:latin typeface="+mj-ea"/>
                <a:ea typeface="+mj-ea"/>
              </a:rPr>
              <a:t>依據上一頁功能樹，各功能簡介依序為：</a:t>
            </a:r>
            <a:endParaRPr lang="en-US" altLang="zh-TW" dirty="0" smtClean="0">
              <a:latin typeface="+mj-ea"/>
              <a:ea typeface="+mj-ea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列出各地區監測站的</a:t>
            </a:r>
            <a:r>
              <a:rPr lang="en-US" altLang="zh-TW" sz="2400" b="1" dirty="0" smtClean="0">
                <a:latin typeface="+mj-ea"/>
                <a:ea typeface="+mj-ea"/>
              </a:rPr>
              <a:t>PM</a:t>
            </a:r>
            <a:r>
              <a:rPr lang="en-US" altLang="zh-TW" sz="2400" b="1" baseline="-25000" dirty="0" smtClean="0">
                <a:latin typeface="+mj-ea"/>
                <a:ea typeface="+mj-ea"/>
              </a:rPr>
              <a:t>2.5</a:t>
            </a:r>
            <a:r>
              <a:rPr lang="zh-TW" altLang="en-US" sz="2400" dirty="0" smtClean="0">
                <a:latin typeface="+mj-ea"/>
                <a:ea typeface="+mj-ea"/>
              </a:rPr>
              <a:t>濃度結果：從政府的</a:t>
            </a:r>
            <a:r>
              <a:rPr lang="en-US" altLang="zh-TW" sz="2400" dirty="0" err="1" smtClean="0">
                <a:latin typeface="+mj-ea"/>
                <a:ea typeface="+mj-ea"/>
              </a:rPr>
              <a:t>OpenData</a:t>
            </a:r>
            <a:r>
              <a:rPr lang="zh-TW" altLang="en-US" sz="2400" dirty="0" smtClean="0">
                <a:latin typeface="+mj-ea"/>
                <a:ea typeface="+mj-ea"/>
              </a:rPr>
              <a:t>資料集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空氣品質即時污染</a:t>
            </a:r>
            <a:r>
              <a:rPr lang="zh-TW" altLang="en-US" sz="2400" dirty="0" smtClean="0">
                <a:latin typeface="+mj-ea"/>
                <a:ea typeface="+mj-ea"/>
              </a:rPr>
              <a:t>指標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r>
              <a:rPr lang="zh-TW" altLang="en-US" sz="2400" dirty="0" smtClean="0">
                <a:latin typeface="+mj-ea"/>
                <a:ea typeface="+mj-ea"/>
              </a:rPr>
              <a:t>擷取</a:t>
            </a:r>
            <a:r>
              <a:rPr lang="en-US" altLang="zh-TW" sz="2400" b="1" dirty="0" smtClean="0">
                <a:latin typeface="+mj-ea"/>
                <a:ea typeface="+mj-ea"/>
              </a:rPr>
              <a:t>PM</a:t>
            </a:r>
            <a:r>
              <a:rPr lang="en-US" altLang="zh-TW" sz="2400" b="1" baseline="-25000" dirty="0" smtClean="0">
                <a:latin typeface="+mj-ea"/>
                <a:ea typeface="+mj-ea"/>
              </a:rPr>
              <a:t>2.5</a:t>
            </a:r>
            <a:r>
              <a:rPr lang="zh-TW" altLang="en-US" sz="2400" dirty="0" smtClean="0">
                <a:latin typeface="+mj-ea"/>
                <a:ea typeface="+mj-ea"/>
              </a:rPr>
              <a:t>濃度資訊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依地區篩選結果：按照北台灣、中台灣、南臺灣、東台灣、其它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外島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r>
              <a:rPr lang="zh-TW" altLang="en-US" sz="2400" dirty="0" smtClean="0">
                <a:latin typeface="+mj-ea"/>
                <a:ea typeface="+mj-ea"/>
              </a:rPr>
              <a:t>及全部六個選項篩選搜尋結果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zh-TW" altLang="en-US" dirty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25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功能</a:t>
            </a:r>
            <a:r>
              <a:rPr lang="zh-TW" altLang="en-US" dirty="0" smtClean="0">
                <a:latin typeface="+mj-ea"/>
              </a:rPr>
              <a:t>說明</a:t>
            </a:r>
            <a:r>
              <a:rPr lang="en-US" altLang="zh-TW" dirty="0" smtClean="0">
                <a:latin typeface="+mj-ea"/>
              </a:rPr>
              <a:t>(Cont.)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2"/>
            <a:ext cx="7746904" cy="3318936"/>
          </a:xfrm>
        </p:spPr>
        <p:txBody>
          <a:bodyPr/>
          <a:lstStyle/>
          <a:p>
            <a:pPr marL="914400" lvl="1" indent="-457200" algn="just">
              <a:buFont typeface="+mj-lt"/>
              <a:buAutoNum type="arabicPeriod" startAt="3"/>
            </a:pPr>
            <a:r>
              <a:rPr lang="zh-TW" altLang="en-US" sz="2400" dirty="0" smtClean="0">
                <a:latin typeface="+mj-ea"/>
                <a:ea typeface="+mj-ea"/>
              </a:rPr>
              <a:t>重新獲取資料：重新從</a:t>
            </a:r>
            <a:r>
              <a:rPr lang="zh-TW" altLang="en-US" sz="2400" dirty="0">
                <a:latin typeface="+mj-ea"/>
                <a:ea typeface="+mj-ea"/>
              </a:rPr>
              <a:t>政府的</a:t>
            </a:r>
            <a:r>
              <a:rPr lang="en-US" altLang="zh-TW" sz="2400" dirty="0" err="1">
                <a:latin typeface="+mj-ea"/>
                <a:ea typeface="+mj-ea"/>
              </a:rPr>
              <a:t>OpenData</a:t>
            </a:r>
            <a:r>
              <a:rPr lang="zh-TW" altLang="en-US" sz="2400" dirty="0" smtClean="0">
                <a:latin typeface="+mj-ea"/>
                <a:ea typeface="+mj-ea"/>
              </a:rPr>
              <a:t>資料集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空氣品質即時污染指標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  <a:r>
              <a:rPr lang="zh-TW" altLang="en-US" sz="2400" dirty="0">
                <a:latin typeface="+mj-ea"/>
                <a:ea typeface="+mj-ea"/>
              </a:rPr>
              <a:t>擷取</a:t>
            </a:r>
            <a:r>
              <a:rPr lang="en-US" altLang="zh-TW" sz="2400" b="1" dirty="0">
                <a:latin typeface="+mj-ea"/>
                <a:ea typeface="+mj-ea"/>
              </a:rPr>
              <a:t>PM</a:t>
            </a:r>
            <a:r>
              <a:rPr lang="en-US" altLang="zh-TW" sz="2400" b="1" baseline="-25000" dirty="0">
                <a:latin typeface="+mj-ea"/>
                <a:ea typeface="+mj-ea"/>
              </a:rPr>
              <a:t>2.5</a:t>
            </a:r>
            <a:r>
              <a:rPr lang="zh-TW" altLang="en-US" sz="2400" dirty="0">
                <a:latin typeface="+mj-ea"/>
                <a:ea typeface="+mj-ea"/>
              </a:rPr>
              <a:t>濃度</a:t>
            </a:r>
            <a:r>
              <a:rPr lang="zh-TW" altLang="en-US" sz="2400" dirty="0" smtClean="0">
                <a:latin typeface="+mj-ea"/>
                <a:ea typeface="+mj-ea"/>
              </a:rPr>
              <a:t>資訊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914400" lvl="1" indent="-457200" algn="just">
              <a:buFont typeface="+mj-lt"/>
              <a:buAutoNum type="arabicPeriod" startAt="3"/>
            </a:pPr>
            <a:r>
              <a:rPr lang="zh-TW" altLang="en-US" sz="2400" dirty="0" smtClean="0">
                <a:latin typeface="+mj-ea"/>
                <a:ea typeface="+mj-ea"/>
              </a:rPr>
              <a:t>圖標說明：說明各色塊所表示的意義，圖標為右圖黃色螢光筆標示處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en-US" altLang="zh-TW" dirty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en-US" altLang="zh-TW" dirty="0" smtClean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 startAt="3"/>
            </a:pP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305" y="2556932"/>
            <a:ext cx="2092195" cy="32757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1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需要用到以下幾項技術：</a:t>
            </a:r>
            <a:endParaRPr lang="en-US" altLang="zh-TW" dirty="0" smtClean="0">
              <a:latin typeface="+mj-ea"/>
              <a:ea typeface="+mj-ea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653321660"/>
              </p:ext>
            </p:extLst>
          </p:nvPr>
        </p:nvGraphicFramePr>
        <p:xfrm>
          <a:off x="1631575" y="3110753"/>
          <a:ext cx="9265021" cy="3027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使用技術</a:t>
            </a:r>
            <a:r>
              <a:rPr lang="zh-TW" altLang="en-US" dirty="0" smtClean="0">
                <a:latin typeface="+mj-ea"/>
              </a:rPr>
              <a:t>分析</a:t>
            </a:r>
            <a:r>
              <a:rPr lang="en-US" altLang="zh-TW" dirty="0" smtClean="0">
                <a:latin typeface="+mj-ea"/>
              </a:rPr>
              <a:t>(Cont.)</a:t>
            </a:r>
            <a:endParaRPr lang="zh-TW" altLang="en-US" dirty="0">
              <a:latin typeface="+mj-ea"/>
            </a:endParaRP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166837722"/>
              </p:ext>
            </p:extLst>
          </p:nvPr>
        </p:nvGraphicFramePr>
        <p:xfrm>
          <a:off x="1739153" y="2581835"/>
          <a:ext cx="6636870" cy="329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18" y="2916113"/>
            <a:ext cx="1869319" cy="29597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4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768</Words>
  <Application>Microsoft Office PowerPoint</Application>
  <PresentationFormat>寬螢幕</PresentationFormat>
  <Paragraphs>89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新細明體</vt:lpstr>
      <vt:lpstr>Arial</vt:lpstr>
      <vt:lpstr>Garamond</vt:lpstr>
      <vt:lpstr>有機</vt:lpstr>
      <vt:lpstr>PM 2.5 Monitor</vt:lpstr>
      <vt:lpstr>大綱</vt:lpstr>
      <vt:lpstr>專案簡介</vt:lpstr>
      <vt:lpstr>專案簡介(Cont.)</vt:lpstr>
      <vt:lpstr>功能說明</vt:lpstr>
      <vt:lpstr>功能說明(Cont.)</vt:lpstr>
      <vt:lpstr>功能說明(Cont.)</vt:lpstr>
      <vt:lpstr>使用技術分析</vt:lpstr>
      <vt:lpstr>使用技術分析(Cont.)</vt:lpstr>
      <vt:lpstr>組員分工表</vt:lpstr>
      <vt:lpstr>應用程式安裝說明</vt:lpstr>
      <vt:lpstr>應用程式安裝說明(Cont.)</vt:lpstr>
      <vt:lpstr>應用程式操作說明</vt:lpstr>
      <vt:lpstr>應用程式操作說明(Cont.)</vt:lpstr>
      <vt:lpstr>應用程式操作說明(Cont.)</vt:lpstr>
      <vt:lpstr>應用程式操作說明(Cont.)</vt:lpstr>
      <vt:lpstr>應用程式操作說明(Cont.)</vt:lpstr>
      <vt:lpstr>應用程式操作說明(Cont.)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Monitor</dc:title>
  <dc:creator>Chasel Liu</dc:creator>
  <cp:lastModifiedBy>Chasel Liu</cp:lastModifiedBy>
  <cp:revision>24</cp:revision>
  <dcterms:created xsi:type="dcterms:W3CDTF">2015-06-20T15:14:09Z</dcterms:created>
  <dcterms:modified xsi:type="dcterms:W3CDTF">2015-06-21T06:08:34Z</dcterms:modified>
</cp:coreProperties>
</file>