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  <p:sldMasterId id="2147483720" r:id="rId2"/>
    <p:sldMasterId id="2147483732" r:id="rId3"/>
  </p:sldMasterIdLst>
  <p:notesMasterIdLst>
    <p:notesMasterId r:id="rId43"/>
  </p:notesMasterIdLst>
  <p:sldIdLst>
    <p:sldId id="257" r:id="rId4"/>
    <p:sldId id="296" r:id="rId5"/>
    <p:sldId id="288" r:id="rId6"/>
    <p:sldId id="290" r:id="rId7"/>
    <p:sldId id="291" r:id="rId8"/>
    <p:sldId id="292" r:id="rId9"/>
    <p:sldId id="293" r:id="rId10"/>
    <p:sldId id="294" r:id="rId11"/>
    <p:sldId id="258" r:id="rId12"/>
    <p:sldId id="289" r:id="rId13"/>
    <p:sldId id="298" r:id="rId14"/>
    <p:sldId id="303" r:id="rId15"/>
    <p:sldId id="299" r:id="rId16"/>
    <p:sldId id="300" r:id="rId17"/>
    <p:sldId id="297" r:id="rId18"/>
    <p:sldId id="262" r:id="rId19"/>
    <p:sldId id="263" r:id="rId20"/>
    <p:sldId id="264" r:id="rId21"/>
    <p:sldId id="265" r:id="rId22"/>
    <p:sldId id="266" r:id="rId23"/>
    <p:sldId id="286" r:id="rId24"/>
    <p:sldId id="287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304" r:id="rId41"/>
    <p:sldId id="283" r:id="rId4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is Araujo da Silva" initials="DAdS" lastIdx="1" clrIdx="0">
    <p:extLst>
      <p:ext uri="{19B8F6BF-5375-455C-9EA6-DF929625EA0E}">
        <p15:presenceInfo xmlns:p15="http://schemas.microsoft.com/office/powerpoint/2012/main" xmlns="" userId="S-1-5-21-191840625-170860156-1235820382-226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1194" y="-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6-11T15:11:57.033" idx="1">
    <p:pos x="10" y="10"/>
    <p:text>Alterar o RRR do Registro ES,CS,....</p:text>
    <p:extLst>
      <p:ext uri="{C676402C-5697-4E1C-873F-D02D1690AC5C}">
        <p15:threadingInfo xmlns:p15="http://schemas.microsoft.com/office/powerpoint/2012/main" xmlns="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FF89F-550C-4129-B05B-5F50C6FAE430}" type="datetimeFigureOut">
              <a:rPr lang="pt-BR" smtClean="0"/>
              <a:t>12/06/2014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53FDC-004F-4EB0-83CE-561FF9E196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50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325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985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647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531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863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1789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0922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143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78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488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636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371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3672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438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7916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3761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9352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0315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4115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3605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9670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392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7CDAC-B720-4E2B-BBE7-741502A9701C}" type="slidenum">
              <a:rPr lang="pt-BR" smtClean="0">
                <a:solidFill>
                  <a:prstClr val="black"/>
                </a:solidFill>
              </a:rPr>
              <a:pPr/>
              <a:t>10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3246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1348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4540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640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7CDAC-B720-4E2B-BBE7-741502A9701C}" type="slidenum">
              <a:rPr lang="pt-BR" smtClean="0">
                <a:solidFill>
                  <a:prstClr val="black"/>
                </a:solidFill>
              </a:rPr>
              <a:pPr/>
              <a:t>11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394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7CDAC-B720-4E2B-BBE7-741502A9701C}" type="slidenum">
              <a:rPr lang="pt-BR" smtClean="0">
                <a:solidFill>
                  <a:prstClr val="black"/>
                </a:solidFill>
              </a:rPr>
              <a:pPr/>
              <a:t>12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808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7CDAC-B720-4E2B-BBE7-741502A9701C}" type="slidenum">
              <a:rPr lang="pt-BR" smtClean="0">
                <a:solidFill>
                  <a:prstClr val="black"/>
                </a:solidFill>
              </a:rPr>
              <a:pPr/>
              <a:t>13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641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7CDAC-B720-4E2B-BBE7-741502A9701C}" type="slidenum">
              <a:rPr lang="pt-BR" smtClean="0">
                <a:solidFill>
                  <a:prstClr val="black"/>
                </a:solidFill>
              </a:rPr>
              <a:pPr/>
              <a:t>14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837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519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605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BB3D-E4FE-4A11-A052-CD86F1E69DB8}" type="datetime1">
              <a:rPr lang="pt-BR" smtClean="0"/>
              <a:t>12/06/2014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73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E4B1-8EB5-4003-A55F-F71688338A99}" type="datetime1">
              <a:rPr lang="pt-BR" smtClean="0"/>
              <a:t>12/06/2014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57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AD5F-C92F-4634-B5E4-2AC2D7CCADC3}" type="datetime1">
              <a:rPr lang="pt-BR" smtClean="0"/>
              <a:t>12/06/2014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773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E142-25FA-4F02-9C65-8BB323E756B3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12/06/2014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7F6-2480-46CE-AF23-F1282800052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676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E142-25FA-4F02-9C65-8BB323E756B3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12/06/2014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7F6-2480-46CE-AF23-F1282800052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60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E142-25FA-4F02-9C65-8BB323E756B3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12/06/2014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7F6-2480-46CE-AF23-F1282800052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794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E142-25FA-4F02-9C65-8BB323E756B3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12/06/2014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7F6-2480-46CE-AF23-F1282800052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804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E142-25FA-4F02-9C65-8BB323E756B3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12/06/2014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7F6-2480-46CE-AF23-F1282800052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485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E142-25FA-4F02-9C65-8BB323E756B3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12/06/2014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7F6-2480-46CE-AF23-F1282800052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4659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E142-25FA-4F02-9C65-8BB323E756B3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12/06/2014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7F6-2480-46CE-AF23-F1282800052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7598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E142-25FA-4F02-9C65-8BB323E756B3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12/06/2014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7F6-2480-46CE-AF23-F1282800052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45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6B12-C301-43C9-80E8-1904ED727E75}" type="datetime1">
              <a:rPr lang="pt-BR" smtClean="0"/>
              <a:t>12/06/2014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1909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E142-25FA-4F02-9C65-8BB323E756B3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12/06/2014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7F6-2480-46CE-AF23-F1282800052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6711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E142-25FA-4F02-9C65-8BB323E756B3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12/06/2014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7F6-2480-46CE-AF23-F1282800052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448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E142-25FA-4F02-9C65-8BB323E756B3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12/06/2014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7F6-2480-46CE-AF23-F1282800052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0863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E142-25FA-4F02-9C65-8BB323E756B3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12/06/2014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7F6-2480-46CE-AF23-F1282800052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4826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E142-25FA-4F02-9C65-8BB323E756B3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12/06/2014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7F6-2480-46CE-AF23-F1282800052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1836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E142-25FA-4F02-9C65-8BB323E756B3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12/06/2014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7F6-2480-46CE-AF23-F1282800052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7253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E142-25FA-4F02-9C65-8BB323E756B3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12/06/2014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7F6-2480-46CE-AF23-F1282800052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3765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E142-25FA-4F02-9C65-8BB323E756B3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12/06/2014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7F6-2480-46CE-AF23-F1282800052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1509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E142-25FA-4F02-9C65-8BB323E756B3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12/06/2014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7F6-2480-46CE-AF23-F1282800052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2035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E142-25FA-4F02-9C65-8BB323E756B3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12/06/2014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7F6-2480-46CE-AF23-F1282800052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64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4DE8B-95BD-4532-8D9F-959F73581BCD}" type="datetime1">
              <a:rPr lang="pt-BR" smtClean="0"/>
              <a:t>12/06/2014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6585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E142-25FA-4F02-9C65-8BB323E756B3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12/06/2014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7F6-2480-46CE-AF23-F1282800052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921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E142-25FA-4F02-9C65-8BB323E756B3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12/06/2014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7F6-2480-46CE-AF23-F1282800052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4354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E142-25FA-4F02-9C65-8BB323E756B3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12/06/2014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7F6-2480-46CE-AF23-F1282800052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5011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E142-25FA-4F02-9C65-8BB323E756B3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12/06/2014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7F6-2480-46CE-AF23-F1282800052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73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646EA-F905-42E6-8D41-D210E3D1B3B0}" type="datetime1">
              <a:rPr lang="pt-BR" smtClean="0"/>
              <a:t>12/06/2014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57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CC9A-F90A-483B-B5C3-D9CD1D9023C3}" type="datetime1">
              <a:rPr lang="pt-BR" smtClean="0"/>
              <a:t>12/06/2014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11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18CA-9C70-47FE-864A-E0F0D85E9FF8}" type="datetime1">
              <a:rPr lang="pt-BR" smtClean="0"/>
              <a:t>12/06/2014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57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4DB3-2DD8-4972-89FE-90673AEDB76E}" type="datetime1">
              <a:rPr lang="pt-BR" smtClean="0"/>
              <a:t>12/06/2014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53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6DDB-37F4-496B-8C9E-0114879CEB09}" type="datetime1">
              <a:rPr lang="pt-BR" smtClean="0"/>
              <a:t>12/06/2014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0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5921-9CEC-4050-BEC1-20181F0949A3}" type="datetime1">
              <a:rPr lang="pt-BR" smtClean="0"/>
              <a:t>12/06/2014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64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250D5-F4D3-4996-83F2-E63CAE78953C}" type="datetime1">
              <a:rPr lang="pt-BR" smtClean="0"/>
              <a:t>12/06/2014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70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7E142-25FA-4F02-9C65-8BB323E756B3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12/06/2014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CB7F6-2480-46CE-AF23-F1282800052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70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7E142-25FA-4F02-9C65-8BB323E756B3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12/06/2014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CB7F6-2480-46CE-AF23-F1282800052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86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0"/>
            <a:ext cx="9143429" cy="6857999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2789507" y="1870302"/>
            <a:ext cx="5829299" cy="1748951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750" b="1" dirty="0">
                <a:latin typeface="Eras Light ITC" panose="020B0402030504020804" pitchFamily="34" charset="0"/>
              </a:rPr>
              <a:t>Desenvolvimento de um Microprocessador 8086 RISC</a:t>
            </a:r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2841784" y="20877"/>
            <a:ext cx="5724744" cy="109728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Universidade Federal de Itajubá</a:t>
            </a:r>
          </a:p>
          <a:p>
            <a:pPr algn="ctr"/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Instituto de Engenharia de Sistemas e Tecnologia da Informação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Engenharia da Computação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572285" y="4026263"/>
            <a:ext cx="3967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b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Equipe:</a:t>
            </a:r>
          </a:p>
          <a:p>
            <a:pPr algn="r"/>
            <a:r>
              <a:rPr lang="pt-BR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Dênis </a:t>
            </a:r>
            <a:r>
              <a:rPr lang="pt-BR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Araújo da Silva</a:t>
            </a:r>
          </a:p>
          <a:p>
            <a:pPr algn="r"/>
            <a:r>
              <a:rPr lang="pt-BR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Marcos Aurélio Freitas de Almeida Costa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468671" y="5763612"/>
            <a:ext cx="466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Orientador</a:t>
            </a:r>
            <a:r>
              <a:rPr lang="pt-BR" dirty="0" smtClean="0"/>
              <a:t>: </a:t>
            </a:r>
            <a:r>
              <a:rPr lang="pt-BR" dirty="0" err="1" smtClean="0"/>
              <a:t>Profº</a:t>
            </a:r>
            <a:r>
              <a:rPr lang="pt-BR" dirty="0" smtClean="0"/>
              <a:t> </a:t>
            </a:r>
            <a:r>
              <a:rPr lang="pt-BR" dirty="0" err="1" smtClean="0"/>
              <a:t>Drº</a:t>
            </a:r>
            <a:r>
              <a:rPr lang="pt-BR" dirty="0" smtClean="0"/>
              <a:t> Maurílio Pereira Coutinho</a:t>
            </a:r>
          </a:p>
          <a:p>
            <a:pPr algn="ctr"/>
            <a:r>
              <a:rPr lang="pt-BR" b="1" dirty="0" err="1" smtClean="0"/>
              <a:t>Co-Orientador</a:t>
            </a:r>
            <a:r>
              <a:rPr lang="pt-BR" b="1" dirty="0" smtClean="0"/>
              <a:t>: </a:t>
            </a:r>
            <a:r>
              <a:rPr lang="pt-BR" dirty="0" err="1" smtClean="0"/>
              <a:t>Profº</a:t>
            </a:r>
            <a:r>
              <a:rPr lang="pt-BR" dirty="0" smtClean="0"/>
              <a:t> </a:t>
            </a:r>
            <a:r>
              <a:rPr lang="pt-BR" dirty="0" err="1" smtClean="0"/>
              <a:t>Drº</a:t>
            </a:r>
            <a:r>
              <a:rPr lang="pt-BR" dirty="0" smtClean="0"/>
              <a:t> Robson Moreno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398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349170" y="514944"/>
            <a:ext cx="7886700" cy="3397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 smtClean="0">
                <a:latin typeface="Calibri Light" panose="020F0302020204030204" pitchFamily="34" charset="0"/>
              </a:rPr>
              <a:t>Arquitetura do 8086 RISC</a:t>
            </a:r>
            <a:endParaRPr lang="pt-BR" sz="4000" dirty="0">
              <a:latin typeface="Calibri Light" panose="020F0302020204030204" pitchFamily="34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 flipV="1">
            <a:off x="349170" y="1017433"/>
            <a:ext cx="8241038" cy="1445"/>
          </a:xfrm>
          <a:prstGeom prst="line">
            <a:avLst/>
          </a:prstGeom>
          <a:ln w="31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349170" y="1598014"/>
            <a:ext cx="8577329" cy="4217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chemeClr val="accent1">
                  <a:lumMod val="75000"/>
                </a:schemeClr>
              </a:buClr>
              <a:buNone/>
            </a:pPr>
            <a:r>
              <a:rPr lang="pt-BR" sz="2800" dirty="0" smtClean="0"/>
              <a:t>Definiu-se os seguinte critérios para o desenvolvimento do microprocessador:</a:t>
            </a:r>
          </a:p>
          <a:p>
            <a:pPr marL="0" indent="0" algn="just">
              <a:buClr>
                <a:schemeClr val="accent1">
                  <a:lumMod val="75000"/>
                </a:schemeClr>
              </a:buClr>
              <a:buNone/>
            </a:pPr>
            <a:endParaRPr lang="pt-BR" sz="2800" dirty="0" smtClean="0"/>
          </a:p>
          <a:p>
            <a:pPr lvl="1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16 Registradores de 16 bits</a:t>
            </a:r>
            <a:endParaRPr lang="pt-BR" b="1" dirty="0" smtClean="0"/>
          </a:p>
          <a:p>
            <a:pPr lvl="1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9 instruções de 4 bytes</a:t>
            </a:r>
            <a:endParaRPr lang="pt-BR" b="1" dirty="0" smtClean="0"/>
          </a:p>
          <a:p>
            <a:pPr lvl="1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Máquina </a:t>
            </a:r>
            <a:r>
              <a:rPr lang="pt-BR" dirty="0" err="1" smtClean="0"/>
              <a:t>Load</a:t>
            </a:r>
            <a:r>
              <a:rPr lang="pt-BR" dirty="0" smtClean="0"/>
              <a:t>/</a:t>
            </a:r>
            <a:r>
              <a:rPr lang="pt-BR" dirty="0" err="1" smtClean="0"/>
              <a:t>Store</a:t>
            </a:r>
            <a:endParaRPr lang="pt-BR" dirty="0" smtClean="0"/>
          </a:p>
          <a:p>
            <a:pPr lvl="1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Endereçamento de 64 </a:t>
            </a:r>
            <a:r>
              <a:rPr lang="pt-BR" dirty="0" err="1" smtClean="0"/>
              <a:t>Kbytes</a:t>
            </a:r>
            <a:r>
              <a:rPr lang="pt-BR" dirty="0" smtClean="0"/>
              <a:t> de memória</a:t>
            </a:r>
          </a:p>
        </p:txBody>
      </p:sp>
    </p:spTree>
    <p:extLst>
      <p:ext uri="{BB962C8B-B14F-4D97-AF65-F5344CB8AC3E}">
        <p14:creationId xmlns:p14="http://schemas.microsoft.com/office/powerpoint/2010/main" val="316341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349170" y="514944"/>
            <a:ext cx="7886700" cy="3397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 smtClean="0">
                <a:latin typeface="Calibri Light" panose="020F0302020204030204" pitchFamily="34" charset="0"/>
              </a:rPr>
              <a:t>Ambiente de Desenvolvimento</a:t>
            </a:r>
            <a:endParaRPr lang="pt-BR" sz="4000" dirty="0">
              <a:latin typeface="Calibri Light" panose="020F0302020204030204" pitchFamily="34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 flipV="1">
            <a:off x="349170" y="1017433"/>
            <a:ext cx="8241038" cy="1445"/>
          </a:xfrm>
          <a:prstGeom prst="line">
            <a:avLst/>
          </a:prstGeom>
          <a:ln w="31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349170" y="1598014"/>
            <a:ext cx="8577329" cy="4217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chemeClr val="accent1">
                  <a:lumMod val="75000"/>
                </a:schemeClr>
              </a:buClr>
              <a:buNone/>
            </a:pPr>
            <a:r>
              <a:rPr lang="pt-BR" sz="2800" dirty="0" smtClean="0"/>
              <a:t>Definiu-se para o desenvolvimento do projeto, as seguintes ferramentas:</a:t>
            </a:r>
          </a:p>
          <a:p>
            <a:pPr marL="0" indent="0" algn="just">
              <a:buClr>
                <a:schemeClr val="accent1">
                  <a:lumMod val="75000"/>
                </a:schemeClr>
              </a:buClr>
              <a:buNone/>
            </a:pPr>
            <a:endParaRPr lang="pt-BR" sz="2800" dirty="0" smtClean="0"/>
          </a:p>
          <a:p>
            <a:pPr lvl="1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/>
              <a:t>Altera </a:t>
            </a:r>
            <a:r>
              <a:rPr lang="pt-BR" dirty="0" err="1"/>
              <a:t>Quartus</a:t>
            </a:r>
            <a:r>
              <a:rPr lang="pt-BR" dirty="0"/>
              <a:t> II </a:t>
            </a:r>
            <a:r>
              <a:rPr lang="pt-BR" dirty="0" err="1"/>
              <a:t>Version</a:t>
            </a:r>
            <a:r>
              <a:rPr lang="pt-BR" dirty="0"/>
              <a:t> 13.1 </a:t>
            </a:r>
            <a:r>
              <a:rPr lang="pt-BR" dirty="0" smtClean="0"/>
              <a:t>Web </a:t>
            </a:r>
            <a:r>
              <a:rPr lang="pt-BR" dirty="0" err="1" smtClean="0"/>
              <a:t>Edition</a:t>
            </a:r>
            <a:endParaRPr lang="pt-BR" b="1" dirty="0" smtClean="0"/>
          </a:p>
          <a:p>
            <a:pPr lvl="1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sv-SE" dirty="0"/>
              <a:t>ModelSim Altera Starter Edition </a:t>
            </a:r>
            <a:r>
              <a:rPr lang="sv-SE" dirty="0" smtClean="0"/>
              <a:t>13.1</a:t>
            </a:r>
          </a:p>
          <a:p>
            <a:pPr lvl="1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Projeto compartilhado pelo </a:t>
            </a:r>
            <a:r>
              <a:rPr lang="pt-BR" dirty="0" err="1" smtClean="0"/>
              <a:t>Github</a:t>
            </a:r>
            <a:endParaRPr lang="pt-BR" dirty="0" smtClean="0"/>
          </a:p>
          <a:p>
            <a:pPr lvl="2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/>
              <a:t>Endereço: https://github.com/macaufreitas/micro-risc.git</a:t>
            </a:r>
            <a:endParaRPr lang="pt-BR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6" y="5025980"/>
            <a:ext cx="1562636" cy="15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6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349170" y="514944"/>
            <a:ext cx="7886700" cy="3397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 smtClean="0">
                <a:latin typeface="Calibri Light" panose="020F0302020204030204" pitchFamily="34" charset="0"/>
              </a:rPr>
              <a:t>Diagrama de Estados</a:t>
            </a:r>
            <a:endParaRPr lang="pt-BR" sz="4000" dirty="0">
              <a:latin typeface="Calibri Light" panose="020F0302020204030204" pitchFamily="34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 flipV="1">
            <a:off x="349170" y="1017433"/>
            <a:ext cx="8241038" cy="1445"/>
          </a:xfrm>
          <a:prstGeom prst="line">
            <a:avLst/>
          </a:prstGeom>
          <a:ln w="31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349170" y="1598014"/>
            <a:ext cx="8577329" cy="4217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chemeClr val="accent1">
                  <a:lumMod val="75000"/>
                </a:schemeClr>
              </a:buClr>
              <a:buNone/>
            </a:pPr>
            <a:endParaRPr lang="pt-BR" dirty="0" smtClean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349169" y="1711778"/>
            <a:ext cx="8577329" cy="4217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chemeClr val="accent1">
                  <a:lumMod val="75000"/>
                </a:schemeClr>
              </a:buClr>
              <a:buNone/>
            </a:pPr>
            <a:r>
              <a:rPr lang="pt-BR" sz="2800" dirty="0" smtClean="0"/>
              <a:t>Para o controle de todos componentes, desenvolveu-se:</a:t>
            </a:r>
          </a:p>
          <a:p>
            <a:pPr marL="0" indent="0" algn="just">
              <a:buClr>
                <a:schemeClr val="accent1">
                  <a:lumMod val="75000"/>
                </a:schemeClr>
              </a:buClr>
              <a:buNone/>
            </a:pPr>
            <a:endParaRPr lang="pt-BR" sz="2800" dirty="0" smtClean="0"/>
          </a:p>
          <a:p>
            <a:pPr lvl="1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Unidade de Controle:</a:t>
            </a:r>
          </a:p>
          <a:p>
            <a:pPr lvl="2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Responsável por toda a implementação da lógica do microprocessador</a:t>
            </a:r>
          </a:p>
          <a:p>
            <a:pPr marL="914400" lvl="2" indent="0" algn="just">
              <a:buClr>
                <a:schemeClr val="accent1">
                  <a:lumMod val="75000"/>
                </a:schemeClr>
              </a:buClr>
              <a:buNone/>
            </a:pPr>
            <a:endParaRPr lang="pt-BR" dirty="0" smtClean="0"/>
          </a:p>
          <a:p>
            <a:pPr lvl="1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sv-SE" dirty="0" smtClean="0"/>
              <a:t>Unidade de Controle de Endereços:</a:t>
            </a:r>
          </a:p>
          <a:p>
            <a:pPr lvl="2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Responsável pela manipulação da memória, sendo assim uma unidade </a:t>
            </a:r>
            <a:r>
              <a:rPr lang="pt-BR" i="1" dirty="0" smtClean="0"/>
              <a:t>escrava</a:t>
            </a:r>
            <a:r>
              <a:rPr lang="pt-BR" dirty="0" smtClean="0"/>
              <a:t> da Unidade de Controle.</a:t>
            </a:r>
          </a:p>
        </p:txBody>
      </p:sp>
    </p:spTree>
    <p:extLst>
      <p:ext uri="{BB962C8B-B14F-4D97-AF65-F5344CB8AC3E}">
        <p14:creationId xmlns:p14="http://schemas.microsoft.com/office/powerpoint/2010/main" val="110012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349170" y="514944"/>
            <a:ext cx="7886700" cy="3397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 smtClean="0">
                <a:latin typeface="Calibri Light" panose="020F0302020204030204" pitchFamily="34" charset="0"/>
              </a:rPr>
              <a:t>Diagrama de Estados - UC</a:t>
            </a:r>
            <a:endParaRPr lang="pt-BR" sz="4000" dirty="0">
              <a:latin typeface="Calibri Light" panose="020F0302020204030204" pitchFamily="34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 flipV="1">
            <a:off x="349170" y="1017433"/>
            <a:ext cx="8241038" cy="1445"/>
          </a:xfrm>
          <a:prstGeom prst="line">
            <a:avLst/>
          </a:prstGeom>
          <a:ln w="31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600"/>
            <a:ext cx="9144000" cy="5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0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349170" y="514944"/>
            <a:ext cx="7886700" cy="3397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 smtClean="0">
                <a:latin typeface="Calibri Light" panose="020F0302020204030204" pitchFamily="34" charset="0"/>
              </a:rPr>
              <a:t>Diagrama de Estados - UCE</a:t>
            </a:r>
            <a:endParaRPr lang="pt-BR" sz="4000" dirty="0">
              <a:latin typeface="Calibri Light" panose="020F0302020204030204" pitchFamily="34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 flipV="1">
            <a:off x="349170" y="1017433"/>
            <a:ext cx="8241038" cy="1445"/>
          </a:xfrm>
          <a:prstGeom prst="line">
            <a:avLst/>
          </a:prstGeom>
          <a:ln w="31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06828"/>
            <a:ext cx="9144000" cy="535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6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5976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455975"/>
            <a:ext cx="7886700" cy="3263504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Estrutura de Testes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O Microprocessador Desenvolvido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Teste de cada instrução implementada</a:t>
            </a:r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12/06/2014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15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333877" y="1534031"/>
            <a:ext cx="4908884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81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12/06/2014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16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79804"/>
            <a:ext cx="7886700" cy="3585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ixaDeTexto 7"/>
          <p:cNvSpPr txBox="1"/>
          <p:nvPr/>
        </p:nvSpPr>
        <p:spPr>
          <a:xfrm>
            <a:off x="628650" y="5323062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/>
              <a:t>Figura 5: Visão RTL da estrutura de testes</a:t>
            </a:r>
            <a:endParaRPr lang="pt-BR" i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444" y="3786667"/>
            <a:ext cx="5195566" cy="964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Conector angulado 9"/>
          <p:cNvCxnSpPr>
            <a:endCxn id="3" idx="3"/>
          </p:cNvCxnSpPr>
          <p:nvPr/>
        </p:nvCxnSpPr>
        <p:spPr>
          <a:xfrm rot="16200000" flipH="1">
            <a:off x="4070119" y="2717047"/>
            <a:ext cx="1641649" cy="1462134"/>
          </a:xfrm>
          <a:prstGeom prst="bentConnector4">
            <a:avLst>
              <a:gd name="adj1" fmla="val -1561"/>
              <a:gd name="adj2" fmla="val 115635"/>
            </a:avLst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38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12/06/2014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17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628650" y="5668576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/>
              <a:t>Figura 6: Visão RTL do microprocessador desenvolvido</a:t>
            </a:r>
            <a:endParaRPr lang="pt-BR" i="1" dirty="0"/>
          </a:p>
        </p:txBody>
      </p:sp>
      <p:pic>
        <p:nvPicPr>
          <p:cNvPr id="15" name="Espaço Reservado para Conteúdo 1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44" y="2148656"/>
            <a:ext cx="8777911" cy="3363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465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12/06/2014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18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628650" y="5668576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/>
              <a:t>Figura 7: Visão RTL do microprocessador desenvolvido</a:t>
            </a:r>
          </a:p>
          <a:p>
            <a:pPr algn="ctr"/>
            <a:r>
              <a:rPr lang="pt-BR" i="1" dirty="0" smtClean="0"/>
              <a:t>Foco: Multiplexador</a:t>
            </a:r>
            <a:endParaRPr lang="pt-BR" i="1" dirty="0"/>
          </a:p>
        </p:txBody>
      </p:sp>
      <p:pic>
        <p:nvPicPr>
          <p:cNvPr id="15" name="Espaço Reservado para Conteúdo 1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44" y="2148656"/>
            <a:ext cx="8777911" cy="3363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1618" y="1304463"/>
            <a:ext cx="3375953" cy="2062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Elipse 4"/>
          <p:cNvSpPr/>
          <p:nvPr/>
        </p:nvSpPr>
        <p:spPr>
          <a:xfrm>
            <a:off x="525619" y="4176390"/>
            <a:ext cx="903936" cy="8886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19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12/06/2014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19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628650" y="5668576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/>
              <a:t>Figura 8: Visão RTL do microprocessador desenvolvido</a:t>
            </a:r>
          </a:p>
          <a:p>
            <a:pPr algn="ctr"/>
            <a:r>
              <a:rPr lang="pt-BR" i="1" dirty="0" smtClean="0"/>
              <a:t>Foco: </a:t>
            </a:r>
            <a:r>
              <a:rPr lang="pt-BR" i="1" dirty="0" err="1" smtClean="0"/>
              <a:t>Demultiplexador</a:t>
            </a:r>
            <a:endParaRPr lang="pt-BR" i="1" dirty="0"/>
          </a:p>
        </p:txBody>
      </p:sp>
      <p:pic>
        <p:nvPicPr>
          <p:cNvPr id="15" name="Espaço Reservado para Conteúdo 1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44" y="2148656"/>
            <a:ext cx="8777911" cy="3363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Elipse 4"/>
          <p:cNvSpPr/>
          <p:nvPr/>
        </p:nvSpPr>
        <p:spPr>
          <a:xfrm>
            <a:off x="1712890" y="4760492"/>
            <a:ext cx="758244" cy="7319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1992" y="1033666"/>
            <a:ext cx="4451915" cy="1901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Elipse 13"/>
          <p:cNvSpPr/>
          <p:nvPr/>
        </p:nvSpPr>
        <p:spPr>
          <a:xfrm>
            <a:off x="6991082" y="4777419"/>
            <a:ext cx="758244" cy="7319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19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9170" y="1732653"/>
            <a:ext cx="8577329" cy="4217385"/>
          </a:xfrm>
        </p:spPr>
        <p:txBody>
          <a:bodyPr>
            <a:normAutofit/>
          </a:bodyPr>
          <a:lstStyle/>
          <a:p>
            <a:pPr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sz="2000" dirty="0" smtClean="0"/>
              <a:t>Colocar em prática conhecimentos de </a:t>
            </a:r>
            <a:r>
              <a:rPr lang="pt-BR" sz="2000" b="1" dirty="0" smtClean="0"/>
              <a:t>Computadores Digitais</a:t>
            </a:r>
          </a:p>
          <a:p>
            <a:pPr marL="0" indent="0" algn="just">
              <a:buClr>
                <a:schemeClr val="accent1">
                  <a:lumMod val="75000"/>
                </a:schemeClr>
              </a:buClr>
              <a:buNone/>
            </a:pPr>
            <a:endParaRPr lang="pt-BR" sz="2000" b="1" dirty="0" smtClean="0"/>
          </a:p>
          <a:p>
            <a:pPr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sz="2000" dirty="0" smtClean="0"/>
              <a:t>Ampliar conhecimentos em desenvolvimento </a:t>
            </a:r>
            <a:r>
              <a:rPr lang="pt-BR" sz="2000" b="1" dirty="0" smtClean="0"/>
              <a:t>VHDL</a:t>
            </a:r>
          </a:p>
          <a:p>
            <a:pPr marL="0" indent="0" algn="just">
              <a:buClr>
                <a:schemeClr val="accent1">
                  <a:lumMod val="75000"/>
                </a:schemeClr>
              </a:buClr>
              <a:buNone/>
            </a:pPr>
            <a:endParaRPr lang="pt-BR" sz="2000" b="1" dirty="0" smtClean="0"/>
          </a:p>
          <a:p>
            <a:pPr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sz="2000" b="1" dirty="0" smtClean="0"/>
              <a:t>Analisar</a:t>
            </a:r>
            <a:r>
              <a:rPr lang="pt-BR" sz="2000" dirty="0" smtClean="0"/>
              <a:t> </a:t>
            </a:r>
            <a:r>
              <a:rPr lang="pt-BR" sz="2000" dirty="0" smtClean="0"/>
              <a:t>a complexidade de desenvolvimento de microprocessadores</a:t>
            </a:r>
          </a:p>
          <a:p>
            <a:pPr marL="0" indent="0" algn="just">
              <a:buClr>
                <a:schemeClr val="accent1">
                  <a:lumMod val="75000"/>
                </a:schemeClr>
              </a:buClr>
              <a:buNone/>
            </a:pPr>
            <a:endParaRPr lang="pt-BR" sz="2000" dirty="0" smtClean="0"/>
          </a:p>
          <a:p>
            <a:pPr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sz="2000" dirty="0" smtClean="0"/>
              <a:t>Desenvolver um </a:t>
            </a:r>
            <a:r>
              <a:rPr lang="pt-BR" sz="2000" b="1" dirty="0" smtClean="0"/>
              <a:t>projeto base </a:t>
            </a:r>
            <a:r>
              <a:rPr lang="pt-BR" sz="2000" dirty="0" smtClean="0"/>
              <a:t>para projetos futuros na área</a:t>
            </a:r>
          </a:p>
          <a:p>
            <a:pPr marL="0" indent="0" algn="just">
              <a:buClr>
                <a:schemeClr val="accent1">
                  <a:lumMod val="75000"/>
                </a:schemeClr>
              </a:buClr>
              <a:buNone/>
            </a:pPr>
            <a:endParaRPr lang="pt-BR" sz="2000" dirty="0" smtClean="0"/>
          </a:p>
          <a:p>
            <a:pPr marL="342900" lvl="1" indent="-34290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sz="2000" dirty="0"/>
              <a:t>Criar um </a:t>
            </a:r>
            <a:r>
              <a:rPr lang="pt-BR" sz="2000" b="1" dirty="0"/>
              <a:t>protótipo</a:t>
            </a:r>
            <a:r>
              <a:rPr lang="pt-BR" sz="2000" dirty="0"/>
              <a:t> de uma máquina de arquitetura </a:t>
            </a:r>
            <a:r>
              <a:rPr lang="pt-BR" sz="2000" dirty="0" smtClean="0"/>
              <a:t>RISC a partir de uma originalmente CISC.</a:t>
            </a:r>
            <a:endParaRPr lang="pt-BR" sz="2000" dirty="0"/>
          </a:p>
          <a:p>
            <a:pPr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12/06/2014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2</a:t>
            </a:fld>
            <a:endParaRPr lang="pt-BR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349170" y="514944"/>
            <a:ext cx="7886700" cy="3397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 smtClean="0">
                <a:latin typeface="Calibri Light" panose="020F0302020204030204" pitchFamily="34" charset="0"/>
              </a:rPr>
              <a:t>Motivação</a:t>
            </a:r>
            <a:endParaRPr lang="pt-BR" sz="4000" dirty="0">
              <a:latin typeface="Calibri Light" panose="020F0302020204030204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 flipV="1">
            <a:off x="349170" y="1017433"/>
            <a:ext cx="8241038" cy="1445"/>
          </a:xfrm>
          <a:prstGeom prst="line">
            <a:avLst/>
          </a:prstGeom>
          <a:ln w="31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99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12/06/2014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20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628650" y="5668576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/>
              <a:t>Figura 9: Visão RTL do microprocessador desenvolvido</a:t>
            </a:r>
          </a:p>
          <a:p>
            <a:pPr algn="ctr"/>
            <a:r>
              <a:rPr lang="pt-BR" i="1" dirty="0" smtClean="0"/>
              <a:t>Foco: Registro de Propósito Geral</a:t>
            </a:r>
            <a:endParaRPr lang="pt-BR" i="1" dirty="0"/>
          </a:p>
        </p:txBody>
      </p:sp>
      <p:pic>
        <p:nvPicPr>
          <p:cNvPr id="15" name="Espaço Reservado para Conteúdo 1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44" y="2148656"/>
            <a:ext cx="8777911" cy="3363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Elipse 4"/>
          <p:cNvSpPr/>
          <p:nvPr/>
        </p:nvSpPr>
        <p:spPr>
          <a:xfrm>
            <a:off x="1442433" y="3680369"/>
            <a:ext cx="1120463" cy="1097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305" y="1070123"/>
            <a:ext cx="3658337" cy="2610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198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Espaço Reservado para Conteúdo 1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44" y="2148656"/>
            <a:ext cx="8777911" cy="3363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12/06/2014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21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628650" y="5668576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/>
              <a:t>Figura 10: Visão RTL do microprocessador desenvolvido</a:t>
            </a:r>
          </a:p>
          <a:p>
            <a:pPr algn="ctr"/>
            <a:r>
              <a:rPr lang="pt-BR" i="1" dirty="0" smtClean="0"/>
              <a:t>Foco: Registro de </a:t>
            </a:r>
            <a:r>
              <a:rPr lang="pt-BR" i="1" dirty="0" err="1" smtClean="0"/>
              <a:t>Flags</a:t>
            </a:r>
            <a:endParaRPr lang="pt-BR" i="1" dirty="0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209" y="1163593"/>
            <a:ext cx="1981481" cy="2749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Elipse 17"/>
          <p:cNvSpPr/>
          <p:nvPr/>
        </p:nvSpPr>
        <p:spPr>
          <a:xfrm>
            <a:off x="1655788" y="2520053"/>
            <a:ext cx="797847" cy="13747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08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12/06/2014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22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628649" y="5710020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/>
              <a:t>Figura 11: Visão RTL do microprocessador desenvolvido</a:t>
            </a:r>
          </a:p>
          <a:p>
            <a:pPr algn="ctr"/>
            <a:r>
              <a:rPr lang="pt-BR" i="1" dirty="0" smtClean="0"/>
              <a:t>Foco: Unidade Lógica Aritmética</a:t>
            </a:r>
            <a:endParaRPr lang="pt-BR" i="1" dirty="0"/>
          </a:p>
        </p:txBody>
      </p:sp>
      <p:pic>
        <p:nvPicPr>
          <p:cNvPr id="18" name="Espaço Reservado para Conteúdo 1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44" y="2148656"/>
            <a:ext cx="8777911" cy="3363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853" y="1234290"/>
            <a:ext cx="2597412" cy="25278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Elipse 18"/>
          <p:cNvSpPr/>
          <p:nvPr/>
        </p:nvSpPr>
        <p:spPr>
          <a:xfrm>
            <a:off x="2713482" y="2882048"/>
            <a:ext cx="797847" cy="11520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01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12/06/2014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23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628650" y="5668576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/>
              <a:t>Figura 12: Visão RTL do microprocessador desenvolvido</a:t>
            </a:r>
          </a:p>
          <a:p>
            <a:pPr algn="ctr"/>
            <a:r>
              <a:rPr lang="pt-BR" i="1" dirty="0" smtClean="0"/>
              <a:t>Foco: Unidade de Controle</a:t>
            </a:r>
            <a:endParaRPr lang="pt-BR" i="1" dirty="0"/>
          </a:p>
        </p:txBody>
      </p:sp>
      <p:pic>
        <p:nvPicPr>
          <p:cNvPr id="15" name="Espaço Reservado para Conteúdo 1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44" y="2148656"/>
            <a:ext cx="8777911" cy="3363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Elipse 4"/>
          <p:cNvSpPr/>
          <p:nvPr/>
        </p:nvSpPr>
        <p:spPr>
          <a:xfrm>
            <a:off x="3706767" y="3888526"/>
            <a:ext cx="997307" cy="12282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6248" y="1047086"/>
            <a:ext cx="3006344" cy="2851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787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12/06/2014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24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628650" y="5668576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/>
              <a:t>Figura 13: Visão RTL do microprocessador desenvolvido</a:t>
            </a:r>
          </a:p>
          <a:p>
            <a:pPr algn="ctr"/>
            <a:r>
              <a:rPr lang="pt-BR" i="1" dirty="0" smtClean="0"/>
              <a:t>Foco: Unidade de Controle de Endereços</a:t>
            </a:r>
            <a:endParaRPr lang="pt-BR" i="1" dirty="0"/>
          </a:p>
        </p:txBody>
      </p:sp>
      <p:pic>
        <p:nvPicPr>
          <p:cNvPr id="15" name="Espaço Reservado para Conteúdo 1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44" y="2148656"/>
            <a:ext cx="8777911" cy="3363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Elipse 4"/>
          <p:cNvSpPr/>
          <p:nvPr/>
        </p:nvSpPr>
        <p:spPr>
          <a:xfrm>
            <a:off x="4673799" y="4117410"/>
            <a:ext cx="1175262" cy="14146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0067" y="1102226"/>
            <a:ext cx="2594681" cy="2858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795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12/06/2014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25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628650" y="5668576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/>
              <a:t>Figura 14: Visão RTL do microprocessador desenvolvido</a:t>
            </a:r>
          </a:p>
          <a:p>
            <a:pPr algn="ctr"/>
            <a:r>
              <a:rPr lang="pt-BR" i="1" dirty="0" smtClean="0"/>
              <a:t>Foco: Registro de Segmento</a:t>
            </a:r>
            <a:endParaRPr lang="pt-BR" i="1" dirty="0"/>
          </a:p>
        </p:txBody>
      </p:sp>
      <p:pic>
        <p:nvPicPr>
          <p:cNvPr id="15" name="Espaço Reservado para Conteúdo 1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44" y="2148656"/>
            <a:ext cx="8777911" cy="3363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Elipse 4"/>
          <p:cNvSpPr/>
          <p:nvPr/>
        </p:nvSpPr>
        <p:spPr>
          <a:xfrm>
            <a:off x="6102171" y="4135970"/>
            <a:ext cx="1021898" cy="12499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7003" y="1242523"/>
            <a:ext cx="3411532" cy="2587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331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12/06/2014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26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628650" y="5668576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/>
              <a:t>Figura 15: Visão RTL do microprocessador desenvolvido</a:t>
            </a:r>
          </a:p>
          <a:p>
            <a:pPr algn="ctr"/>
            <a:r>
              <a:rPr lang="pt-BR" i="1" dirty="0" smtClean="0"/>
              <a:t>Foco: Calculadora de Endereços</a:t>
            </a:r>
            <a:endParaRPr lang="pt-BR" i="1" dirty="0"/>
          </a:p>
        </p:txBody>
      </p:sp>
      <p:pic>
        <p:nvPicPr>
          <p:cNvPr id="15" name="Espaço Reservado para Conteúdo 1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44" y="2148656"/>
            <a:ext cx="8777911" cy="3363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Elipse 4"/>
          <p:cNvSpPr/>
          <p:nvPr/>
        </p:nvSpPr>
        <p:spPr>
          <a:xfrm>
            <a:off x="7843232" y="4574176"/>
            <a:ext cx="746975" cy="9602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6248" y="1163593"/>
            <a:ext cx="2945706" cy="2721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950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 – ADD Reg16,Imed16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12/06/2014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27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435588" y="1300611"/>
            <a:ext cx="7886700" cy="520494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Instrução Executada: 81C0</a:t>
            </a:r>
            <a:r>
              <a:rPr lang="pt-BR" sz="2000" dirty="0" smtClean="0"/>
              <a:t>h</a:t>
            </a:r>
            <a:r>
              <a:rPr lang="pt-BR" dirty="0" smtClean="0"/>
              <a:t> 00FF</a:t>
            </a:r>
            <a:r>
              <a:rPr lang="pt-BR" sz="2000" dirty="0" smtClean="0"/>
              <a:t>h</a:t>
            </a:r>
            <a:endParaRPr lang="pt-BR" dirty="0" smtClean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98232"/>
            <a:ext cx="9144000" cy="2117479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97377"/>
            <a:ext cx="9144000" cy="208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2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 – OR Reg16,Imed16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12/06/2014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28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426444" y="1309755"/>
            <a:ext cx="7886700" cy="520494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Instrução Executada: 81C8</a:t>
            </a:r>
            <a:r>
              <a:rPr lang="pt-BR" sz="2000" dirty="0" smtClean="0"/>
              <a:t>h</a:t>
            </a:r>
            <a:r>
              <a:rPr lang="pt-BR" dirty="0" smtClean="0"/>
              <a:t> 1234</a:t>
            </a:r>
            <a:r>
              <a:rPr lang="pt-BR" sz="2000" dirty="0" smtClean="0"/>
              <a:t>h</a:t>
            </a:r>
            <a:endParaRPr lang="pt-BR" dirty="0" smtClean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8233"/>
            <a:ext cx="9144000" cy="211747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28474"/>
            <a:ext cx="9144000" cy="208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3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 – ADC Reg16,Imed16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12/06/2014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29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426444" y="1309755"/>
            <a:ext cx="7886700" cy="520494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Instrução Executada: 81D0</a:t>
            </a:r>
            <a:r>
              <a:rPr lang="pt-BR" sz="2000" dirty="0" smtClean="0"/>
              <a:t>h</a:t>
            </a:r>
            <a:r>
              <a:rPr lang="pt-BR" dirty="0" smtClean="0"/>
              <a:t> 1234</a:t>
            </a:r>
            <a:r>
              <a:rPr lang="pt-BR" sz="2000" dirty="0" smtClean="0"/>
              <a:t>h</a:t>
            </a:r>
            <a:endParaRPr lang="pt-BR" dirty="0" smtClean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5" y="1793672"/>
            <a:ext cx="9144000" cy="212186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144" y="4061383"/>
            <a:ext cx="9171432" cy="212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6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349170" y="514944"/>
            <a:ext cx="7886700" cy="3397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 smtClean="0">
                <a:latin typeface="Calibri Light" panose="020F0302020204030204" pitchFamily="34" charset="0"/>
              </a:rPr>
              <a:t>Introdução</a:t>
            </a:r>
            <a:endParaRPr lang="pt-BR" sz="4000" dirty="0">
              <a:latin typeface="Calibri Light" panose="020F0302020204030204" pitchFamily="34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 flipV="1">
            <a:off x="349170" y="1017433"/>
            <a:ext cx="8241038" cy="1445"/>
          </a:xfrm>
          <a:prstGeom prst="line">
            <a:avLst/>
          </a:prstGeom>
          <a:ln w="31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>
          <a:xfrm>
            <a:off x="360608" y="2694905"/>
            <a:ext cx="8229600" cy="217331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 smtClean="0"/>
              <a:t>	O </a:t>
            </a:r>
            <a:r>
              <a:rPr lang="pt-BR" sz="2400" dirty="0"/>
              <a:t>microprocessador, ou simplesmente CPU, </a:t>
            </a:r>
            <a:r>
              <a:rPr lang="pt-BR" sz="2400" dirty="0" smtClean="0"/>
              <a:t>é </a:t>
            </a:r>
            <a:r>
              <a:rPr lang="pt-BR" sz="2400" dirty="0"/>
              <a:t>uma </a:t>
            </a:r>
            <a:r>
              <a:rPr lang="pt-BR" sz="2400" dirty="0" smtClean="0"/>
              <a:t>peça </a:t>
            </a:r>
            <a:r>
              <a:rPr lang="pt-BR" sz="2400" dirty="0"/>
              <a:t>fundamental dos </a:t>
            </a:r>
            <a:r>
              <a:rPr lang="pt-BR" sz="2400" dirty="0" smtClean="0"/>
              <a:t>dispositivos eletrônicos </a:t>
            </a:r>
            <a:r>
              <a:rPr lang="pt-BR" sz="2400" dirty="0"/>
              <a:t>atuais. Ela esta presente em computadores pessoais, </a:t>
            </a:r>
            <a:r>
              <a:rPr lang="pt-BR" sz="2400" i="1" dirty="0" err="1" smtClean="0"/>
              <a:t>tablets</a:t>
            </a:r>
            <a:r>
              <a:rPr lang="pt-BR" sz="2400" dirty="0" smtClean="0"/>
              <a:t>, </a:t>
            </a:r>
            <a:r>
              <a:rPr lang="pt-BR" sz="2400" i="1" dirty="0" smtClean="0"/>
              <a:t>smartphones</a:t>
            </a:r>
            <a:r>
              <a:rPr lang="pt-BR" sz="2400" dirty="0" smtClean="0"/>
              <a:t> </a:t>
            </a:r>
            <a:r>
              <a:rPr lang="pt-BR" sz="2400" dirty="0"/>
              <a:t>e </a:t>
            </a:r>
            <a:r>
              <a:rPr lang="pt-BR" sz="2400" dirty="0" smtClean="0"/>
              <a:t>eletrodomésticos</a:t>
            </a:r>
            <a:r>
              <a:rPr lang="pt-BR" sz="2400" dirty="0"/>
              <a:t>. </a:t>
            </a:r>
            <a:r>
              <a:rPr lang="pt-BR" sz="2400" dirty="0" smtClean="0"/>
              <a:t>Sendo responsável </a:t>
            </a:r>
            <a:r>
              <a:rPr lang="pt-BR" sz="2400" dirty="0"/>
              <a:t>pela </a:t>
            </a:r>
            <a:r>
              <a:rPr lang="pt-BR" sz="2400" dirty="0" smtClean="0"/>
              <a:t>execução </a:t>
            </a:r>
            <a:r>
              <a:rPr lang="pt-BR" sz="2400" dirty="0"/>
              <a:t>de </a:t>
            </a:r>
            <a:r>
              <a:rPr lang="pt-BR" sz="2400" dirty="0" smtClean="0"/>
              <a:t>operações aritméticas </a:t>
            </a:r>
            <a:r>
              <a:rPr lang="pt-BR" sz="2400" dirty="0"/>
              <a:t>e </a:t>
            </a:r>
            <a:r>
              <a:rPr lang="pt-BR" sz="2400" dirty="0" smtClean="0"/>
              <a:t>lógicas </a:t>
            </a:r>
            <a:r>
              <a:rPr lang="pt-BR" sz="2400" dirty="0"/>
              <a:t>requisitadas pelos </a:t>
            </a:r>
            <a:r>
              <a:rPr lang="pt-BR" sz="2400" dirty="0" smtClean="0"/>
              <a:t>programas.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2187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 – SBB Reg16,Imed16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12/06/2014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30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426444" y="1309755"/>
            <a:ext cx="7886700" cy="520494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Instrução Executada: 81D8</a:t>
            </a:r>
            <a:r>
              <a:rPr lang="pt-BR" sz="2000" dirty="0" smtClean="0"/>
              <a:t>h</a:t>
            </a:r>
            <a:r>
              <a:rPr lang="pt-BR" dirty="0" smtClean="0"/>
              <a:t> 1234</a:t>
            </a:r>
            <a:r>
              <a:rPr lang="pt-BR" sz="2000" dirty="0" smtClean="0"/>
              <a:t>h</a:t>
            </a:r>
            <a:endParaRPr lang="pt-BR" dirty="0" smtClean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518" y="4100416"/>
            <a:ext cx="9169036" cy="211941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2704"/>
            <a:ext cx="9169037" cy="211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1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 – AND Reg16,Imed16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12/06/2014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31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426444" y="1309755"/>
            <a:ext cx="7886700" cy="520494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Instrução Executada: 81E0</a:t>
            </a:r>
            <a:r>
              <a:rPr lang="pt-BR" sz="2000" dirty="0" smtClean="0"/>
              <a:t>h</a:t>
            </a:r>
            <a:r>
              <a:rPr lang="pt-BR" dirty="0" smtClean="0"/>
              <a:t> 1234</a:t>
            </a:r>
            <a:r>
              <a:rPr lang="pt-BR" sz="2000" dirty="0" smtClean="0"/>
              <a:t>h</a:t>
            </a:r>
            <a:endParaRPr lang="pt-BR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6" y="1844483"/>
            <a:ext cx="9144000" cy="211940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00417"/>
            <a:ext cx="9118964" cy="211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6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 – SUB Reg16,Imed16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12/06/2014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32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426444" y="1309755"/>
            <a:ext cx="7886700" cy="520494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Instrução Executada: 81E8</a:t>
            </a:r>
            <a:r>
              <a:rPr lang="pt-BR" sz="2000" dirty="0" smtClean="0"/>
              <a:t>h</a:t>
            </a:r>
            <a:r>
              <a:rPr lang="pt-BR" dirty="0" smtClean="0"/>
              <a:t> 1234</a:t>
            </a:r>
            <a:r>
              <a:rPr lang="pt-BR" sz="2000" dirty="0" smtClean="0"/>
              <a:t>h</a:t>
            </a:r>
            <a:endParaRPr lang="pt-BR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6841"/>
            <a:ext cx="9144000" cy="211940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093300"/>
            <a:ext cx="9144000" cy="210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8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 – XOR Reg16,Imed16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12/06/2014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33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426444" y="1309755"/>
            <a:ext cx="7886700" cy="520494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Instrução Executada: 81F0</a:t>
            </a:r>
            <a:r>
              <a:rPr lang="pt-BR" sz="2000" dirty="0" smtClean="0"/>
              <a:t>h</a:t>
            </a:r>
            <a:r>
              <a:rPr lang="pt-BR" dirty="0" smtClean="0"/>
              <a:t> 1234</a:t>
            </a:r>
            <a:r>
              <a:rPr lang="pt-BR" sz="2000" dirty="0" smtClean="0"/>
              <a:t>h</a:t>
            </a:r>
            <a:endParaRPr lang="pt-BR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9310"/>
            <a:ext cx="9144000" cy="211982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4082830"/>
            <a:ext cx="9137251" cy="211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2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 – CMP Reg16,Imed16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12/06/2014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34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Imagem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07471"/>
            <a:ext cx="9144000" cy="2162303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0485"/>
            <a:ext cx="9144000" cy="2162303"/>
          </a:xfrm>
          <a:prstGeom prst="rect">
            <a:avLst/>
          </a:prstGeom>
        </p:spPr>
      </p:pic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426444" y="1309755"/>
            <a:ext cx="7886700" cy="520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Instrução Executada: 81F8</a:t>
            </a:r>
            <a:r>
              <a:rPr lang="pt-BR" sz="2000" dirty="0" smtClean="0"/>
              <a:t>h</a:t>
            </a:r>
            <a:r>
              <a:rPr lang="pt-BR" dirty="0" smtClean="0"/>
              <a:t> 1234</a:t>
            </a:r>
            <a:r>
              <a:rPr lang="pt-BR" sz="2000" dirty="0" smtClean="0"/>
              <a:t>h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3916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 – MOV Reg16,Imed16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12/06/2014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35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426444" y="996436"/>
            <a:ext cx="7886700" cy="520494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Instrução Executada: 00B8</a:t>
            </a:r>
            <a:r>
              <a:rPr lang="pt-BR" sz="2000" dirty="0" smtClean="0"/>
              <a:t>h</a:t>
            </a:r>
            <a:r>
              <a:rPr lang="pt-BR" dirty="0" smtClean="0"/>
              <a:t> 1234</a:t>
            </a:r>
            <a:r>
              <a:rPr lang="pt-BR" sz="2000" dirty="0" smtClean="0"/>
              <a:t>h</a:t>
            </a:r>
            <a:endParaRPr lang="pt-BR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4272"/>
            <a:ext cx="9144000" cy="216230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48758"/>
            <a:ext cx="9144000" cy="216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2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911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5976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Considerações Finais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3876" y="2031006"/>
            <a:ext cx="8694213" cy="3263504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Desenvolver um processador RISC a partir de um originalmente CISC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Implementação de instruções básicas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Realização de testes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Desenvolvimento de um arquitetura simples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Aquisição de conhecimentos mais profundos sobre várias arquiteturas de microprocessadores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12/06/2014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36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333877" y="1534031"/>
            <a:ext cx="4908884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76" y="1751964"/>
            <a:ext cx="585012" cy="45552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76" y="2545554"/>
            <a:ext cx="585012" cy="455523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76" y="3052357"/>
            <a:ext cx="585012" cy="455523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76" y="3544079"/>
            <a:ext cx="585012" cy="455523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76" y="3963771"/>
            <a:ext cx="585012" cy="45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9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5976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929385"/>
            <a:ext cx="7886700" cy="3672554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sz="2000" dirty="0" smtClean="0"/>
              <a:t>Implementar mais instruções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pt-BR" sz="20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sz="2000" dirty="0" smtClean="0"/>
              <a:t>Aumentar o tamanho dos registros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pt-BR" sz="20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sz="2000" dirty="0" smtClean="0"/>
              <a:t>Microprocessador base para outros estudos: </a:t>
            </a:r>
            <a:r>
              <a:rPr lang="pt-BR" sz="2000" i="1" dirty="0" smtClean="0"/>
              <a:t>pipeline</a:t>
            </a:r>
            <a:r>
              <a:rPr lang="pt-BR" sz="2000" dirty="0" smtClean="0"/>
              <a:t>, </a:t>
            </a:r>
            <a:r>
              <a:rPr lang="pt-BR" sz="2000" i="1" dirty="0" err="1" smtClean="0"/>
              <a:t>placement</a:t>
            </a:r>
            <a:r>
              <a:rPr lang="pt-BR" sz="2000" dirty="0" smtClean="0"/>
              <a:t>, </a:t>
            </a:r>
            <a:r>
              <a:rPr lang="pt-BR" sz="2000" i="1" dirty="0" err="1" smtClean="0"/>
              <a:t>routing</a:t>
            </a:r>
            <a:r>
              <a:rPr lang="pt-BR" sz="2000" dirty="0" smtClean="0"/>
              <a:t> entre outros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pt-BR" sz="20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sz="2000" dirty="0" smtClean="0"/>
              <a:t>Desenvolvimento de uma arquitetura mais complexa </a:t>
            </a:r>
            <a:r>
              <a:rPr lang="pt-BR" sz="2000" b="1" dirty="0" smtClean="0"/>
              <a:t>Open </a:t>
            </a:r>
            <a:r>
              <a:rPr lang="pt-BR" sz="2000" b="1" dirty="0" err="1" smtClean="0"/>
              <a:t>Source</a:t>
            </a:r>
            <a:r>
              <a:rPr lang="pt-BR" sz="2000" b="1" dirty="0" smtClean="0"/>
              <a:t> </a:t>
            </a:r>
            <a:r>
              <a:rPr lang="pt-BR" sz="2000" dirty="0" smtClean="0"/>
              <a:t>com auxílio de uma comunidade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pt-BR" sz="20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sz="2000" dirty="0" smtClean="0"/>
              <a:t>Automação dos testes</a:t>
            </a:r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12/06/2014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37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333877" y="1534031"/>
            <a:ext cx="4908884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39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095" y="408583"/>
            <a:ext cx="8180499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Método para automação dos testes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12/06/2014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38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6378"/>
            <a:ext cx="9144000" cy="3917627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2686050" y="1442434"/>
            <a:ext cx="0" cy="49139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6637723" y="1466044"/>
            <a:ext cx="0" cy="49139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628650" y="1436181"/>
            <a:ext cx="86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1ª Fase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4154834" y="1436181"/>
            <a:ext cx="86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ª Fase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667546" y="1436181"/>
            <a:ext cx="86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ª Fase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330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34677" y="4713667"/>
            <a:ext cx="80746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solidFill>
                  <a:schemeClr val="bg1"/>
                </a:solidFill>
                <a:latin typeface="Eras Light ITC" panose="020B0402030504020804" pitchFamily="34" charset="0"/>
              </a:rPr>
              <a:t>Muito obrigado por sua atenção !</a:t>
            </a:r>
            <a:endParaRPr lang="pt-BR" sz="4400" b="1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36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0"/>
            <a:ext cx="3571960" cy="4525963"/>
          </a:xfrm>
        </p:spPr>
      </p:pic>
      <p:sp>
        <p:nvSpPr>
          <p:cNvPr id="6" name="CaixaDeTexto 5"/>
          <p:cNvSpPr txBox="1"/>
          <p:nvPr/>
        </p:nvSpPr>
        <p:spPr>
          <a:xfrm>
            <a:off x="4646858" y="3117484"/>
            <a:ext cx="4198374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prstClr val="black"/>
                </a:solidFill>
                <a:latin typeface="+mj-lt"/>
              </a:rPr>
              <a:t>Em máquinas CISC as instruções dos programas são convertidas para microcódigo.</a:t>
            </a:r>
            <a:endParaRPr lang="pt-BR" sz="24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49170" y="514944"/>
            <a:ext cx="7886700" cy="3397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 smtClean="0">
                <a:latin typeface="Calibri Light" panose="020F0302020204030204" pitchFamily="34" charset="0"/>
              </a:rPr>
              <a:t>Execução das Instruções - CISC</a:t>
            </a:r>
            <a:endParaRPr lang="pt-BR" sz="4000" dirty="0">
              <a:latin typeface="Calibri Light" panose="020F0302020204030204" pitchFamily="34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 flipV="1">
            <a:off x="349170" y="1017433"/>
            <a:ext cx="8241038" cy="1445"/>
          </a:xfrm>
          <a:prstGeom prst="line">
            <a:avLst/>
          </a:prstGeom>
          <a:ln w="31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703508" y="6154763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/>
              <a:t>Figura 1: Funcionamento de um Microprocessador CISC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28663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84" y="1495325"/>
            <a:ext cx="3571960" cy="4525963"/>
          </a:xfrm>
        </p:spPr>
      </p:pic>
      <p:sp>
        <p:nvSpPr>
          <p:cNvPr id="5" name="CaixaDeTexto 4"/>
          <p:cNvSpPr txBox="1"/>
          <p:nvPr/>
        </p:nvSpPr>
        <p:spPr>
          <a:xfrm>
            <a:off x="4720054" y="3158141"/>
            <a:ext cx="3744416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prstClr val="black"/>
                </a:solidFill>
                <a:latin typeface="+mj-lt"/>
              </a:rPr>
              <a:t>Em máquinas RISC as instruções são executadas diretamente pelo </a:t>
            </a:r>
            <a:r>
              <a:rPr lang="pt-BR" sz="2400" b="1" dirty="0" smtClean="0">
                <a:solidFill>
                  <a:prstClr val="black"/>
                </a:solidFill>
                <a:latin typeface="+mj-lt"/>
              </a:rPr>
              <a:t>hardware</a:t>
            </a:r>
            <a:r>
              <a:rPr lang="pt-BR" dirty="0" smtClean="0">
                <a:solidFill>
                  <a:prstClr val="black"/>
                </a:solidFill>
                <a:latin typeface="Times" pitchFamily="18" charset="0"/>
              </a:rPr>
              <a:t>.</a:t>
            </a:r>
            <a:endParaRPr lang="pt-BR" dirty="0">
              <a:solidFill>
                <a:prstClr val="black"/>
              </a:solidFill>
              <a:latin typeface="Times" pitchFamily="18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49170" y="514944"/>
            <a:ext cx="7886700" cy="3397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 smtClean="0">
                <a:latin typeface="Calibri Light" panose="020F0302020204030204" pitchFamily="34" charset="0"/>
              </a:rPr>
              <a:t>Execução das Instruções - RISC</a:t>
            </a:r>
            <a:endParaRPr lang="pt-BR" sz="4000" dirty="0">
              <a:latin typeface="Calibri Light" panose="020F0302020204030204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flipV="1">
            <a:off x="349170" y="1017433"/>
            <a:ext cx="8241038" cy="1445"/>
          </a:xfrm>
          <a:prstGeom prst="line">
            <a:avLst/>
          </a:prstGeom>
          <a:ln w="31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703508" y="6154763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/>
              <a:t>Figura 2: Funcionamento de um Microprocessador RISC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61955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349170" y="514944"/>
            <a:ext cx="7886700" cy="3397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 smtClean="0">
                <a:latin typeface="Calibri Light" panose="020F0302020204030204" pitchFamily="34" charset="0"/>
              </a:rPr>
              <a:t>Tamanho das Instruções – 8086 CISC</a:t>
            </a:r>
            <a:endParaRPr lang="pt-BR" sz="4000" dirty="0">
              <a:latin typeface="Calibri Light" panose="020F0302020204030204" pitchFamily="34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 flipV="1">
            <a:off x="349170" y="1017433"/>
            <a:ext cx="8241038" cy="1445"/>
          </a:xfrm>
          <a:prstGeom prst="line">
            <a:avLst/>
          </a:prstGeom>
          <a:ln w="31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703508" y="6038801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/>
              <a:t>Figura 3: Algumas instruções do Microprocessador 8086 CISC</a:t>
            </a:r>
            <a:endParaRPr lang="pt-BR" i="1" dirty="0"/>
          </a:p>
        </p:txBody>
      </p:sp>
      <p:pic>
        <p:nvPicPr>
          <p:cNvPr id="3074" name="Picture 2" descr="https://fbcdn-sphotos-h-a.akamaihd.net/hphotos-ak-xpf1/v/t35.0-12/10433476_636942806380898_1392636373_o.jpg?oh=2b15f857820f872c9ff1f58a57353915&amp;oe=53991B4E&amp;__gda__=1402553182_0bc2cc61b619080f6e8e8160d1abe75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11" y="1777287"/>
            <a:ext cx="6980180" cy="368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14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38" y="1686782"/>
            <a:ext cx="7559040" cy="3172968"/>
          </a:xfrm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349170" y="514944"/>
            <a:ext cx="7886700" cy="3397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 smtClean="0">
                <a:latin typeface="Calibri Light" panose="020F0302020204030204" pitchFamily="34" charset="0"/>
              </a:rPr>
              <a:t>Tamanho das Instruções – 8086 RISC</a:t>
            </a:r>
            <a:endParaRPr lang="pt-BR" sz="4000" dirty="0">
              <a:latin typeface="Calibri Light" panose="020F0302020204030204" pitchFamily="34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 flipV="1">
            <a:off x="349170" y="1017433"/>
            <a:ext cx="8241038" cy="1445"/>
          </a:xfrm>
          <a:prstGeom prst="line">
            <a:avLst/>
          </a:prstGeom>
          <a:ln w="31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703508" y="5920846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/>
              <a:t>Figura 4: Algumas instruções do Microprocessador 8086 RISC desenvolvido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55543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349170" y="514944"/>
            <a:ext cx="7886700" cy="339767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 smtClean="0">
                <a:latin typeface="Calibri Light" panose="020F0302020204030204" pitchFamily="34" charset="0"/>
              </a:rPr>
              <a:t>Conjunto de Instruções</a:t>
            </a:r>
            <a:endParaRPr lang="pt-BR" dirty="0">
              <a:latin typeface="Calibri Light" panose="020F030202020403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 flipV="1">
            <a:off x="349170" y="1017433"/>
            <a:ext cx="8241038" cy="1445"/>
          </a:xfrm>
          <a:prstGeom prst="line">
            <a:avLst/>
          </a:prstGeom>
          <a:ln w="31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4996934"/>
              </p:ext>
            </p:extLst>
          </p:nvPr>
        </p:nvGraphicFramePr>
        <p:xfrm>
          <a:off x="405684" y="1996193"/>
          <a:ext cx="8229600" cy="3161292"/>
        </p:xfrm>
        <a:graphic>
          <a:graphicData uri="http://schemas.openxmlformats.org/drawingml/2006/table">
            <a:tbl>
              <a:tblPr/>
              <a:tblGrid>
                <a:gridCol w="1792705"/>
                <a:gridCol w="2779295"/>
                <a:gridCol w="577516"/>
                <a:gridCol w="757989"/>
                <a:gridCol w="493295"/>
                <a:gridCol w="577516"/>
                <a:gridCol w="757989"/>
                <a:gridCol w="493295"/>
              </a:tblGrid>
              <a:tr h="24363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500" b="1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Instrução</a:t>
                      </a:r>
                    </a:p>
                  </a:txBody>
                  <a:tcPr marL="9024" marR="9024" marT="9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Opcode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9024" marR="9024" marT="9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500" b="1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Registro</a:t>
                      </a:r>
                    </a:p>
                  </a:txBody>
                  <a:tcPr marL="9024" marR="9024" marT="9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500" b="1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RRR</a:t>
                      </a:r>
                    </a:p>
                  </a:txBody>
                  <a:tcPr marL="9024" marR="9024" marT="9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500" b="1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Registro</a:t>
                      </a:r>
                    </a:p>
                  </a:txBody>
                  <a:tcPr marL="9024" marR="9024" marT="9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500" b="1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SSS</a:t>
                      </a:r>
                    </a:p>
                  </a:txBody>
                  <a:tcPr marL="9024" marR="9024" marT="9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4363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436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FFFFFF"/>
                          </a:solidFill>
                          <a:effectLst/>
                          <a:latin typeface="Times"/>
                        </a:rPr>
                        <a:t>ADD Reg16, Imed16</a:t>
                      </a: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FFFFFF"/>
                          </a:solidFill>
                          <a:effectLst/>
                          <a:latin typeface="Times"/>
                        </a:rPr>
                        <a:t>10000001 11000RRR I16L I16H</a:t>
                      </a: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FFFFFF"/>
                          </a:solidFill>
                          <a:effectLst/>
                          <a:latin typeface="Times"/>
                        </a:rPr>
                        <a:t>AX</a:t>
                      </a: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FFFFFF"/>
                          </a:solidFill>
                          <a:effectLst/>
                          <a:latin typeface="Times"/>
                        </a:rPr>
                        <a:t>000</a:t>
                      </a: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FFFFFF"/>
                          </a:solidFill>
                          <a:effectLst/>
                          <a:latin typeface="Times"/>
                        </a:rPr>
                        <a:t>ES</a:t>
                      </a: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FFFFFF"/>
                          </a:solidFill>
                          <a:effectLst/>
                          <a:latin typeface="Times"/>
                        </a:rPr>
                        <a:t>000</a:t>
                      </a: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FFFFFF"/>
                          </a:solidFill>
                          <a:effectLst/>
                          <a:latin typeface="Times"/>
                        </a:rPr>
                        <a:t>ADC Reg16, Imed16</a:t>
                      </a: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FFFFFF"/>
                          </a:solidFill>
                          <a:effectLst/>
                          <a:latin typeface="Times"/>
                        </a:rPr>
                        <a:t>10000001 11010RRR I16L I16H</a:t>
                      </a: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FFFFFF"/>
                          </a:solidFill>
                          <a:effectLst/>
                          <a:latin typeface="Times"/>
                        </a:rPr>
                        <a:t>BX</a:t>
                      </a: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FFFFFF"/>
                          </a:solidFill>
                          <a:effectLst/>
                          <a:latin typeface="Times"/>
                        </a:rPr>
                        <a:t>011</a:t>
                      </a: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FFFFFF"/>
                          </a:solidFill>
                          <a:effectLst/>
                          <a:latin typeface="Times"/>
                        </a:rPr>
                        <a:t>CS</a:t>
                      </a: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FFFFFF"/>
                          </a:solidFill>
                          <a:effectLst/>
                          <a:latin typeface="Times"/>
                        </a:rPr>
                        <a:t>001</a:t>
                      </a: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436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FFFFFF"/>
                          </a:solidFill>
                          <a:effectLst/>
                          <a:latin typeface="Times"/>
                        </a:rPr>
                        <a:t>SUB Reg16, Imed16</a:t>
                      </a: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FFFFFF"/>
                          </a:solidFill>
                          <a:effectLst/>
                          <a:latin typeface="Times"/>
                        </a:rPr>
                        <a:t>10000001 11101RRR I16L I16H</a:t>
                      </a: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FFFFFF"/>
                          </a:solidFill>
                          <a:effectLst/>
                          <a:latin typeface="Times"/>
                        </a:rPr>
                        <a:t>CX</a:t>
                      </a: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FFFFFF"/>
                          </a:solidFill>
                          <a:effectLst/>
                          <a:latin typeface="Times"/>
                        </a:rPr>
                        <a:t>001</a:t>
                      </a: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FFFFFF"/>
                          </a:solidFill>
                          <a:effectLst/>
                          <a:latin typeface="Times"/>
                        </a:rPr>
                        <a:t>SS</a:t>
                      </a: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FFFFFF"/>
                          </a:solidFill>
                          <a:effectLst/>
                          <a:latin typeface="Times"/>
                        </a:rPr>
                        <a:t>010</a:t>
                      </a: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436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FFFFFF"/>
                          </a:solidFill>
                          <a:effectLst/>
                          <a:latin typeface="Times"/>
                        </a:rPr>
                        <a:t>SBB Reg16, Imed16</a:t>
                      </a: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FFFFFF"/>
                          </a:solidFill>
                          <a:effectLst/>
                          <a:latin typeface="Times"/>
                        </a:rPr>
                        <a:t>10000001 11011RRR I16L I16H</a:t>
                      </a: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FFFFFF"/>
                          </a:solidFill>
                          <a:effectLst/>
                          <a:latin typeface="Times"/>
                        </a:rPr>
                        <a:t>DX</a:t>
                      </a: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FFFFFF"/>
                          </a:solidFill>
                          <a:effectLst/>
                          <a:latin typeface="Times"/>
                        </a:rPr>
                        <a:t>010</a:t>
                      </a: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FFFFFF"/>
                          </a:solidFill>
                          <a:effectLst/>
                          <a:latin typeface="Times"/>
                        </a:rPr>
                        <a:t>DS</a:t>
                      </a: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FFFFFF"/>
                          </a:solidFill>
                          <a:effectLst/>
                          <a:latin typeface="Times"/>
                        </a:rPr>
                        <a:t>011</a:t>
                      </a: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436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FFFFFF"/>
                          </a:solidFill>
                          <a:effectLst/>
                          <a:latin typeface="Times"/>
                        </a:rPr>
                        <a:t>CMP Reg16, Imed16</a:t>
                      </a: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FFFFFF"/>
                          </a:solidFill>
                          <a:effectLst/>
                          <a:latin typeface="Times"/>
                        </a:rPr>
                        <a:t>10000001 11111RRR I16L I16H</a:t>
                      </a: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FFFFFF"/>
                          </a:solidFill>
                          <a:effectLst/>
                          <a:latin typeface="Times"/>
                        </a:rPr>
                        <a:t>SP</a:t>
                      </a: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FFFFFF"/>
                          </a:solidFill>
                          <a:effectLst/>
                          <a:latin typeface="Times"/>
                        </a:rPr>
                        <a:t>100</a:t>
                      </a: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FFFFFF"/>
                          </a:solidFill>
                          <a:effectLst/>
                          <a:latin typeface="Times"/>
                        </a:rPr>
                        <a:t>IP</a:t>
                      </a: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FFFFFF"/>
                          </a:solidFill>
                          <a:effectLst/>
                          <a:latin typeface="Times"/>
                        </a:rPr>
                        <a:t>100</a:t>
                      </a: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4363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FFFFFF"/>
                          </a:solidFill>
                          <a:effectLst/>
                          <a:latin typeface="Times"/>
                        </a:rPr>
                        <a:t> </a:t>
                      </a: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FFFFFF"/>
                          </a:solidFill>
                          <a:effectLst/>
                          <a:latin typeface="Times"/>
                        </a:rPr>
                        <a:t>BP</a:t>
                      </a: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FFFFFF"/>
                          </a:solidFill>
                          <a:effectLst/>
                          <a:latin typeface="Times"/>
                        </a:rPr>
                        <a:t>101</a:t>
                      </a: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36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FFFFFF"/>
                          </a:solidFill>
                          <a:effectLst/>
                          <a:latin typeface="Times"/>
                        </a:rPr>
                        <a:t>AND Reg16, Imed16</a:t>
                      </a: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FFFFFF"/>
                          </a:solidFill>
                          <a:effectLst/>
                          <a:latin typeface="Times"/>
                        </a:rPr>
                        <a:t>10000001 11100RRR I16L I16H</a:t>
                      </a: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FFFFFF"/>
                          </a:solidFill>
                          <a:effectLst/>
                          <a:latin typeface="Times"/>
                        </a:rPr>
                        <a:t>SI</a:t>
                      </a: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FFFFFF"/>
                          </a:solidFill>
                          <a:effectLst/>
                          <a:latin typeface="Times"/>
                        </a:rPr>
                        <a:t>110</a:t>
                      </a: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36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FFFFFF"/>
                          </a:solidFill>
                          <a:effectLst/>
                          <a:latin typeface="Times"/>
                        </a:rPr>
                        <a:t>OR Reg16, Imed16</a:t>
                      </a: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FFFFFF"/>
                          </a:solidFill>
                          <a:effectLst/>
                          <a:latin typeface="Times"/>
                        </a:rPr>
                        <a:t>10000001 11001RRR I16L I16H</a:t>
                      </a: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FFFFFF"/>
                          </a:solidFill>
                          <a:effectLst/>
                          <a:latin typeface="Times"/>
                        </a:rPr>
                        <a:t>DI</a:t>
                      </a: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FFFFFF"/>
                          </a:solidFill>
                          <a:effectLst/>
                          <a:latin typeface="Times"/>
                        </a:rPr>
                        <a:t>111</a:t>
                      </a: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36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FFFFFF"/>
                          </a:solidFill>
                          <a:effectLst/>
                          <a:latin typeface="Times"/>
                        </a:rPr>
                        <a:t>XOR Reg16, Imed16</a:t>
                      </a: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FFFFFF"/>
                          </a:solidFill>
                          <a:effectLst/>
                          <a:latin typeface="Times"/>
                        </a:rPr>
                        <a:t>10000001 11110RRR I16L I16H</a:t>
                      </a: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363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FFFFFF"/>
                          </a:solidFill>
                          <a:effectLst/>
                          <a:latin typeface="Times"/>
                        </a:rPr>
                        <a:t> </a:t>
                      </a: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36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FFFFFF"/>
                          </a:solidFill>
                          <a:effectLst/>
                          <a:latin typeface="Times"/>
                        </a:rPr>
                        <a:t>MOV Reg16, Imed16</a:t>
                      </a: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FFFFFF"/>
                          </a:solidFill>
                          <a:effectLst/>
                          <a:latin typeface="Times"/>
                        </a:rPr>
                        <a:t>00000000 10111RRR I16L I16H</a:t>
                      </a: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49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5976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455975"/>
            <a:ext cx="7886700" cy="3263504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Definição da arquitetura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Diagramas de estados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/>
              <a:t>Ambiente para desenvolvimento em </a:t>
            </a:r>
            <a:r>
              <a:rPr lang="pt-BR" dirty="0" smtClean="0"/>
              <a:t>equipe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12/06/2014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9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333877" y="1534031"/>
            <a:ext cx="4908884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6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F643CDA-4BBF-4662-97D4-EF250C5E4623}">
  <we:reference id="wa104038830" version="1.0.0.2" store="en-us" storeType="OMEX"/>
  <we:alternateReferences>
    <we:reference id="WA104038830" version="1.0.0.2" store="WA1040388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1485</TotalTime>
  <Words>931</Words>
  <Application>Microsoft Office PowerPoint</Application>
  <PresentationFormat>Apresentação na tela (4:3)</PresentationFormat>
  <Paragraphs>296</Paragraphs>
  <Slides>39</Slides>
  <Notes>32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39</vt:i4>
      </vt:variant>
    </vt:vector>
  </HeadingPairs>
  <TitlesOfParts>
    <vt:vector size="42" baseType="lpstr">
      <vt:lpstr>Tema do Office</vt:lpstr>
      <vt:lpstr>1_Tema do Office</vt:lpstr>
      <vt:lpstr>2_Tema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Conjunto de Instruções</vt:lpstr>
      <vt:lpstr>Desenvolvimento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 – ADD Reg16,Imed16</vt:lpstr>
      <vt:lpstr>Resultados – OR Reg16,Imed16</vt:lpstr>
      <vt:lpstr>Resultados – ADC Reg16,Imed16</vt:lpstr>
      <vt:lpstr>Resultados – SBB Reg16,Imed16</vt:lpstr>
      <vt:lpstr>Resultados – AND Reg16,Imed16</vt:lpstr>
      <vt:lpstr>Resultados – SUB Reg16,Imed16</vt:lpstr>
      <vt:lpstr>Resultados – XOR Reg16,Imed16</vt:lpstr>
      <vt:lpstr>Resultados – CMP Reg16,Imed16</vt:lpstr>
      <vt:lpstr>Resultados – MOV Reg16,Imed16</vt:lpstr>
      <vt:lpstr>Considerações Finais</vt:lpstr>
      <vt:lpstr>Trabalhos Futuros</vt:lpstr>
      <vt:lpstr>Método para automação dos testes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um Microprocessador 8086 RISC</dc:title>
  <dc:creator>Denis Silva</dc:creator>
  <cp:lastModifiedBy>Marcos Aurelio</cp:lastModifiedBy>
  <cp:revision>117</cp:revision>
  <dcterms:created xsi:type="dcterms:W3CDTF">2014-05-27T23:33:50Z</dcterms:created>
  <dcterms:modified xsi:type="dcterms:W3CDTF">2014-06-13T02:10:28Z</dcterms:modified>
</cp:coreProperties>
</file>