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3" r:id="rId4"/>
    <p:sldId id="265" r:id="rId5"/>
    <p:sldId id="266" r:id="rId6"/>
    <p:sldId id="269" r:id="rId7"/>
    <p:sldId id="264" r:id="rId8"/>
    <p:sldId id="256" r:id="rId9"/>
    <p:sldId id="27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4477" autoAdjust="0"/>
  </p:normalViewPr>
  <p:slideViewPr>
    <p:cSldViewPr snapToGrid="0">
      <p:cViewPr varScale="1">
        <p:scale>
          <a:sx n="103" d="100"/>
          <a:sy n="103" d="100"/>
        </p:scale>
        <p:origin x="9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7F33F-E6A7-47D2-802C-8E87E8EA6C6F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A199-2F8B-4394-9DB8-CA1005590C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A199-2F8B-4394-9DB8-CA1005590C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9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A199-2F8B-4394-9DB8-CA1005590C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5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51292D-5112-4652-BD95-9E4249DE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2033AA7-D1B1-4B2F-90F7-914C7F65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CDA428-8CFC-4FB5-ADB5-88D3D19D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734B42-3AD7-417E-8DC1-A085662F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73C25D-1A98-4B32-A86A-484F18B9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7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ECAC00-8C31-4CAA-8F28-ED797CE4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188FD8D-81F2-43F8-BFE5-379A41C6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2C219F-58C7-4564-928A-AF073583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A10C3A-83E7-41EA-BBB2-A5BC6CE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6A9D9F-9673-4C14-81D3-D22A76ED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4509C0-D62B-446C-BC6A-4F36DAC63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623C62C-2C93-439B-97A5-894006D51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9404354-01CF-42CF-A366-4C708750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73B0271-CADB-4C92-82DF-4E30632F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A8E1BF-EA63-4138-B07C-C43C0051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B4C7BE-D79D-48CF-98B8-A771E9D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2F2814-73C2-4F3C-8D9D-CA1C7FD6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6C5222-9CCE-4ACD-86FA-FF1E9BF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EB90E4-F9A2-421B-A2A5-6016944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90EEF0-FDC2-4C1D-8B5C-41B2551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8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FEDEE7-A712-463F-B414-BFD8D92C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206E97-CC7E-4013-BC1A-510F8B7E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B6BDFB-3ACF-40E1-9487-060820A4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200EAF-C9F5-4FF3-81C4-45068A7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3AAAF6-A5C6-4AE8-B79C-076EAAC2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14715E-AE6D-43E1-AE7E-4456C1BC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A7D079-FFF9-41D4-8F20-BAB274F44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E4E6313-404E-4C2E-BF13-9BFCF3DC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778A30D-1585-49CA-A0D2-944B211D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4D7BB8F-7E89-4F73-90E4-28BED9BF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34947D0-8AA8-4DA3-9DF0-4F35103B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800B8E-3CF3-4A37-8CEF-AE77545C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636FD25-3CB3-4AF1-B3BC-5AC0523B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882BDEA-064F-4153-85B8-DCECE4C7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DB1A686-5BDF-4693-85B4-85DC303ED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5513772-40A9-4FE6-880F-8D6C198E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352A614-0BDF-49E4-8920-C1D28D7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4A8E14C-987A-4025-8C71-DD8AD637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9D5C408-C421-499F-82D7-1D2BEB9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9C0A29-F22D-41FB-A75C-6AB78DB9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CBA99C4-9257-499E-B319-08633F5D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EA32E5-FFB4-49F7-9E80-FABD171E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415D4FD-79A2-403E-8EEE-99D6C02C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2428F69-4B09-4D54-9319-D534C611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C4118C2-85DB-4012-9156-0B6A99D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B4F203-19EF-4D1F-ADC2-CBFF36C5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3950DF-8CBA-417F-B055-4D61C296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4FAB4C-10A9-48B5-86B1-F5EE028F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1F8D24-6CB4-43CF-88CE-B113DB43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BBF2ADB-7E51-46AA-B3F7-1F9C241E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CCFE210-18C7-4EE1-8C7E-FEC912C3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D9EEF1-16D9-4C47-9D47-8FA3F4F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B04279-F9F2-486C-A27D-EEA342C9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2E0224F-6F19-428F-80B3-17076B43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182B0CD-4C04-4394-BACC-7C601D50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13296C-E44F-4164-948B-FE38839B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DBECD66-A390-4D10-B30C-5EDFD662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5B1D5D-CE6D-4504-B237-0ACA21FF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5B8126F-7C89-42E3-AF53-C65EAF71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EC08F1-DD0F-4051-BB03-F0F077AC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418AD0-CDA0-4165-94D0-FFB8615FE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4F02-BE28-45E2-BBAC-C49D5C610ADD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4DC3DD-3461-4D31-A1C0-D71D82474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1563E3-9126-4D8F-86FD-54572C88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DBF-C0E5-4743-B1DF-376D52559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05818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多风格包围框绘制图库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smtClean="0"/>
              <a:t>Multi Style </a:t>
            </a:r>
            <a:r>
              <a:rPr lang="en-US" altLang="zh-CN" sz="4800" dirty="0" err="1" smtClean="0"/>
              <a:t>Bbox</a:t>
            </a:r>
            <a:r>
              <a:rPr lang="en-US" altLang="zh-CN" sz="4800" dirty="0" smtClean="0"/>
              <a:t> Draw Lib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4909" y="36020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项目成员：王美钰（负责），肖赣涛，余雪源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59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DA236A4-F102-4A16-88BB-A1FAAB71D823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33E6DDC-0057-4FC4-8369-A56A614A6673}"/>
              </a:ext>
            </a:extLst>
          </p:cNvPr>
          <p:cNvSpPr txBox="1"/>
          <p:nvPr/>
        </p:nvSpPr>
        <p:spPr>
          <a:xfrm>
            <a:off x="406454" y="737161"/>
            <a:ext cx="362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text.h</a:t>
            </a:r>
            <a:r>
              <a:rPr lang="zh-CN" altLang="en-US" sz="2400" dirty="0"/>
              <a:t>，参数定义如下：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44CB13D-F418-48E0-9A82-3F5B7AE0D360}"/>
              </a:ext>
            </a:extLst>
          </p:cNvPr>
          <p:cNvSpPr txBox="1"/>
          <p:nvPr/>
        </p:nvSpPr>
        <p:spPr>
          <a:xfrm>
            <a:off x="343375" y="1273252"/>
            <a:ext cx="58338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字体颜色（</a:t>
            </a:r>
            <a:r>
              <a:rPr lang="en-US" altLang="zh-CN" dirty="0"/>
              <a:t> RGB</a:t>
            </a:r>
            <a:r>
              <a:rPr lang="zh-CN" altLang="en-US" dirty="0" smtClean="0"/>
              <a:t>通道）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：</a:t>
            </a:r>
            <a:r>
              <a:rPr lang="en-US" altLang="zh-CN" dirty="0"/>
              <a:t>cv::Scalar </a:t>
            </a:r>
            <a:r>
              <a:rPr lang="en-US" altLang="zh-CN" dirty="0" err="1"/>
              <a:t>textRGB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</a:t>
            </a:r>
            <a:r>
              <a:rPr lang="zh-CN" altLang="en-US" dirty="0" smtClean="0"/>
              <a:t>粗细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：</a:t>
            </a:r>
            <a:r>
              <a:rPr lang="en-US" altLang="zh-CN" dirty="0"/>
              <a:t>int thickness;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</a:t>
            </a:r>
            <a:r>
              <a:rPr lang="zh-CN" altLang="en-US" dirty="0" smtClean="0"/>
              <a:t>宽度：</a:t>
            </a:r>
            <a:r>
              <a:rPr lang="en-US" altLang="zh-CN" dirty="0"/>
              <a:t>double </a:t>
            </a:r>
            <a:r>
              <a:rPr lang="en-US" altLang="zh-CN" dirty="0" err="1"/>
              <a:t>hscale</a:t>
            </a:r>
            <a:r>
              <a:rPr lang="en-US" altLang="zh-CN" dirty="0"/>
              <a:t>; </a:t>
            </a:r>
            <a:r>
              <a:rPr lang="zh-CN" altLang="en-US" dirty="0"/>
              <a:t>如果等于</a:t>
            </a:r>
            <a:r>
              <a:rPr lang="en-US" altLang="zh-CN" dirty="0"/>
              <a:t>1.0f</a:t>
            </a:r>
            <a:r>
              <a:rPr lang="zh-CN" altLang="en-US" dirty="0"/>
              <a:t>，字符的宽度是最初的字体宽度。如果等于</a:t>
            </a:r>
            <a:r>
              <a:rPr lang="en-US" altLang="zh-CN" dirty="0"/>
              <a:t>0.5f</a:t>
            </a:r>
            <a:r>
              <a:rPr lang="zh-CN" altLang="en-US" dirty="0"/>
              <a:t>，字符的宽度是最初的字体宽度的一半。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字体高度：</a:t>
            </a:r>
            <a:r>
              <a:rPr lang="en-US" altLang="zh-CN" dirty="0"/>
              <a:t>double </a:t>
            </a:r>
            <a:r>
              <a:rPr lang="en-US" altLang="zh-CN" dirty="0" err="1"/>
              <a:t>vscale</a:t>
            </a:r>
            <a:r>
              <a:rPr lang="en-US" altLang="zh-CN" dirty="0"/>
              <a:t>; </a:t>
            </a:r>
            <a:r>
              <a:rPr lang="zh-CN" altLang="en-US" dirty="0"/>
              <a:t>如果等于</a:t>
            </a:r>
            <a:r>
              <a:rPr lang="en-US" altLang="zh-CN" dirty="0"/>
              <a:t>1.0f</a:t>
            </a:r>
            <a:r>
              <a:rPr lang="zh-CN" altLang="en-US" dirty="0"/>
              <a:t>，字符的高度是最初的字体高度。如果等于</a:t>
            </a:r>
            <a:r>
              <a:rPr lang="en-US" altLang="zh-CN" dirty="0"/>
              <a:t>0.5f</a:t>
            </a:r>
            <a:r>
              <a:rPr lang="zh-CN" altLang="en-US" dirty="0"/>
              <a:t>，字符的高度是最初的字体高度的一半。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字体斜度：</a:t>
            </a:r>
            <a:r>
              <a:rPr lang="en-US" altLang="zh-CN" dirty="0"/>
              <a:t>double shear;</a:t>
            </a:r>
            <a:r>
              <a:rPr lang="zh-CN" altLang="en-US" dirty="0"/>
              <a:t>当值为</a:t>
            </a:r>
            <a:r>
              <a:rPr lang="en-US" altLang="zh-CN" dirty="0"/>
              <a:t>0</a:t>
            </a:r>
            <a:r>
              <a:rPr lang="zh-CN" altLang="en-US" dirty="0"/>
              <a:t>时，字符不倾斜；当值为</a:t>
            </a:r>
            <a:r>
              <a:rPr lang="en-US" altLang="zh-CN" dirty="0"/>
              <a:t>1.0f</a:t>
            </a:r>
            <a:r>
              <a:rPr lang="zh-CN" altLang="en-US" dirty="0"/>
              <a:t>时，字体倾斜≈</a:t>
            </a:r>
            <a:r>
              <a:rPr lang="en-US" altLang="zh-CN" dirty="0"/>
              <a:t>45</a:t>
            </a:r>
            <a:r>
              <a:rPr lang="zh-CN" altLang="en-US" dirty="0"/>
              <a:t>度，等等。厚度让字母着重显示。函数</a:t>
            </a:r>
            <a:r>
              <a:rPr lang="en-US" altLang="zh-CN" dirty="0" err="1"/>
              <a:t>cvLine</a:t>
            </a:r>
            <a:r>
              <a:rPr lang="zh-CN" altLang="en-US" dirty="0"/>
              <a:t>用于绘制字母。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字体名称标识符：</a:t>
            </a:r>
            <a:r>
              <a:rPr lang="en-US" altLang="zh-CN" dirty="0"/>
              <a:t>int </a:t>
            </a:r>
            <a:r>
              <a:rPr lang="en-US" altLang="zh-CN" dirty="0" err="1"/>
              <a:t>fontFace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字体笔划的类型：</a:t>
            </a:r>
            <a:r>
              <a:rPr lang="en-US" altLang="zh-CN" dirty="0"/>
              <a:t>int </a:t>
            </a:r>
            <a:r>
              <a:rPr lang="en-US" altLang="zh-CN" dirty="0" err="1"/>
              <a:t>textType</a:t>
            </a:r>
            <a:r>
              <a:rPr lang="en-US" altLang="zh-CN" dirty="0"/>
              <a:t>;</a:t>
            </a:r>
            <a:r>
              <a:rPr lang="zh-CN" altLang="en-US" dirty="0"/>
              <a:t> 可以取值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CV_AA</a:t>
            </a:r>
            <a:r>
              <a:rPr lang="zh-CN" altLang="en-US" dirty="0"/>
              <a:t>， 分别代表</a:t>
            </a:r>
            <a:r>
              <a:rPr lang="en-US" altLang="zh-CN" dirty="0"/>
              <a:t>8</a:t>
            </a:r>
            <a:r>
              <a:rPr lang="zh-CN" altLang="en-US" dirty="0"/>
              <a:t>邻接连接线，</a:t>
            </a:r>
            <a:r>
              <a:rPr lang="en-US" altLang="zh-CN" dirty="0"/>
              <a:t>4</a:t>
            </a:r>
            <a:r>
              <a:rPr lang="zh-CN" altLang="en-US" dirty="0"/>
              <a:t>邻接连接线和反锯齿连接线。为了获得更好地效果可以选用</a:t>
            </a:r>
            <a:r>
              <a:rPr lang="en-US" altLang="zh-CN" dirty="0"/>
              <a:t>CV_AA(</a:t>
            </a:r>
            <a:r>
              <a:rPr lang="zh-CN" altLang="en-US" dirty="0"/>
              <a:t>采用了高斯滤波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Opencv</a:t>
            </a:r>
            <a:r>
              <a:rPr lang="zh-CN" altLang="en-US" dirty="0"/>
              <a:t>中的字体：</a:t>
            </a:r>
            <a:r>
              <a:rPr lang="en-US" altLang="zh-CN" dirty="0" err="1"/>
              <a:t>CvFont</a:t>
            </a:r>
            <a:r>
              <a:rPr lang="en-US" altLang="zh-CN" dirty="0"/>
              <a:t> font; 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8608987E-FC63-4AAA-916D-7591E51F7C86}"/>
              </a:ext>
            </a:extLst>
          </p:cNvPr>
          <p:cNvGrpSpPr/>
          <p:nvPr/>
        </p:nvGrpSpPr>
        <p:grpSpPr>
          <a:xfrm>
            <a:off x="6096000" y="475892"/>
            <a:ext cx="5831501" cy="3071594"/>
            <a:chOff x="5861812" y="446412"/>
            <a:chExt cx="5831501" cy="3071594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C8895E11-D7AB-4A21-8F8D-1B4C9C0EABDA}"/>
                </a:ext>
              </a:extLst>
            </p:cNvPr>
            <p:cNvCxnSpPr/>
            <p:nvPr/>
          </p:nvCxnSpPr>
          <p:spPr>
            <a:xfrm>
              <a:off x="8640387" y="1313046"/>
              <a:ext cx="0" cy="48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3243C44-2DAA-4BEB-BD1F-1D49B040B0B1}"/>
                </a:ext>
              </a:extLst>
            </p:cNvPr>
            <p:cNvSpPr/>
            <p:nvPr/>
          </p:nvSpPr>
          <p:spPr>
            <a:xfrm>
              <a:off x="7125562" y="446412"/>
              <a:ext cx="263886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lineRGB</a:t>
              </a:r>
              <a:r>
                <a:rPr lang="zh-CN" altLang="en-US" dirty="0"/>
                <a:t>为</a:t>
              </a:r>
              <a:r>
                <a:rPr lang="en-US" altLang="zh-CN" dirty="0"/>
                <a:t>(217, 217, 217)</a:t>
              </a:r>
            </a:p>
            <a:p>
              <a:r>
                <a:rPr lang="en-US" altLang="zh-CN" dirty="0"/>
                <a:t>thickness</a:t>
              </a:r>
              <a:r>
                <a:rPr lang="zh-CN" altLang="en-US" dirty="0"/>
                <a:t>为</a:t>
              </a:r>
              <a:r>
                <a:rPr lang="en-US" altLang="zh-CN" dirty="0"/>
                <a:t>1</a:t>
              </a:r>
            </a:p>
            <a:p>
              <a:r>
                <a:rPr lang="en-US" altLang="zh-CN" dirty="0"/>
                <a:t>lineAlpha</a:t>
              </a:r>
              <a:r>
                <a:rPr lang="zh-CN" altLang="en-US" dirty="0"/>
                <a:t>为</a:t>
              </a:r>
              <a:r>
                <a:rPr lang="en-US" altLang="zh-CN" dirty="0"/>
                <a:t>0.5</a:t>
              </a:r>
            </a:p>
            <a:p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3416B8E8-0960-4DB1-A58F-FABD770643BE}"/>
                </a:ext>
              </a:extLst>
            </p:cNvPr>
            <p:cNvSpPr/>
            <p:nvPr/>
          </p:nvSpPr>
          <p:spPr>
            <a:xfrm>
              <a:off x="5861812" y="2594676"/>
              <a:ext cx="352692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backgoundColor</a:t>
              </a:r>
              <a:r>
                <a:rPr lang="zh-CN" altLang="en-US" dirty="0"/>
                <a:t>为</a:t>
              </a:r>
              <a:r>
                <a:rPr lang="en-US" altLang="zh-CN" dirty="0"/>
                <a:t>(217, 217, 217)</a:t>
              </a:r>
            </a:p>
            <a:p>
              <a:r>
                <a:rPr lang="en-US" altLang="zh-CN" dirty="0"/>
                <a:t>backgoundAlpha</a:t>
              </a:r>
              <a:r>
                <a:rPr lang="zh-CN" altLang="en-US" dirty="0"/>
                <a:t>为</a:t>
              </a:r>
              <a:r>
                <a:rPr lang="en-US" altLang="zh-CN" dirty="0"/>
                <a:t>0.5</a:t>
              </a:r>
            </a:p>
            <a:p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DF78BC42-21FA-4CD7-A152-93BFD0B89070}"/>
                </a:ext>
              </a:extLst>
            </p:cNvPr>
            <p:cNvCxnSpPr/>
            <p:nvPr/>
          </p:nvCxnSpPr>
          <p:spPr>
            <a:xfrm>
              <a:off x="7916487" y="1826261"/>
              <a:ext cx="576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580C0952-C993-4277-A8CE-B7514C68DC27}"/>
                </a:ext>
              </a:extLst>
            </p:cNvPr>
            <p:cNvSpPr txBox="1"/>
            <p:nvPr/>
          </p:nvSpPr>
          <p:spPr>
            <a:xfrm>
              <a:off x="6253389" y="1750742"/>
              <a:ext cx="173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piontStart(x, y)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74BB6417-C712-415F-86A1-BE5963859ED2}"/>
                </a:ext>
              </a:extLst>
            </p:cNvPr>
            <p:cNvSpPr txBox="1"/>
            <p:nvPr/>
          </p:nvSpPr>
          <p:spPr>
            <a:xfrm>
              <a:off x="9753515" y="1054790"/>
              <a:ext cx="19397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textRGB</a:t>
              </a:r>
              <a:r>
                <a:rPr lang="zh-CN" altLang="en-US" dirty="0"/>
                <a:t>为</a:t>
              </a:r>
              <a:r>
                <a:rPr lang="en-US" altLang="zh-CN" dirty="0"/>
                <a:t>(0,0,0)</a:t>
              </a:r>
            </a:p>
            <a:p>
              <a:r>
                <a:rPr lang="en-US" altLang="zh-CN" dirty="0"/>
                <a:t>thickness</a:t>
              </a:r>
              <a:r>
                <a:rPr lang="zh-CN" altLang="en-US" dirty="0"/>
                <a:t>为</a:t>
              </a:r>
              <a:r>
                <a:rPr lang="en-US" altLang="zh-CN" dirty="0"/>
                <a:t>1</a:t>
              </a:r>
            </a:p>
            <a:p>
              <a:r>
                <a:rPr lang="en-US" altLang="zh-CN" dirty="0"/>
                <a:t>Shear</a:t>
              </a:r>
              <a:r>
                <a:rPr lang="zh-CN" altLang="en-US" dirty="0"/>
                <a:t>为</a:t>
              </a:r>
              <a:r>
                <a:rPr lang="en-US" altLang="zh-CN" dirty="0"/>
                <a:t>0</a:t>
              </a:r>
              <a:endParaRPr lang="zh-CN" altLang="en-US" dirty="0"/>
            </a:p>
            <a:p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xmlns="" id="{5024F27D-74B4-4E5B-B8A7-0F4E6AA9A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3516" y="2080792"/>
              <a:ext cx="106181" cy="402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D21F1E0E-199F-4D82-AF45-859D89275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387" y="1995236"/>
              <a:ext cx="0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D541D42-71B2-4A97-B30C-1DA01392A182}"/>
              </a:ext>
            </a:extLst>
          </p:cNvPr>
          <p:cNvSpPr txBox="1"/>
          <p:nvPr/>
        </p:nvSpPr>
        <p:spPr>
          <a:xfrm>
            <a:off x="8727073" y="1836029"/>
            <a:ext cx="126063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rgbClr val="ECECEC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5AEF4CB9-4C55-43E2-830C-C8EF383925B4}"/>
              </a:ext>
            </a:extLst>
          </p:cNvPr>
          <p:cNvCxnSpPr>
            <a:cxnSpLocks/>
          </p:cNvCxnSpPr>
          <p:nvPr/>
        </p:nvCxnSpPr>
        <p:spPr>
          <a:xfrm flipH="1">
            <a:off x="9302750" y="1616042"/>
            <a:ext cx="738044" cy="32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4441F38-DC70-4252-9DCF-1530A432CC39}"/>
              </a:ext>
            </a:extLst>
          </p:cNvPr>
          <p:cNvSpPr txBox="1"/>
          <p:nvPr/>
        </p:nvSpPr>
        <p:spPr>
          <a:xfrm>
            <a:off x="9896263" y="2462900"/>
            <a:ext cx="17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piontEnd(x, y)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27DE2F9-1898-404A-9896-1D5AB55353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1446" y="4183136"/>
            <a:ext cx="5639318" cy="165679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CFD0021-9541-400E-8950-228F94632FCE}"/>
              </a:ext>
            </a:extLst>
          </p:cNvPr>
          <p:cNvSpPr txBox="1"/>
          <p:nvPr/>
        </p:nvSpPr>
        <p:spPr>
          <a:xfrm>
            <a:off x="6381062" y="3547366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fontFace</a:t>
            </a:r>
            <a:r>
              <a:rPr lang="zh-CN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1500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BD1E02-484E-437A-AAA7-030DC2D3C0E6}"/>
              </a:ext>
            </a:extLst>
          </p:cNvPr>
          <p:cNvSpPr txBox="1"/>
          <p:nvPr/>
        </p:nvSpPr>
        <p:spPr>
          <a:xfrm>
            <a:off x="406017" y="1535874"/>
            <a:ext cx="10762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初始化参数：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void </a:t>
            </a:r>
            <a:r>
              <a:rPr lang="en-US" altLang="zh-CN" dirty="0">
                <a:solidFill>
                  <a:schemeClr val="accent1"/>
                </a:solidFill>
              </a:rPr>
              <a:t>init(cv::Scalar </a:t>
            </a:r>
            <a:r>
              <a:rPr lang="en-US" altLang="zh-CN" dirty="0" err="1">
                <a:solidFill>
                  <a:schemeClr val="accent1"/>
                </a:solidFill>
              </a:rPr>
              <a:t>textRGB,int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thickness,double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hscale,double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vscale,double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shear,int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fontFace,int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textType</a:t>
            </a:r>
            <a:r>
              <a:rPr lang="en-US" altLang="zh-CN" dirty="0" smtClean="0">
                <a:solidFill>
                  <a:schemeClr val="accent1"/>
                </a:solidFill>
              </a:rPr>
              <a:t>);</a:t>
            </a:r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初始化字体，用于构造</a:t>
            </a:r>
            <a:r>
              <a:rPr lang="en-US" altLang="zh-CN" dirty="0" err="1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font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void </a:t>
            </a:r>
            <a:r>
              <a:rPr lang="en-US" altLang="zh-CN" dirty="0" err="1">
                <a:solidFill>
                  <a:schemeClr val="accent1"/>
                </a:solidFill>
              </a:rPr>
              <a:t>initCvFont</a:t>
            </a:r>
            <a:r>
              <a:rPr lang="en-US" altLang="zh-CN" dirty="0" smtClean="0">
                <a:solidFill>
                  <a:schemeClr val="accent1"/>
                </a:solidFill>
              </a:rPr>
              <a:t>();</a:t>
            </a:r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添加文字：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void </a:t>
            </a:r>
            <a:r>
              <a:rPr lang="en-US" altLang="zh-CN" dirty="0" err="1">
                <a:solidFill>
                  <a:schemeClr val="accent1"/>
                </a:solidFill>
              </a:rPr>
              <a:t>putText</a:t>
            </a:r>
            <a:r>
              <a:rPr lang="en-US" altLang="zh-CN" dirty="0">
                <a:solidFill>
                  <a:schemeClr val="accent1"/>
                </a:solidFill>
              </a:rPr>
              <a:t>(cv::Mat &amp; </a:t>
            </a:r>
            <a:r>
              <a:rPr lang="en-US" altLang="zh-CN" dirty="0" err="1">
                <a:solidFill>
                  <a:schemeClr val="accent1"/>
                </a:solidFill>
              </a:rPr>
              <a:t>img,const</a:t>
            </a:r>
            <a:r>
              <a:rPr lang="en-US" altLang="zh-CN" dirty="0">
                <a:solidFill>
                  <a:schemeClr val="accent1"/>
                </a:solidFill>
              </a:rPr>
              <a:t> char * </a:t>
            </a:r>
            <a:r>
              <a:rPr lang="en-US" altLang="zh-CN" dirty="0" err="1">
                <a:solidFill>
                  <a:schemeClr val="accent1"/>
                </a:solidFill>
              </a:rPr>
              <a:t>content,cv::Point</a:t>
            </a:r>
            <a:r>
              <a:rPr lang="en-US" altLang="zh-CN" dirty="0">
                <a:solidFill>
                  <a:schemeClr val="accent1"/>
                </a:solidFill>
              </a:rPr>
              <a:t> point</a:t>
            </a:r>
            <a:r>
              <a:rPr lang="en-US" altLang="zh-CN" dirty="0" smtClean="0">
                <a:solidFill>
                  <a:schemeClr val="accent1"/>
                </a:solidFill>
              </a:rPr>
              <a:t>); </a:t>
            </a:r>
          </a:p>
          <a:p>
            <a:pPr marL="285750" indent="-285750"/>
            <a:r>
              <a:rPr lang="en-US" altLang="zh-CN" dirty="0" smtClean="0"/>
              <a:t>	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为图像的</a:t>
            </a:r>
            <a:r>
              <a:rPr lang="en-US" altLang="zh-CN" dirty="0" smtClean="0"/>
              <a:t>Mat</a:t>
            </a:r>
            <a:r>
              <a:rPr lang="zh-CN" altLang="en-US" dirty="0" smtClean="0"/>
              <a:t>矩阵；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为文本内容；</a:t>
            </a:r>
            <a:r>
              <a:rPr lang="en-US" altLang="zh-CN" dirty="0" smtClean="0"/>
              <a:t> point</a:t>
            </a:r>
            <a:r>
              <a:rPr lang="zh-CN" altLang="en-US" dirty="0" smtClean="0"/>
              <a:t>为文本的起始坐标。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每个参数对应的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zh-CN" altLang="en-US" dirty="0" smtClean="0"/>
              <a:t>外</a:t>
            </a:r>
            <a:r>
              <a:rPr lang="zh-CN" altLang="en-US" dirty="0"/>
              <a:t>部只能通过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来获取类的私有成员变量。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49D3805-AC28-438C-8B71-CEA200D9006E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8DE584-D099-41FA-A26D-6C5C229E4855}"/>
              </a:ext>
            </a:extLst>
          </p:cNvPr>
          <p:cNvSpPr txBox="1"/>
          <p:nvPr/>
        </p:nvSpPr>
        <p:spPr>
          <a:xfrm>
            <a:off x="406017" y="866596"/>
            <a:ext cx="37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text.h</a:t>
            </a:r>
            <a:r>
              <a:rPr lang="zh-CN" altLang="en-US" sz="2400" dirty="0"/>
              <a:t>，函数定义如下：</a:t>
            </a:r>
          </a:p>
        </p:txBody>
      </p:sp>
    </p:spTree>
    <p:extLst>
      <p:ext uri="{BB962C8B-B14F-4D97-AF65-F5344CB8AC3E}">
        <p14:creationId xmlns:p14="http://schemas.microsoft.com/office/powerpoint/2010/main" val="185558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3CBD2FC-8907-41AD-8B0B-024393C96246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0730C17-CF8E-45B3-AEE6-4B7F3FA7B0A4}"/>
              </a:ext>
            </a:extLst>
          </p:cNvPr>
          <p:cNvSpPr txBox="1"/>
          <p:nvPr/>
        </p:nvSpPr>
        <p:spPr>
          <a:xfrm>
            <a:off x="496113" y="844511"/>
            <a:ext cx="5052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视频目标检测项目中往往需要将检测到的目标表示出来。常用的表示形式主要是绘制包围框（</a:t>
            </a:r>
            <a:r>
              <a:rPr lang="en-US" altLang="zh-CN" sz="2400" dirty="0" smtClean="0"/>
              <a:t>bounding box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如右图所</a:t>
            </a:r>
            <a:r>
              <a:rPr lang="zh-CN" altLang="en-US" sz="2400" dirty="0" smtClean="0"/>
              <a:t>示，并在包围框的周边或内部绘制文字，表达对象的类别，属性等内容。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这也就是我们开发了多风格包围框绘制图库（</a:t>
            </a:r>
            <a:r>
              <a:rPr lang="en-US" altLang="zh-CN" sz="2400" dirty="0"/>
              <a:t> Multi Style </a:t>
            </a:r>
            <a:r>
              <a:rPr lang="en-US" altLang="zh-CN" sz="2400" dirty="0" err="1"/>
              <a:t>Bbox</a:t>
            </a:r>
            <a:r>
              <a:rPr lang="en-US" altLang="zh-CN" sz="2400" dirty="0"/>
              <a:t> Draw </a:t>
            </a:r>
            <a:r>
              <a:rPr lang="en-US" altLang="zh-CN" sz="2400" dirty="0" smtClean="0"/>
              <a:t>Lib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MSBDL </a:t>
            </a:r>
            <a:r>
              <a:rPr lang="zh-CN" altLang="en-US" sz="2400" dirty="0" smtClean="0"/>
              <a:t>）的主要目的。</a:t>
            </a:r>
            <a:r>
              <a:rPr lang="en-US" altLang="zh-CN" sz="2400" dirty="0" smtClean="0"/>
              <a:t>MSBDL</a:t>
            </a:r>
            <a:r>
              <a:rPr lang="zh-CN" altLang="en-US" sz="2400" dirty="0" smtClean="0"/>
              <a:t>可以绘制实线、虚线、边角等风格包围框，并且可以控制框的边线颜色、透明度等属性。控制绘制文字的字体、大小、背景颜色及透明度等。</a:t>
            </a:r>
            <a:endParaRPr lang="zh-CN" altLang="en-US" sz="2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F9E2C62-01F8-4A82-ADD2-1A83C05CDE41}"/>
              </a:ext>
            </a:extLst>
          </p:cNvPr>
          <p:cNvGrpSpPr/>
          <p:nvPr/>
        </p:nvGrpSpPr>
        <p:grpSpPr>
          <a:xfrm>
            <a:off x="5548350" y="926679"/>
            <a:ext cx="5932449" cy="5095429"/>
            <a:chOff x="2166818" y="612633"/>
            <a:chExt cx="7347752" cy="55108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35200A36-B0CE-468C-9AD0-88EA4ED7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818" y="612633"/>
              <a:ext cx="7347752" cy="551081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7F1B8FB-B681-4788-A015-B712A41A3064}"/>
                </a:ext>
              </a:extLst>
            </p:cNvPr>
            <p:cNvSpPr/>
            <p:nvPr/>
          </p:nvSpPr>
          <p:spPr>
            <a:xfrm>
              <a:off x="6438900" y="614056"/>
              <a:ext cx="670560" cy="2022464"/>
            </a:xfrm>
            <a:prstGeom prst="rect">
              <a:avLst/>
            </a:prstGeom>
            <a:noFill/>
            <a:ln w="19050" cap="flat" cmpd="sng">
              <a:solidFill>
                <a:srgbClr val="FFFF00">
                  <a:alpha val="5000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C49BA73E-B7CB-4ABE-BF99-61635339625E}"/>
                </a:ext>
              </a:extLst>
            </p:cNvPr>
            <p:cNvSpPr txBox="1"/>
            <p:nvPr/>
          </p:nvSpPr>
          <p:spPr>
            <a:xfrm>
              <a:off x="3491133" y="952240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卸油口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7213BBD1-1C99-40E9-A596-C31D3BE2EA55}"/>
                </a:ext>
              </a:extLst>
            </p:cNvPr>
            <p:cNvGrpSpPr/>
            <p:nvPr/>
          </p:nvGrpSpPr>
          <p:grpSpPr>
            <a:xfrm>
              <a:off x="5439253" y="612633"/>
              <a:ext cx="878029" cy="842787"/>
              <a:chOff x="4234788" y="1017739"/>
              <a:chExt cx="1267773" cy="1216887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xmlns="" id="{93420C18-000A-4167-AFA0-98AD696A6A31}"/>
                  </a:ext>
                </a:extLst>
              </p:cNvPr>
              <p:cNvCxnSpPr/>
              <p:nvPr/>
            </p:nvCxnSpPr>
            <p:spPr>
              <a:xfrm>
                <a:off x="4234788" y="1022501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A7042A0D-9D86-4394-9184-4EA676D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550" y="1020120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43FFE0E4-940C-40F8-B382-087CA5CC16D8}"/>
                  </a:ext>
                </a:extLst>
              </p:cNvPr>
              <p:cNvCxnSpPr/>
              <p:nvPr/>
            </p:nvCxnSpPr>
            <p:spPr>
              <a:xfrm>
                <a:off x="4237169" y="2229864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3B46605B-D7E6-4249-843B-0E4430AA2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094" y="1888702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D7974A80-510E-44EC-BB3C-7F0059FA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888702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605CD2A3-3B0D-4E7B-816A-4A2E0233951E}"/>
                  </a:ext>
                </a:extLst>
              </p:cNvPr>
              <p:cNvCxnSpPr/>
              <p:nvPr/>
            </p:nvCxnSpPr>
            <p:spPr>
              <a:xfrm>
                <a:off x="5125661" y="2229864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F8273F96-3EB7-4226-B751-BE80E43A019B}"/>
                  </a:ext>
                </a:extLst>
              </p:cNvPr>
              <p:cNvCxnSpPr/>
              <p:nvPr/>
            </p:nvCxnSpPr>
            <p:spPr>
              <a:xfrm>
                <a:off x="5125661" y="1021065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C071E968-958C-4BD5-AD68-384F23255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017739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FDB3F5A-03CF-40C7-B993-530258DD286D}"/>
                </a:ext>
              </a:extLst>
            </p:cNvPr>
            <p:cNvSpPr txBox="1"/>
            <p:nvPr/>
          </p:nvSpPr>
          <p:spPr>
            <a:xfrm>
              <a:off x="5463539" y="1252067"/>
              <a:ext cx="819947" cy="200055"/>
            </a:xfrm>
            <a:prstGeom prst="rect">
              <a:avLst/>
            </a:prstGeom>
            <a:solidFill>
              <a:srgbClr val="D9D9D9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黄衣人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72FEC080-AF45-4427-86A9-E885662A6167}"/>
                </a:ext>
              </a:extLst>
            </p:cNvPr>
            <p:cNvSpPr/>
            <p:nvPr/>
          </p:nvSpPr>
          <p:spPr>
            <a:xfrm>
              <a:off x="6981504" y="612633"/>
              <a:ext cx="2533041" cy="5018545"/>
            </a:xfrm>
            <a:prstGeom prst="rect">
              <a:avLst/>
            </a:prstGeom>
            <a:noFill/>
            <a:ln w="12700" cap="flat" cmpd="sng">
              <a:solidFill>
                <a:srgbClr val="C00000">
                  <a:alpha val="8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C8C994C0-018D-46A2-8572-411061E4AADE}"/>
                </a:ext>
              </a:extLst>
            </p:cNvPr>
            <p:cNvSpPr txBox="1"/>
            <p:nvPr/>
          </p:nvSpPr>
          <p:spPr>
            <a:xfrm>
              <a:off x="6438900" y="2436465"/>
              <a:ext cx="670560" cy="200055"/>
            </a:xfrm>
            <a:prstGeom prst="rect">
              <a:avLst/>
            </a:prstGeom>
            <a:solidFill>
              <a:srgbClr val="D9D9D9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黄衣人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4A8BC914-0BC7-45CF-8BA2-1D7A51E2D5D3}"/>
                </a:ext>
              </a:extLst>
            </p:cNvPr>
            <p:cNvSpPr txBox="1"/>
            <p:nvPr/>
          </p:nvSpPr>
          <p:spPr>
            <a:xfrm>
              <a:off x="3483513" y="1188786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0D8343C-B685-4F84-BC0C-D5C6A58DBF25}"/>
                </a:ext>
              </a:extLst>
            </p:cNvPr>
            <p:cNvSpPr txBox="1"/>
            <p:nvPr/>
          </p:nvSpPr>
          <p:spPr>
            <a:xfrm>
              <a:off x="3483501" y="1434920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202A1F73-3D11-40F0-95CD-B6CBDD724F1F}"/>
                </a:ext>
              </a:extLst>
            </p:cNvPr>
            <p:cNvSpPr/>
            <p:nvPr/>
          </p:nvSpPr>
          <p:spPr>
            <a:xfrm>
              <a:off x="4450100" y="952240"/>
              <a:ext cx="1742254" cy="322351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CB5BFC18-2C3F-4E3F-B1AB-755C44E1B2FA}"/>
                </a:ext>
              </a:extLst>
            </p:cNvPr>
            <p:cNvSpPr txBox="1"/>
            <p:nvPr/>
          </p:nvSpPr>
          <p:spPr>
            <a:xfrm>
              <a:off x="8581595" y="627873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油罐车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A667385-2118-4680-BF6E-FBC19027CC94}"/>
                </a:ext>
              </a:extLst>
            </p:cNvPr>
            <p:cNvSpPr txBox="1"/>
            <p:nvPr/>
          </p:nvSpPr>
          <p:spPr>
            <a:xfrm>
              <a:off x="8573975" y="864419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CF825E4E-050D-4D0E-B11C-A6099A762782}"/>
                </a:ext>
              </a:extLst>
            </p:cNvPr>
            <p:cNvSpPr txBox="1"/>
            <p:nvPr/>
          </p:nvSpPr>
          <p:spPr>
            <a:xfrm>
              <a:off x="8573962" y="1110553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38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3CBD2FC-8907-41AD-8B0B-024393C96246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0730C17-CF8E-45B3-AEE6-4B7F3FA7B0A4}"/>
              </a:ext>
            </a:extLst>
          </p:cNvPr>
          <p:cNvSpPr txBox="1"/>
          <p:nvPr/>
        </p:nvSpPr>
        <p:spPr>
          <a:xfrm>
            <a:off x="406453" y="791948"/>
            <a:ext cx="90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使用该库可以在图像上画框，并添加文本信息。如右下图所示：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F9E2C62-01F8-4A82-ADD2-1A83C05CDE41}"/>
              </a:ext>
            </a:extLst>
          </p:cNvPr>
          <p:cNvGrpSpPr/>
          <p:nvPr/>
        </p:nvGrpSpPr>
        <p:grpSpPr>
          <a:xfrm>
            <a:off x="6174919" y="1484524"/>
            <a:ext cx="5781458" cy="4581528"/>
            <a:chOff x="2166818" y="612633"/>
            <a:chExt cx="7347752" cy="55108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35200A36-B0CE-468C-9AD0-88EA4ED7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818" y="612633"/>
              <a:ext cx="7347752" cy="551081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7F1B8FB-B681-4788-A015-B712A41A3064}"/>
                </a:ext>
              </a:extLst>
            </p:cNvPr>
            <p:cNvSpPr/>
            <p:nvPr/>
          </p:nvSpPr>
          <p:spPr>
            <a:xfrm>
              <a:off x="6438900" y="614056"/>
              <a:ext cx="670560" cy="2022464"/>
            </a:xfrm>
            <a:prstGeom prst="rect">
              <a:avLst/>
            </a:prstGeom>
            <a:noFill/>
            <a:ln w="19050" cap="flat" cmpd="sng">
              <a:solidFill>
                <a:srgbClr val="FFFF00">
                  <a:alpha val="5000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C49BA73E-B7CB-4ABE-BF99-61635339625E}"/>
                </a:ext>
              </a:extLst>
            </p:cNvPr>
            <p:cNvSpPr txBox="1"/>
            <p:nvPr/>
          </p:nvSpPr>
          <p:spPr>
            <a:xfrm>
              <a:off x="3491133" y="952240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卸油口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7213BBD1-1C99-40E9-A596-C31D3BE2EA55}"/>
                </a:ext>
              </a:extLst>
            </p:cNvPr>
            <p:cNvGrpSpPr/>
            <p:nvPr/>
          </p:nvGrpSpPr>
          <p:grpSpPr>
            <a:xfrm>
              <a:off x="5439253" y="612633"/>
              <a:ext cx="878029" cy="842787"/>
              <a:chOff x="4234788" y="1017739"/>
              <a:chExt cx="1267773" cy="1216887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xmlns="" id="{93420C18-000A-4167-AFA0-98AD696A6A31}"/>
                  </a:ext>
                </a:extLst>
              </p:cNvPr>
              <p:cNvCxnSpPr/>
              <p:nvPr/>
            </p:nvCxnSpPr>
            <p:spPr>
              <a:xfrm>
                <a:off x="4234788" y="1022501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A7042A0D-9D86-4394-9184-4EA676D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550" y="1020120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43FFE0E4-940C-40F8-B382-087CA5CC16D8}"/>
                  </a:ext>
                </a:extLst>
              </p:cNvPr>
              <p:cNvCxnSpPr/>
              <p:nvPr/>
            </p:nvCxnSpPr>
            <p:spPr>
              <a:xfrm>
                <a:off x="4237169" y="2229864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3B46605B-D7E6-4249-843B-0E4430AA2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094" y="1888702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D7974A80-510E-44EC-BB3C-7F0059FA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888702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605CD2A3-3B0D-4E7B-816A-4A2E0233951E}"/>
                  </a:ext>
                </a:extLst>
              </p:cNvPr>
              <p:cNvCxnSpPr/>
              <p:nvPr/>
            </p:nvCxnSpPr>
            <p:spPr>
              <a:xfrm>
                <a:off x="5125661" y="2229864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F8273F96-3EB7-4226-B751-BE80E43A019B}"/>
                  </a:ext>
                </a:extLst>
              </p:cNvPr>
              <p:cNvCxnSpPr/>
              <p:nvPr/>
            </p:nvCxnSpPr>
            <p:spPr>
              <a:xfrm>
                <a:off x="5125661" y="1021065"/>
                <a:ext cx="3769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C071E968-958C-4BD5-AD68-384F23255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017739"/>
                <a:ext cx="0" cy="34592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FDB3F5A-03CF-40C7-B993-530258DD286D}"/>
                </a:ext>
              </a:extLst>
            </p:cNvPr>
            <p:cNvSpPr txBox="1"/>
            <p:nvPr/>
          </p:nvSpPr>
          <p:spPr>
            <a:xfrm>
              <a:off x="5463539" y="1252067"/>
              <a:ext cx="819947" cy="200055"/>
            </a:xfrm>
            <a:prstGeom prst="rect">
              <a:avLst/>
            </a:prstGeom>
            <a:solidFill>
              <a:srgbClr val="D9D9D9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黄衣人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72FEC080-AF45-4427-86A9-E885662A6167}"/>
                </a:ext>
              </a:extLst>
            </p:cNvPr>
            <p:cNvSpPr/>
            <p:nvPr/>
          </p:nvSpPr>
          <p:spPr>
            <a:xfrm>
              <a:off x="6981504" y="612633"/>
              <a:ext cx="2533041" cy="5018545"/>
            </a:xfrm>
            <a:prstGeom prst="rect">
              <a:avLst/>
            </a:prstGeom>
            <a:noFill/>
            <a:ln w="12700" cap="flat" cmpd="sng">
              <a:solidFill>
                <a:srgbClr val="C00000">
                  <a:alpha val="8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C8C994C0-018D-46A2-8572-411061E4AADE}"/>
                </a:ext>
              </a:extLst>
            </p:cNvPr>
            <p:cNvSpPr txBox="1"/>
            <p:nvPr/>
          </p:nvSpPr>
          <p:spPr>
            <a:xfrm>
              <a:off x="6438900" y="2436465"/>
              <a:ext cx="670560" cy="200055"/>
            </a:xfrm>
            <a:prstGeom prst="rect">
              <a:avLst/>
            </a:prstGeom>
            <a:solidFill>
              <a:srgbClr val="D9D9D9">
                <a:alpha val="7882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黄衣人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4A8BC914-0BC7-45CF-8BA2-1D7A51E2D5D3}"/>
                </a:ext>
              </a:extLst>
            </p:cNvPr>
            <p:cNvSpPr txBox="1"/>
            <p:nvPr/>
          </p:nvSpPr>
          <p:spPr>
            <a:xfrm>
              <a:off x="3483513" y="1188786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0D8343C-B685-4F84-BC0C-D5C6A58DBF25}"/>
                </a:ext>
              </a:extLst>
            </p:cNvPr>
            <p:cNvSpPr txBox="1"/>
            <p:nvPr/>
          </p:nvSpPr>
          <p:spPr>
            <a:xfrm>
              <a:off x="3483501" y="1434920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202A1F73-3D11-40F0-95CD-B6CBDD724F1F}"/>
                </a:ext>
              </a:extLst>
            </p:cNvPr>
            <p:cNvSpPr/>
            <p:nvPr/>
          </p:nvSpPr>
          <p:spPr>
            <a:xfrm>
              <a:off x="4450100" y="952240"/>
              <a:ext cx="1742254" cy="322351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CB5BFC18-2C3F-4E3F-B1AB-755C44E1B2FA}"/>
                </a:ext>
              </a:extLst>
            </p:cNvPr>
            <p:cNvSpPr txBox="1"/>
            <p:nvPr/>
          </p:nvSpPr>
          <p:spPr>
            <a:xfrm>
              <a:off x="8581595" y="627873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油罐车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A667385-2118-4680-BF6E-FBC19027CC94}"/>
                </a:ext>
              </a:extLst>
            </p:cNvPr>
            <p:cNvSpPr txBox="1"/>
            <p:nvPr/>
          </p:nvSpPr>
          <p:spPr>
            <a:xfrm>
              <a:off x="8573975" y="864419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CF825E4E-050D-4D0E-B11C-A6099A762782}"/>
                </a:ext>
              </a:extLst>
            </p:cNvPr>
            <p:cNvSpPr txBox="1"/>
            <p:nvPr/>
          </p:nvSpPr>
          <p:spPr>
            <a:xfrm>
              <a:off x="8573962" y="1110553"/>
              <a:ext cx="919198" cy="200055"/>
            </a:xfrm>
            <a:prstGeom prst="rect">
              <a:avLst/>
            </a:prstGeom>
            <a:solidFill>
              <a:srgbClr val="D9D9D9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0AD0F20-634B-4F2B-B529-37CF9F7C11A0}"/>
              </a:ext>
            </a:extLst>
          </p:cNvPr>
          <p:cNvSpPr txBox="1"/>
          <p:nvPr/>
        </p:nvSpPr>
        <p:spPr>
          <a:xfrm>
            <a:off x="353777" y="1484524"/>
            <a:ext cx="5683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该库分为两个部分：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shape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Shape</a:t>
            </a:r>
            <a:r>
              <a:rPr lang="zh-CN" altLang="en-US" dirty="0"/>
              <a:t>基类，抽象出所有</a:t>
            </a:r>
            <a:r>
              <a:rPr lang="en-US" altLang="zh-CN" dirty="0"/>
              <a:t>shape</a:t>
            </a:r>
            <a:r>
              <a:rPr lang="zh-CN" altLang="en-US" dirty="0"/>
              <a:t>的公共的数据定义与方法。对应文件为</a:t>
            </a:r>
            <a:r>
              <a:rPr lang="en-US" altLang="zh-CN" dirty="0" err="1"/>
              <a:t>shape.h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RectNormal</a:t>
            </a:r>
            <a:r>
              <a:rPr lang="zh-CN" altLang="en-US" dirty="0"/>
              <a:t>类，普通矩形框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，</a:t>
            </a:r>
            <a:r>
              <a:rPr lang="zh-CN" altLang="en-US" dirty="0"/>
              <a:t>具有画框的操作。对应文件为</a:t>
            </a:r>
            <a:r>
              <a:rPr lang="en-US" altLang="zh-CN" dirty="0" err="1"/>
              <a:t>rect_normal.h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RectDash</a:t>
            </a:r>
            <a:r>
              <a:rPr lang="zh-CN" altLang="en-US" dirty="0"/>
              <a:t>类，虚线矩形框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，</a:t>
            </a:r>
            <a:r>
              <a:rPr lang="zh-CN" altLang="en-US" dirty="0"/>
              <a:t>具有画框的操作。对应文件为</a:t>
            </a:r>
            <a:r>
              <a:rPr lang="en-US" altLang="zh-CN" dirty="0" err="1"/>
              <a:t>rect_dash.h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RectCross</a:t>
            </a:r>
            <a:r>
              <a:rPr lang="zh-CN" altLang="en-US" dirty="0"/>
              <a:t>类，交叉或拐角型矩形框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，</a:t>
            </a:r>
            <a:r>
              <a:rPr lang="zh-CN" altLang="en-US" dirty="0"/>
              <a:t>具有画框的操作。对应文件为</a:t>
            </a:r>
            <a:r>
              <a:rPr lang="en-US" altLang="zh-CN" dirty="0" err="1"/>
              <a:t>rect_cross.h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Text</a:t>
            </a:r>
            <a:r>
              <a:rPr lang="zh-CN" altLang="en-US" dirty="0"/>
              <a:t>类，描述文本，具有添加文字的操作。对应文件为</a:t>
            </a:r>
            <a:r>
              <a:rPr lang="en-US" altLang="zh-CN" dirty="0" err="1"/>
              <a:t>text.h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1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5AD2E1-7261-4DE4-B0AB-B5BFBA373855}"/>
              </a:ext>
            </a:extLst>
          </p:cNvPr>
          <p:cNvSpPr/>
          <p:nvPr/>
        </p:nvSpPr>
        <p:spPr>
          <a:xfrm>
            <a:off x="860243" y="1877998"/>
            <a:ext cx="1260630" cy="1207363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E1B0EFD-8C7D-4F26-BC50-9D9C11E4F5EA}"/>
              </a:ext>
            </a:extLst>
          </p:cNvPr>
          <p:cNvSpPr/>
          <p:nvPr/>
        </p:nvSpPr>
        <p:spPr>
          <a:xfrm>
            <a:off x="3552933" y="1877999"/>
            <a:ext cx="1260630" cy="1207363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7B496F0-0460-4009-8212-3AC8CAF01B55}"/>
              </a:ext>
            </a:extLst>
          </p:cNvPr>
          <p:cNvGrpSpPr/>
          <p:nvPr/>
        </p:nvGrpSpPr>
        <p:grpSpPr>
          <a:xfrm>
            <a:off x="7738144" y="1919274"/>
            <a:ext cx="1267773" cy="1216887"/>
            <a:chOff x="4234788" y="1017739"/>
            <a:chExt cx="1267773" cy="121688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3CC5355D-EAC6-4516-A881-DA5ABE41E59A}"/>
                </a:ext>
              </a:extLst>
            </p:cNvPr>
            <p:cNvCxnSpPr/>
            <p:nvPr/>
          </p:nvCxnSpPr>
          <p:spPr>
            <a:xfrm>
              <a:off x="4234788" y="1022501"/>
              <a:ext cx="376900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ABFFE8E9-6220-4162-8AF8-B18D5D9F55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9550" y="1020120"/>
              <a:ext cx="0" cy="345924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E52B0192-F1F4-4660-A57E-ABB7B3C8A191}"/>
                </a:ext>
              </a:extLst>
            </p:cNvPr>
            <p:cNvCxnSpPr/>
            <p:nvPr/>
          </p:nvCxnSpPr>
          <p:spPr>
            <a:xfrm>
              <a:off x="4237169" y="2229864"/>
              <a:ext cx="376900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6CB2276C-00BA-4DA5-AE4E-14F3709B907C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94" y="1888702"/>
              <a:ext cx="0" cy="345924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58762D92-C652-4880-82F2-99E7C0E7E222}"/>
                </a:ext>
              </a:extLst>
            </p:cNvPr>
            <p:cNvCxnSpPr>
              <a:cxnSpLocks/>
            </p:cNvCxnSpPr>
            <p:nvPr/>
          </p:nvCxnSpPr>
          <p:spPr>
            <a:xfrm>
              <a:off x="5500180" y="1888702"/>
              <a:ext cx="0" cy="345924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133E3072-898D-4448-8912-141AC272983B}"/>
                </a:ext>
              </a:extLst>
            </p:cNvPr>
            <p:cNvCxnSpPr/>
            <p:nvPr/>
          </p:nvCxnSpPr>
          <p:spPr>
            <a:xfrm>
              <a:off x="5125661" y="2229864"/>
              <a:ext cx="376900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C650A7A1-0625-4E2D-B673-C49A9D5089AD}"/>
                </a:ext>
              </a:extLst>
            </p:cNvPr>
            <p:cNvCxnSpPr/>
            <p:nvPr/>
          </p:nvCxnSpPr>
          <p:spPr>
            <a:xfrm>
              <a:off x="5125661" y="1021065"/>
              <a:ext cx="376900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E655399A-AB32-4C1F-92BF-25C91D6BDEC2}"/>
                </a:ext>
              </a:extLst>
            </p:cNvPr>
            <p:cNvCxnSpPr>
              <a:cxnSpLocks/>
            </p:cNvCxnSpPr>
            <p:nvPr/>
          </p:nvCxnSpPr>
          <p:spPr>
            <a:xfrm>
              <a:off x="5500180" y="1017739"/>
              <a:ext cx="0" cy="345924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2CC14F5F-2266-4E46-A2C1-82C1F97CDEA4}"/>
              </a:ext>
            </a:extLst>
          </p:cNvPr>
          <p:cNvGrpSpPr/>
          <p:nvPr/>
        </p:nvGrpSpPr>
        <p:grpSpPr>
          <a:xfrm>
            <a:off x="9381234" y="1793624"/>
            <a:ext cx="1505585" cy="1443751"/>
            <a:chOff x="9595193" y="897804"/>
            <a:chExt cx="1505585" cy="14437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3584397-FC48-4B39-9A57-4D0FCE238C09}"/>
                </a:ext>
              </a:extLst>
            </p:cNvPr>
            <p:cNvGrpSpPr/>
            <p:nvPr/>
          </p:nvGrpSpPr>
          <p:grpSpPr>
            <a:xfrm>
              <a:off x="10723878" y="1969362"/>
              <a:ext cx="376900" cy="345924"/>
              <a:chOff x="5251870" y="1983949"/>
              <a:chExt cx="376900" cy="345924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15099E60-5CA0-4FE4-99DD-3240AF893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799" y="1983949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E1815F04-41A0-46C7-9FC0-3BD2192D3437}"/>
                  </a:ext>
                </a:extLst>
              </p:cNvPr>
              <p:cNvCxnSpPr/>
              <p:nvPr/>
            </p:nvCxnSpPr>
            <p:spPr>
              <a:xfrm>
                <a:off x="5251870" y="2222721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66D62B22-A8A6-47FE-AA52-5516B09CE0E3}"/>
                </a:ext>
              </a:extLst>
            </p:cNvPr>
            <p:cNvGrpSpPr/>
            <p:nvPr/>
          </p:nvGrpSpPr>
          <p:grpSpPr>
            <a:xfrm>
              <a:off x="10714207" y="897804"/>
              <a:ext cx="376900" cy="345924"/>
              <a:chOff x="10714207" y="897804"/>
              <a:chExt cx="376900" cy="345924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xmlns="" id="{7D5886D4-BBF6-4EB9-BE96-C5A0DD838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0636" y="897804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E1B99E6F-E1F6-4831-94A8-AC161A02FA6B}"/>
                  </a:ext>
                </a:extLst>
              </p:cNvPr>
              <p:cNvCxnSpPr/>
              <p:nvPr/>
            </p:nvCxnSpPr>
            <p:spPr>
              <a:xfrm>
                <a:off x="10714207" y="1000771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3AFA3099-10D0-4A3A-8175-7E0DD0513208}"/>
                </a:ext>
              </a:extLst>
            </p:cNvPr>
            <p:cNvGrpSpPr/>
            <p:nvPr/>
          </p:nvGrpSpPr>
          <p:grpSpPr>
            <a:xfrm>
              <a:off x="9595193" y="897804"/>
              <a:ext cx="376900" cy="345924"/>
              <a:chOff x="9595193" y="897804"/>
              <a:chExt cx="376900" cy="345924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B05C0377-F649-44D8-9935-076FD4EB6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8565" y="897804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xmlns="" id="{D9E4CD29-7257-49EC-A478-05ACFE54C843}"/>
                  </a:ext>
                </a:extLst>
              </p:cNvPr>
              <p:cNvCxnSpPr/>
              <p:nvPr/>
            </p:nvCxnSpPr>
            <p:spPr>
              <a:xfrm>
                <a:off x="9595193" y="1001637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948F16A8-C7C6-4DCF-9081-1CABABAE2E5D}"/>
                </a:ext>
              </a:extLst>
            </p:cNvPr>
            <p:cNvGrpSpPr/>
            <p:nvPr/>
          </p:nvGrpSpPr>
          <p:grpSpPr>
            <a:xfrm>
              <a:off x="9599930" y="1995631"/>
              <a:ext cx="376900" cy="345924"/>
              <a:chOff x="9599930" y="1995631"/>
              <a:chExt cx="376900" cy="345924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xmlns="" id="{6E94FF8E-0185-4606-AD83-30810F005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7745" y="1995631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16AAEC9C-E487-4959-95F6-3BEC1F5ACD26}"/>
                  </a:ext>
                </a:extLst>
              </p:cNvPr>
              <p:cNvCxnSpPr/>
              <p:nvPr/>
            </p:nvCxnSpPr>
            <p:spPr>
              <a:xfrm>
                <a:off x="9599930" y="2208208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EB0E7B16-4FBA-4620-9391-5115D2431855}"/>
              </a:ext>
            </a:extLst>
          </p:cNvPr>
          <p:cNvSpPr/>
          <p:nvPr/>
        </p:nvSpPr>
        <p:spPr>
          <a:xfrm>
            <a:off x="5196425" y="1877998"/>
            <a:ext cx="1260630" cy="1207363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B1146DA7-2D89-4475-9585-19971028D097}"/>
              </a:ext>
            </a:extLst>
          </p:cNvPr>
          <p:cNvGrpSpPr/>
          <p:nvPr/>
        </p:nvGrpSpPr>
        <p:grpSpPr>
          <a:xfrm>
            <a:off x="6318128" y="4568442"/>
            <a:ext cx="1268802" cy="1215557"/>
            <a:chOff x="4234788" y="1017739"/>
            <a:chExt cx="1268802" cy="12155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D457CAE-CD7A-45F2-A0B3-3EEAD90BB38A}"/>
                </a:ext>
              </a:extLst>
            </p:cNvPr>
            <p:cNvSpPr/>
            <p:nvPr/>
          </p:nvSpPr>
          <p:spPr>
            <a:xfrm>
              <a:off x="4239550" y="1022501"/>
              <a:ext cx="1260630" cy="1207363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3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7687391-EB70-4043-8AE5-F1A874975BC6}"/>
                </a:ext>
              </a:extLst>
            </p:cNvPr>
            <p:cNvGrpSpPr/>
            <p:nvPr/>
          </p:nvGrpSpPr>
          <p:grpSpPr>
            <a:xfrm>
              <a:off x="4234788" y="1017739"/>
              <a:ext cx="1268802" cy="1215557"/>
              <a:chOff x="4234788" y="1017739"/>
              <a:chExt cx="1268802" cy="1215557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B0F4B588-F293-4313-B2C3-7A286316A36F}"/>
                  </a:ext>
                </a:extLst>
              </p:cNvPr>
              <p:cNvCxnSpPr/>
              <p:nvPr/>
            </p:nvCxnSpPr>
            <p:spPr>
              <a:xfrm>
                <a:off x="4234788" y="1022501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0B6AD3B9-F658-4766-91EC-E534E612A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550" y="1020120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1B64A570-B6D0-450D-8E1D-F960900EBE77}"/>
                  </a:ext>
                </a:extLst>
              </p:cNvPr>
              <p:cNvCxnSpPr/>
              <p:nvPr/>
            </p:nvCxnSpPr>
            <p:spPr>
              <a:xfrm>
                <a:off x="4234788" y="2229864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DB60E9FD-47B4-448B-9B39-5D8C60E50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682" y="2017296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61A02FD7-DBBC-4CEB-8A13-8AD33B8C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2016916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33BAF823-E039-4A42-900F-CC2DF1D8D37A}"/>
                  </a:ext>
                </a:extLst>
              </p:cNvPr>
              <p:cNvCxnSpPr/>
              <p:nvPr/>
            </p:nvCxnSpPr>
            <p:spPr>
              <a:xfrm>
                <a:off x="5287590" y="2229864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CCD97414-9543-41D6-8BD3-B39E91BF5642}"/>
                  </a:ext>
                </a:extLst>
              </p:cNvPr>
              <p:cNvCxnSpPr/>
              <p:nvPr/>
            </p:nvCxnSpPr>
            <p:spPr>
              <a:xfrm>
                <a:off x="5285204" y="1023446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A50AF130-7B98-4D10-A590-287474F23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017739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F9B7C879-78CC-424C-B165-80A96577C43D}"/>
              </a:ext>
            </a:extLst>
          </p:cNvPr>
          <p:cNvGrpSpPr/>
          <p:nvPr/>
        </p:nvGrpSpPr>
        <p:grpSpPr>
          <a:xfrm>
            <a:off x="4352456" y="4568442"/>
            <a:ext cx="1268802" cy="1215557"/>
            <a:chOff x="7915451" y="1009545"/>
            <a:chExt cx="1268802" cy="121555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3BD7F126-4B6B-439C-854E-88E84C6FA094}"/>
                </a:ext>
              </a:extLst>
            </p:cNvPr>
            <p:cNvSpPr/>
            <p:nvPr/>
          </p:nvSpPr>
          <p:spPr>
            <a:xfrm>
              <a:off x="7920213" y="1014307"/>
              <a:ext cx="1260630" cy="1207363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3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xmlns="" id="{C1441934-1D71-456B-B16E-4FA07311214A}"/>
                </a:ext>
              </a:extLst>
            </p:cNvPr>
            <p:cNvGrpSpPr/>
            <p:nvPr/>
          </p:nvGrpSpPr>
          <p:grpSpPr>
            <a:xfrm>
              <a:off x="7915451" y="1009545"/>
              <a:ext cx="1268802" cy="1215557"/>
              <a:chOff x="4234788" y="1017739"/>
              <a:chExt cx="1268802" cy="1215557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28C762F7-F49D-4B6F-AACB-9A0DBAECF3A8}"/>
                  </a:ext>
                </a:extLst>
              </p:cNvPr>
              <p:cNvCxnSpPr/>
              <p:nvPr/>
            </p:nvCxnSpPr>
            <p:spPr>
              <a:xfrm>
                <a:off x="4234788" y="1022501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69454966-C1B2-4232-A1AE-F6D8BE8A5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550" y="1020120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019219FB-2BA2-4411-AB3F-EDC1E3E3D483}"/>
                  </a:ext>
                </a:extLst>
              </p:cNvPr>
              <p:cNvCxnSpPr/>
              <p:nvPr/>
            </p:nvCxnSpPr>
            <p:spPr>
              <a:xfrm>
                <a:off x="4234788" y="2229864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8D181836-5DC1-43E2-A646-554D05F0F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682" y="2017296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B64F3D1C-FC32-4DD1-98A6-971CA9F02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2016916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368FF7E9-032E-4EAF-A00A-6CDEA86B82A1}"/>
                  </a:ext>
                </a:extLst>
              </p:cNvPr>
              <p:cNvCxnSpPr/>
              <p:nvPr/>
            </p:nvCxnSpPr>
            <p:spPr>
              <a:xfrm>
                <a:off x="5287590" y="2229864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1FD034C0-210D-40E1-875D-D946DA2B6CD6}"/>
                  </a:ext>
                </a:extLst>
              </p:cNvPr>
              <p:cNvCxnSpPr/>
              <p:nvPr/>
            </p:nvCxnSpPr>
            <p:spPr>
              <a:xfrm>
                <a:off x="5285204" y="1023446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66930380-5D4D-4EE9-BF80-B1540293B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017739"/>
                <a:ext cx="0" cy="21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2B88497C-4097-49BF-92B1-A5DF77378CF8}"/>
              </a:ext>
            </a:extLst>
          </p:cNvPr>
          <p:cNvGrpSpPr/>
          <p:nvPr/>
        </p:nvGrpSpPr>
        <p:grpSpPr>
          <a:xfrm>
            <a:off x="677366" y="4465475"/>
            <a:ext cx="1505585" cy="1443751"/>
            <a:chOff x="561050" y="2777404"/>
            <a:chExt cx="1505585" cy="1443751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xmlns="" id="{0D926CA8-DEF9-4147-B5D0-CA159029084F}"/>
                </a:ext>
              </a:extLst>
            </p:cNvPr>
            <p:cNvGrpSpPr/>
            <p:nvPr/>
          </p:nvGrpSpPr>
          <p:grpSpPr>
            <a:xfrm>
              <a:off x="561050" y="2777404"/>
              <a:ext cx="1505585" cy="1443751"/>
              <a:chOff x="9595193" y="897804"/>
              <a:chExt cx="1505585" cy="1443751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xmlns="" id="{43832F1E-8E7C-43DB-AB4C-0EDAB0D65D2A}"/>
                  </a:ext>
                </a:extLst>
              </p:cNvPr>
              <p:cNvGrpSpPr/>
              <p:nvPr/>
            </p:nvGrpSpPr>
            <p:grpSpPr>
              <a:xfrm>
                <a:off x="10723878" y="1969362"/>
                <a:ext cx="376900" cy="345924"/>
                <a:chOff x="5251870" y="1983949"/>
                <a:chExt cx="376900" cy="345924"/>
              </a:xfrm>
            </p:grpSpPr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xmlns="" id="{C2B49CBE-EAEB-40FD-9CC4-F90FC349E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7799" y="1983949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xmlns="" id="{9749EF7D-6F05-4437-82D9-B7F61565CECA}"/>
                    </a:ext>
                  </a:extLst>
                </p:cNvPr>
                <p:cNvCxnSpPr/>
                <p:nvPr/>
              </p:nvCxnSpPr>
              <p:spPr>
                <a:xfrm>
                  <a:off x="5251870" y="222272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xmlns="" id="{09EA2569-DCE4-416A-9B4E-AD6EF04DE373}"/>
                  </a:ext>
                </a:extLst>
              </p:cNvPr>
              <p:cNvGrpSpPr/>
              <p:nvPr/>
            </p:nvGrpSpPr>
            <p:grpSpPr>
              <a:xfrm>
                <a:off x="10714207" y="897804"/>
                <a:ext cx="376900" cy="345924"/>
                <a:chOff x="10714207" y="897804"/>
                <a:chExt cx="376900" cy="345924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xmlns="" id="{DAD9943C-1238-4EB8-AC2A-15775CFBF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0636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xmlns="" id="{B9F2C624-A960-421E-9C76-551CD70C7A05}"/>
                    </a:ext>
                  </a:extLst>
                </p:cNvPr>
                <p:cNvCxnSpPr/>
                <p:nvPr/>
              </p:nvCxnSpPr>
              <p:spPr>
                <a:xfrm>
                  <a:off x="10714207" y="100077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xmlns="" id="{B2FB5A57-0AFE-4CB9-8C87-BF052AD79A2C}"/>
                  </a:ext>
                </a:extLst>
              </p:cNvPr>
              <p:cNvGrpSpPr/>
              <p:nvPr/>
            </p:nvGrpSpPr>
            <p:grpSpPr>
              <a:xfrm>
                <a:off x="9595193" y="897804"/>
                <a:ext cx="376900" cy="345924"/>
                <a:chOff x="9595193" y="897804"/>
                <a:chExt cx="376900" cy="345924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xmlns="" id="{C2493C74-E1BF-4488-B6F4-BA532237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8565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xmlns="" id="{5AF7B5D0-FFF2-4256-B4BE-7848A07F235E}"/>
                    </a:ext>
                  </a:extLst>
                </p:cNvPr>
                <p:cNvCxnSpPr/>
                <p:nvPr/>
              </p:nvCxnSpPr>
              <p:spPr>
                <a:xfrm>
                  <a:off x="9595193" y="1001637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xmlns="" id="{47DD65FF-5F6C-41F4-9DED-B7E285A25C3A}"/>
                  </a:ext>
                </a:extLst>
              </p:cNvPr>
              <p:cNvGrpSpPr/>
              <p:nvPr/>
            </p:nvGrpSpPr>
            <p:grpSpPr>
              <a:xfrm>
                <a:off x="9599930" y="1995631"/>
                <a:ext cx="376900" cy="345924"/>
                <a:chOff x="9599930" y="1995631"/>
                <a:chExt cx="376900" cy="34592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xmlns="" id="{217001E4-860A-495C-A958-FA0DADDD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745" y="1995631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xmlns="" id="{F674A990-9F99-49B2-B998-013A62CBCA73}"/>
                    </a:ext>
                  </a:extLst>
                </p:cNvPr>
                <p:cNvCxnSpPr/>
                <p:nvPr/>
              </p:nvCxnSpPr>
              <p:spPr>
                <a:xfrm>
                  <a:off x="9599930" y="2208208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01316219-62B0-42A0-B336-21274A1C9D38}"/>
                </a:ext>
              </a:extLst>
            </p:cNvPr>
            <p:cNvSpPr/>
            <p:nvPr/>
          </p:nvSpPr>
          <p:spPr>
            <a:xfrm>
              <a:off x="674422" y="2881237"/>
              <a:ext cx="1260630" cy="1207363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3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DC20F32-F9A0-43A3-A3D1-F1250E231874}"/>
              </a:ext>
            </a:extLst>
          </p:cNvPr>
          <p:cNvGrpSpPr/>
          <p:nvPr/>
        </p:nvGrpSpPr>
        <p:grpSpPr>
          <a:xfrm>
            <a:off x="2442185" y="4465475"/>
            <a:ext cx="1505585" cy="1443751"/>
            <a:chOff x="561050" y="2777404"/>
            <a:chExt cx="1505585" cy="144375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20452B06-C149-492E-AE8D-F6EE9FCB74FB}"/>
                </a:ext>
              </a:extLst>
            </p:cNvPr>
            <p:cNvGrpSpPr/>
            <p:nvPr/>
          </p:nvGrpSpPr>
          <p:grpSpPr>
            <a:xfrm>
              <a:off x="561050" y="2777404"/>
              <a:ext cx="1505585" cy="1443751"/>
              <a:chOff x="9595193" y="897804"/>
              <a:chExt cx="1505585" cy="1443751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xmlns="" id="{C149B7CF-B39C-4403-9A32-6211F464223B}"/>
                  </a:ext>
                </a:extLst>
              </p:cNvPr>
              <p:cNvGrpSpPr/>
              <p:nvPr/>
            </p:nvGrpSpPr>
            <p:grpSpPr>
              <a:xfrm>
                <a:off x="10723878" y="1969362"/>
                <a:ext cx="376900" cy="345924"/>
                <a:chOff x="5251870" y="1983949"/>
                <a:chExt cx="376900" cy="345924"/>
              </a:xfrm>
            </p:grpSpPr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xmlns="" id="{34055CC8-D9A9-4EDE-BEEA-40314AB30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7799" y="1983949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xmlns="" id="{0C862E50-2B6C-4DED-A9EF-E506C591FE7B}"/>
                    </a:ext>
                  </a:extLst>
                </p:cNvPr>
                <p:cNvCxnSpPr/>
                <p:nvPr/>
              </p:nvCxnSpPr>
              <p:spPr>
                <a:xfrm>
                  <a:off x="5251870" y="222272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xmlns="" id="{983C1579-F793-4973-9528-1F11FAEAA1F8}"/>
                  </a:ext>
                </a:extLst>
              </p:cNvPr>
              <p:cNvGrpSpPr/>
              <p:nvPr/>
            </p:nvGrpSpPr>
            <p:grpSpPr>
              <a:xfrm>
                <a:off x="10714207" y="897804"/>
                <a:ext cx="376900" cy="345924"/>
                <a:chOff x="10714207" y="897804"/>
                <a:chExt cx="376900" cy="345924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xmlns="" id="{03528AF1-F1B3-4A5D-914C-E5210AAA8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0636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xmlns="" id="{5C5211D5-539F-46AC-A988-5A84217DF71A}"/>
                    </a:ext>
                  </a:extLst>
                </p:cNvPr>
                <p:cNvCxnSpPr/>
                <p:nvPr/>
              </p:nvCxnSpPr>
              <p:spPr>
                <a:xfrm>
                  <a:off x="10714207" y="100077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xmlns="" id="{E1B3420D-1D9C-4FB6-ADC6-262FDE6882FC}"/>
                  </a:ext>
                </a:extLst>
              </p:cNvPr>
              <p:cNvGrpSpPr/>
              <p:nvPr/>
            </p:nvGrpSpPr>
            <p:grpSpPr>
              <a:xfrm>
                <a:off x="9595193" y="897804"/>
                <a:ext cx="376900" cy="345924"/>
                <a:chOff x="9595193" y="897804"/>
                <a:chExt cx="376900" cy="345924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xmlns="" id="{0F8AC546-0767-4F1A-A4ED-98766BA0A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8565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xmlns="" id="{7A72F0C3-608E-4221-AFF1-95ABEA44A8F2}"/>
                    </a:ext>
                  </a:extLst>
                </p:cNvPr>
                <p:cNvCxnSpPr/>
                <p:nvPr/>
              </p:nvCxnSpPr>
              <p:spPr>
                <a:xfrm>
                  <a:off x="9595193" y="1001637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xmlns="" id="{16CF42F4-ED42-4909-8AF1-9EFBE1AE0B21}"/>
                  </a:ext>
                </a:extLst>
              </p:cNvPr>
              <p:cNvGrpSpPr/>
              <p:nvPr/>
            </p:nvGrpSpPr>
            <p:grpSpPr>
              <a:xfrm>
                <a:off x="9599930" y="1995631"/>
                <a:ext cx="376900" cy="345924"/>
                <a:chOff x="9599930" y="1995631"/>
                <a:chExt cx="376900" cy="345924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xmlns="" id="{32260A39-D2DB-455B-A292-BCDE49CFB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745" y="1995631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xmlns="" id="{64CAF224-E5EF-4A93-9827-695799E62742}"/>
                    </a:ext>
                  </a:extLst>
                </p:cNvPr>
                <p:cNvCxnSpPr/>
                <p:nvPr/>
              </p:nvCxnSpPr>
              <p:spPr>
                <a:xfrm>
                  <a:off x="9599930" y="2208208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0792357C-D59C-4037-A541-13BCBB908348}"/>
                </a:ext>
              </a:extLst>
            </p:cNvPr>
            <p:cNvSpPr/>
            <p:nvPr/>
          </p:nvSpPr>
          <p:spPr>
            <a:xfrm>
              <a:off x="674422" y="2881237"/>
              <a:ext cx="1260630" cy="1207363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3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772BB778-4791-4D43-B4ED-E90F78496816}"/>
              </a:ext>
            </a:extLst>
          </p:cNvPr>
          <p:cNvSpPr txBox="1"/>
          <p:nvPr/>
        </p:nvSpPr>
        <p:spPr>
          <a:xfrm>
            <a:off x="534780" y="3917060"/>
            <a:ext cx="378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框复合类型：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1FDEC987-F7DE-4C4D-98D1-D6491FC95630}"/>
              </a:ext>
            </a:extLst>
          </p:cNvPr>
          <p:cNvSpPr txBox="1"/>
          <p:nvPr/>
        </p:nvSpPr>
        <p:spPr>
          <a:xfrm>
            <a:off x="443340" y="852918"/>
            <a:ext cx="956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框基本类型：可以控制边框颜色，透明度，粗细，类型；矩形框内背景颜色及透明</a:t>
            </a:r>
            <a:r>
              <a:rPr lang="zh-CN" altLang="en-US" dirty="0" smtClean="0"/>
              <a:t>度</a:t>
            </a:r>
            <a:endParaRPr lang="en-US" altLang="zh-CN" dirty="0" smtClean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B3CBD2FC-8907-41AD-8B0B-024393C96246}"/>
              </a:ext>
            </a:extLst>
          </p:cNvPr>
          <p:cNvSpPr txBox="1"/>
          <p:nvPr/>
        </p:nvSpPr>
        <p:spPr>
          <a:xfrm>
            <a:off x="406453" y="291226"/>
            <a:ext cx="30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类型定义：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1">
            <a:extLst>
              <a:ext uri="{FF2B5EF4-FFF2-40B4-BE49-F238E27FC236}">
                <a16:creationId xmlns:a16="http://schemas.microsoft.com/office/drawing/2014/main" xmlns="" id="{1FDEC987-F7DE-4C4D-98D1-D6491FC95630}"/>
              </a:ext>
            </a:extLst>
          </p:cNvPr>
          <p:cNvSpPr txBox="1"/>
          <p:nvPr/>
        </p:nvSpPr>
        <p:spPr>
          <a:xfrm>
            <a:off x="687180" y="3189718"/>
            <a:ext cx="17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RectNormal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5" name="文本框 81">
            <a:extLst>
              <a:ext uri="{FF2B5EF4-FFF2-40B4-BE49-F238E27FC236}">
                <a16:creationId xmlns:a16="http://schemas.microsoft.com/office/drawing/2014/main" xmlns="" id="{1FDEC987-F7DE-4C4D-98D1-D6491FC95630}"/>
              </a:ext>
            </a:extLst>
          </p:cNvPr>
          <p:cNvSpPr txBox="1"/>
          <p:nvPr/>
        </p:nvSpPr>
        <p:spPr>
          <a:xfrm>
            <a:off x="4314300" y="3199878"/>
            <a:ext cx="17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RectDash</a:t>
            </a:r>
            <a:endParaRPr lang="zh-CN" altLang="en-US" dirty="0"/>
          </a:p>
        </p:txBody>
      </p:sp>
      <p:sp>
        <p:nvSpPr>
          <p:cNvPr id="87" name="文本框 81">
            <a:extLst>
              <a:ext uri="{FF2B5EF4-FFF2-40B4-BE49-F238E27FC236}">
                <a16:creationId xmlns:a16="http://schemas.microsoft.com/office/drawing/2014/main" xmlns="" id="{1FDEC987-F7DE-4C4D-98D1-D6491FC95630}"/>
              </a:ext>
            </a:extLst>
          </p:cNvPr>
          <p:cNvSpPr txBox="1"/>
          <p:nvPr/>
        </p:nvSpPr>
        <p:spPr>
          <a:xfrm>
            <a:off x="8561180" y="3250678"/>
            <a:ext cx="17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RectCross</a:t>
            </a:r>
            <a:endParaRPr lang="zh-CN" altLang="en-US" dirty="0"/>
          </a:p>
        </p:txBody>
      </p:sp>
      <p:sp>
        <p:nvSpPr>
          <p:cNvPr id="89" name="文本框 80">
            <a:extLst>
              <a:ext uri="{FF2B5EF4-FFF2-40B4-BE49-F238E27FC236}">
                <a16:creationId xmlns:a16="http://schemas.microsoft.com/office/drawing/2014/main" xmlns="" id="{772BB778-4791-4D43-B4ED-E90F78496816}"/>
              </a:ext>
            </a:extLst>
          </p:cNvPr>
          <p:cNvSpPr txBox="1"/>
          <p:nvPr/>
        </p:nvSpPr>
        <p:spPr>
          <a:xfrm>
            <a:off x="626221" y="1356740"/>
            <a:ext cx="150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普通矩形框：</a:t>
            </a:r>
            <a:endParaRPr lang="zh-CN" altLang="en-US" dirty="0"/>
          </a:p>
        </p:txBody>
      </p:sp>
      <p:sp>
        <p:nvSpPr>
          <p:cNvPr id="90" name="文本框 80">
            <a:extLst>
              <a:ext uri="{FF2B5EF4-FFF2-40B4-BE49-F238E27FC236}">
                <a16:creationId xmlns:a16="http://schemas.microsoft.com/office/drawing/2014/main" xmlns="" id="{772BB778-4791-4D43-B4ED-E90F78496816}"/>
              </a:ext>
            </a:extLst>
          </p:cNvPr>
          <p:cNvSpPr txBox="1"/>
          <p:nvPr/>
        </p:nvSpPr>
        <p:spPr>
          <a:xfrm>
            <a:off x="3511660" y="1346580"/>
            <a:ext cx="226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虚线型矩形框：</a:t>
            </a:r>
            <a:endParaRPr lang="zh-CN" altLang="en-US" dirty="0"/>
          </a:p>
        </p:txBody>
      </p:sp>
      <p:sp>
        <p:nvSpPr>
          <p:cNvPr id="91" name="文本框 80">
            <a:extLst>
              <a:ext uri="{FF2B5EF4-FFF2-40B4-BE49-F238E27FC236}">
                <a16:creationId xmlns:a16="http://schemas.microsoft.com/office/drawing/2014/main" xmlns="" id="{772BB778-4791-4D43-B4ED-E90F78496816}"/>
              </a:ext>
            </a:extLst>
          </p:cNvPr>
          <p:cNvSpPr txBox="1"/>
          <p:nvPr/>
        </p:nvSpPr>
        <p:spPr>
          <a:xfrm>
            <a:off x="7443580" y="1346580"/>
            <a:ext cx="32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拐角或交叉型矩形框：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570DA6-F996-40FE-9287-A1754D4DB213}"/>
              </a:ext>
            </a:extLst>
          </p:cNvPr>
          <p:cNvSpPr/>
          <p:nvPr/>
        </p:nvSpPr>
        <p:spPr>
          <a:xfrm>
            <a:off x="425701" y="1401193"/>
            <a:ext cx="1536228" cy="1471316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6241C06-DA95-4E09-9972-088ACF0FD63A}"/>
              </a:ext>
            </a:extLst>
          </p:cNvPr>
          <p:cNvSpPr txBox="1"/>
          <p:nvPr/>
        </p:nvSpPr>
        <p:spPr>
          <a:xfrm>
            <a:off x="2070648" y="1401193"/>
            <a:ext cx="126063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A4628CD-9F2B-47CD-98CF-6A4787720332}"/>
              </a:ext>
            </a:extLst>
          </p:cNvPr>
          <p:cNvSpPr txBox="1"/>
          <p:nvPr/>
        </p:nvSpPr>
        <p:spPr>
          <a:xfrm>
            <a:off x="2070648" y="1727875"/>
            <a:ext cx="1260630" cy="27699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6CC1A85-7016-49EA-ABBD-C79F935DE2D2}"/>
              </a:ext>
            </a:extLst>
          </p:cNvPr>
          <p:cNvSpPr txBox="1"/>
          <p:nvPr/>
        </p:nvSpPr>
        <p:spPr>
          <a:xfrm>
            <a:off x="2070648" y="2054557"/>
            <a:ext cx="126063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7DAEE58-7DF7-4403-BF42-33FD48E73BC4}"/>
              </a:ext>
            </a:extLst>
          </p:cNvPr>
          <p:cNvSpPr txBox="1"/>
          <p:nvPr/>
        </p:nvSpPr>
        <p:spPr>
          <a:xfrm>
            <a:off x="257742" y="715672"/>
            <a:ext cx="781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文本位置</a:t>
            </a:r>
            <a:r>
              <a:rPr lang="en-US" altLang="zh-CN" dirty="0"/>
              <a:t>– </a:t>
            </a:r>
            <a:r>
              <a:rPr lang="zh-CN" altLang="en-US" dirty="0"/>
              <a:t>位于矩形框外：（矩形框可以是前面框类型的任意一种）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A009C46F-17E5-4361-A430-C25FC894969B}"/>
              </a:ext>
            </a:extLst>
          </p:cNvPr>
          <p:cNvGrpSpPr/>
          <p:nvPr/>
        </p:nvGrpSpPr>
        <p:grpSpPr>
          <a:xfrm>
            <a:off x="491017" y="4053560"/>
            <a:ext cx="1880476" cy="1801018"/>
            <a:chOff x="4843108" y="936705"/>
            <a:chExt cx="1880476" cy="180101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D97DDA73-61F4-431C-BAA1-5A37E1E4D07A}"/>
                </a:ext>
              </a:extLst>
            </p:cNvPr>
            <p:cNvSpPr/>
            <p:nvPr/>
          </p:nvSpPr>
          <p:spPr>
            <a:xfrm>
              <a:off x="4843108" y="936705"/>
              <a:ext cx="1880476" cy="1801018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7F2B9E0B-76AB-4E32-A35B-5DC551942377}"/>
                </a:ext>
              </a:extLst>
            </p:cNvPr>
            <p:cNvSpPr txBox="1"/>
            <p:nvPr/>
          </p:nvSpPr>
          <p:spPr>
            <a:xfrm>
              <a:off x="4852344" y="1785826"/>
              <a:ext cx="1030470" cy="276999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52657524-FF21-422F-B49D-438F9BC6E7E3}"/>
                </a:ext>
              </a:extLst>
            </p:cNvPr>
            <p:cNvSpPr txBox="1"/>
            <p:nvPr/>
          </p:nvSpPr>
          <p:spPr>
            <a:xfrm>
              <a:off x="4849967" y="2112508"/>
              <a:ext cx="1023611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65F0486F-0DBA-4571-B183-02BEB72CA2DA}"/>
                </a:ext>
              </a:extLst>
            </p:cNvPr>
            <p:cNvSpPr txBox="1"/>
            <p:nvPr/>
          </p:nvSpPr>
          <p:spPr>
            <a:xfrm>
              <a:off x="4860305" y="2439190"/>
              <a:ext cx="1022604" cy="276999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文本框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12C99ED-5568-45F7-8363-B390F1823857}"/>
              </a:ext>
            </a:extLst>
          </p:cNvPr>
          <p:cNvSpPr/>
          <p:nvPr/>
        </p:nvSpPr>
        <p:spPr>
          <a:xfrm>
            <a:off x="7585786" y="1362049"/>
            <a:ext cx="1597962" cy="1530441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2A9286-18C8-46DE-BC51-3DC186375EAA}"/>
              </a:ext>
            </a:extLst>
          </p:cNvPr>
          <p:cNvSpPr txBox="1"/>
          <p:nvPr/>
        </p:nvSpPr>
        <p:spPr>
          <a:xfrm>
            <a:off x="7585786" y="1067353"/>
            <a:ext cx="1595512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6F72070-D206-4B99-998B-0883B63E8A39}"/>
              </a:ext>
            </a:extLst>
          </p:cNvPr>
          <p:cNvSpPr/>
          <p:nvPr/>
        </p:nvSpPr>
        <p:spPr>
          <a:xfrm>
            <a:off x="5330823" y="1401193"/>
            <a:ext cx="1536228" cy="1471316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686F0A4-5112-42AF-88DB-AC6801831665}"/>
              </a:ext>
            </a:extLst>
          </p:cNvPr>
          <p:cNvSpPr txBox="1"/>
          <p:nvPr/>
        </p:nvSpPr>
        <p:spPr>
          <a:xfrm>
            <a:off x="3992425" y="1401193"/>
            <a:ext cx="126063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6D2BAC1-ECFA-451D-8FBC-7F346AC9504E}"/>
              </a:ext>
            </a:extLst>
          </p:cNvPr>
          <p:cNvSpPr txBox="1"/>
          <p:nvPr/>
        </p:nvSpPr>
        <p:spPr>
          <a:xfrm>
            <a:off x="3992425" y="1727875"/>
            <a:ext cx="1260630" cy="27699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675E858-F7D2-41DC-B07E-89CA38B7556A}"/>
              </a:ext>
            </a:extLst>
          </p:cNvPr>
          <p:cNvSpPr txBox="1"/>
          <p:nvPr/>
        </p:nvSpPr>
        <p:spPr>
          <a:xfrm>
            <a:off x="3992425" y="2054557"/>
            <a:ext cx="126063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C259348-B24B-4AAC-82F0-F8E0459F9A1C}"/>
              </a:ext>
            </a:extLst>
          </p:cNvPr>
          <p:cNvSpPr txBox="1"/>
          <p:nvPr/>
        </p:nvSpPr>
        <p:spPr>
          <a:xfrm>
            <a:off x="142287" y="3390475"/>
            <a:ext cx="476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文本位置</a:t>
            </a:r>
            <a:r>
              <a:rPr lang="en-US" altLang="zh-CN" dirty="0"/>
              <a:t>– </a:t>
            </a:r>
            <a:r>
              <a:rPr lang="zh-CN" altLang="en-US" dirty="0"/>
              <a:t>位于矩形框内：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E7BB78A-4838-485B-AD92-7EDAB58B0006}"/>
              </a:ext>
            </a:extLst>
          </p:cNvPr>
          <p:cNvSpPr txBox="1"/>
          <p:nvPr/>
        </p:nvSpPr>
        <p:spPr>
          <a:xfrm>
            <a:off x="6601778" y="3834876"/>
            <a:ext cx="506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可以控制文本框背景颜色、透明度，文本框位置，文本框大小，字体大小，字体类型，字体颜色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文本框是由普通矩形框和文本组合而成。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8034453-2831-49A8-875C-D455AEDD32F6}"/>
              </a:ext>
            </a:extLst>
          </p:cNvPr>
          <p:cNvGrpSpPr/>
          <p:nvPr/>
        </p:nvGrpSpPr>
        <p:grpSpPr>
          <a:xfrm>
            <a:off x="3292562" y="3891205"/>
            <a:ext cx="2216771" cy="2125728"/>
            <a:chOff x="9595193" y="897804"/>
            <a:chExt cx="1505585" cy="144375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3BBC2BCE-5016-4E72-BB89-419F510D250F}"/>
                </a:ext>
              </a:extLst>
            </p:cNvPr>
            <p:cNvGrpSpPr/>
            <p:nvPr/>
          </p:nvGrpSpPr>
          <p:grpSpPr>
            <a:xfrm>
              <a:off x="10723878" y="1969362"/>
              <a:ext cx="376900" cy="345924"/>
              <a:chOff x="5251870" y="1983949"/>
              <a:chExt cx="376900" cy="345924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8D31D902-298A-48E1-BC2F-6C4C41820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799" y="1983949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AD3DF4B6-E929-4EDB-958B-D847273FBB15}"/>
                  </a:ext>
                </a:extLst>
              </p:cNvPr>
              <p:cNvCxnSpPr/>
              <p:nvPr/>
            </p:nvCxnSpPr>
            <p:spPr>
              <a:xfrm>
                <a:off x="5251870" y="2222721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7C215F09-C8E7-49F5-BC80-E973BDCD680B}"/>
                </a:ext>
              </a:extLst>
            </p:cNvPr>
            <p:cNvGrpSpPr/>
            <p:nvPr/>
          </p:nvGrpSpPr>
          <p:grpSpPr>
            <a:xfrm>
              <a:off x="10714207" y="897804"/>
              <a:ext cx="376900" cy="345924"/>
              <a:chOff x="10714207" y="897804"/>
              <a:chExt cx="376900" cy="345924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9539A89C-BBD2-42FE-9006-EEBA2153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0636" y="897804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DC085D3F-7ECD-4531-BFDA-0913ED9A4000}"/>
                  </a:ext>
                </a:extLst>
              </p:cNvPr>
              <p:cNvCxnSpPr/>
              <p:nvPr/>
            </p:nvCxnSpPr>
            <p:spPr>
              <a:xfrm>
                <a:off x="10714207" y="1000771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2E14149B-6623-4CB4-B339-474A5AC224A6}"/>
                </a:ext>
              </a:extLst>
            </p:cNvPr>
            <p:cNvGrpSpPr/>
            <p:nvPr/>
          </p:nvGrpSpPr>
          <p:grpSpPr>
            <a:xfrm>
              <a:off x="9595193" y="897804"/>
              <a:ext cx="376900" cy="345924"/>
              <a:chOff x="9595193" y="897804"/>
              <a:chExt cx="376900" cy="345924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305555B9-3A94-4C13-9FED-8A84179D3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8565" y="897804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C0FAF31A-AFF4-4A86-BB82-5975125260B5}"/>
                  </a:ext>
                </a:extLst>
              </p:cNvPr>
              <p:cNvCxnSpPr/>
              <p:nvPr/>
            </p:nvCxnSpPr>
            <p:spPr>
              <a:xfrm>
                <a:off x="9595193" y="1001637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1AF48DBD-437D-40E5-9F4E-27F1AA983332}"/>
                </a:ext>
              </a:extLst>
            </p:cNvPr>
            <p:cNvGrpSpPr/>
            <p:nvPr/>
          </p:nvGrpSpPr>
          <p:grpSpPr>
            <a:xfrm>
              <a:off x="9599930" y="1995631"/>
              <a:ext cx="376900" cy="345924"/>
              <a:chOff x="9599930" y="1995631"/>
              <a:chExt cx="376900" cy="345924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422FB866-6B1D-4953-8AE6-C7EC0BC9C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7745" y="1995631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BF46F1B3-D5A1-49F1-9084-4B69B04350FD}"/>
                  </a:ext>
                </a:extLst>
              </p:cNvPr>
              <p:cNvCxnSpPr/>
              <p:nvPr/>
            </p:nvCxnSpPr>
            <p:spPr>
              <a:xfrm>
                <a:off x="9599930" y="2208208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10FEAB1-C069-477E-BDC7-69AB8B5D2908}"/>
              </a:ext>
            </a:extLst>
          </p:cNvPr>
          <p:cNvSpPr txBox="1"/>
          <p:nvPr/>
        </p:nvSpPr>
        <p:spPr>
          <a:xfrm>
            <a:off x="3471620" y="4058466"/>
            <a:ext cx="1030470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8EEDDAF0-C470-46CB-AE00-899A409BFFFC}"/>
              </a:ext>
            </a:extLst>
          </p:cNvPr>
          <p:cNvSpPr txBox="1"/>
          <p:nvPr/>
        </p:nvSpPr>
        <p:spPr>
          <a:xfrm>
            <a:off x="3469243" y="4385148"/>
            <a:ext cx="1023611" cy="27699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6B702129-BF76-43E0-BAB0-CA115A1FD867}"/>
              </a:ext>
            </a:extLst>
          </p:cNvPr>
          <p:cNvSpPr txBox="1"/>
          <p:nvPr/>
        </p:nvSpPr>
        <p:spPr>
          <a:xfrm>
            <a:off x="3470250" y="4711830"/>
            <a:ext cx="1022604" cy="27699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3CBD2FC-8907-41AD-8B0B-024393C96246}"/>
              </a:ext>
            </a:extLst>
          </p:cNvPr>
          <p:cNvSpPr txBox="1"/>
          <p:nvPr/>
        </p:nvSpPr>
        <p:spPr>
          <a:xfrm>
            <a:off x="277310" y="197706"/>
            <a:ext cx="347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绘制文本位置关系定义：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012C99ED-5568-45F7-8363-B390F1823857}"/>
              </a:ext>
            </a:extLst>
          </p:cNvPr>
          <p:cNvSpPr/>
          <p:nvPr/>
        </p:nvSpPr>
        <p:spPr>
          <a:xfrm>
            <a:off x="9958882" y="1374490"/>
            <a:ext cx="1597962" cy="1530441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13">
            <a:extLst>
              <a:ext uri="{FF2B5EF4-FFF2-40B4-BE49-F238E27FC236}">
                <a16:creationId xmlns:a16="http://schemas.microsoft.com/office/drawing/2014/main" xmlns="" id="{772A9286-18C8-46DE-BC51-3DC186375EAA}"/>
              </a:ext>
            </a:extLst>
          </p:cNvPr>
          <p:cNvSpPr txBox="1"/>
          <p:nvPr/>
        </p:nvSpPr>
        <p:spPr>
          <a:xfrm>
            <a:off x="9968210" y="2908594"/>
            <a:ext cx="159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7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5">
            <a:extLst>
              <a:ext uri="{FF2B5EF4-FFF2-40B4-BE49-F238E27FC236}">
                <a16:creationId xmlns:a16="http://schemas.microsoft.com/office/drawing/2014/main" xmlns="" id="{17E8A78E-4616-4067-B8B3-841F67A31D7C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xmlns="" id="{A7DAEE58-7DF7-4403-BF42-33FD48E73BC4}"/>
              </a:ext>
            </a:extLst>
          </p:cNvPr>
          <p:cNvSpPr txBox="1"/>
          <p:nvPr/>
        </p:nvSpPr>
        <p:spPr>
          <a:xfrm>
            <a:off x="463014" y="939607"/>
            <a:ext cx="10966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Arial" pitchFamily="34" charset="0"/>
              <a:buChar char="•"/>
            </a:pPr>
            <a:r>
              <a:rPr lang="en-US" altLang="zh-CN" sz="2000" dirty="0" smtClean="0"/>
              <a:t>class Shape</a:t>
            </a:r>
          </a:p>
          <a:p>
            <a:pPr indent="-457200"/>
            <a:r>
              <a:rPr lang="zh-CN" altLang="en-US" sz="2000" dirty="0" smtClean="0"/>
              <a:t>抽象出所有</a:t>
            </a:r>
            <a:r>
              <a:rPr lang="en-US" altLang="zh-CN" sz="2000" dirty="0" smtClean="0"/>
              <a:t>shape</a:t>
            </a:r>
            <a:r>
              <a:rPr lang="zh-CN" altLang="en-US" sz="2000" dirty="0" smtClean="0"/>
              <a:t>的公共的数据定义与方法；可以控制框的位置，颜色，边线的粗细，颜色及透明度等属性；具有画框的操作。</a:t>
            </a: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RectNormal</a:t>
            </a:r>
            <a:r>
              <a:rPr lang="en-US" altLang="zh-CN" sz="2000" dirty="0" smtClean="0"/>
              <a:t> </a:t>
            </a:r>
          </a:p>
          <a:p>
            <a:pPr indent="-457200"/>
            <a:r>
              <a:rPr lang="zh-CN" altLang="en-US" sz="2000" dirty="0" smtClean="0"/>
              <a:t>普通矩形框，从</a:t>
            </a:r>
            <a:r>
              <a:rPr lang="en-US" altLang="zh-CN" sz="2000" dirty="0" smtClean="0"/>
              <a:t>Shape</a:t>
            </a:r>
            <a:r>
              <a:rPr lang="zh-CN" altLang="en-US" sz="2000" dirty="0" smtClean="0"/>
              <a:t>类派生出来。</a:t>
            </a: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RectDash</a:t>
            </a:r>
            <a:endParaRPr lang="en-US" altLang="zh-CN" sz="2000" dirty="0" smtClean="0"/>
          </a:p>
          <a:p>
            <a:pPr indent="-457200"/>
            <a:r>
              <a:rPr lang="zh-CN" altLang="en-US" sz="2000" dirty="0" smtClean="0"/>
              <a:t>虚线型矩形框，可以控制虚线的比例，从</a:t>
            </a:r>
            <a:r>
              <a:rPr lang="en-US" altLang="zh-CN" sz="2000" dirty="0" smtClean="0"/>
              <a:t>Shape</a:t>
            </a:r>
            <a:r>
              <a:rPr lang="zh-CN" altLang="en-US" sz="2000" dirty="0" smtClean="0"/>
              <a:t>类派生出来。</a:t>
            </a: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RectCross</a:t>
            </a:r>
            <a:endParaRPr lang="en-US" altLang="zh-CN" sz="2000" dirty="0" smtClean="0"/>
          </a:p>
          <a:p>
            <a:pPr indent="-457200"/>
            <a:r>
              <a:rPr lang="zh-CN" altLang="en-US" sz="2000" dirty="0" smtClean="0"/>
              <a:t>拐角或交叉型矩形框，可以控制线段的长度，从</a:t>
            </a:r>
            <a:r>
              <a:rPr lang="en-US" altLang="zh-CN" sz="2000" dirty="0" smtClean="0"/>
              <a:t>Shape</a:t>
            </a:r>
            <a:r>
              <a:rPr lang="zh-CN" altLang="en-US" sz="2000" dirty="0" smtClean="0"/>
              <a:t>类派生出来。</a:t>
            </a: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altLang="zh-CN" sz="2000" dirty="0" smtClean="0"/>
              <a:t>class Text</a:t>
            </a:r>
          </a:p>
          <a:p>
            <a:pPr indent="-457200"/>
            <a:r>
              <a:rPr lang="zh-CN" altLang="en-US" sz="2000" dirty="0" smtClean="0"/>
              <a:t>文本类，可以控制文本的类型，颜色，透明度，粗细，斜体等属性；具有添加文本的操作。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C98C9D2E-5DE8-458E-BF6C-3CEF0144E73C}"/>
              </a:ext>
            </a:extLst>
          </p:cNvPr>
          <p:cNvGrpSpPr/>
          <p:nvPr/>
        </p:nvGrpSpPr>
        <p:grpSpPr>
          <a:xfrm>
            <a:off x="2761861" y="1036432"/>
            <a:ext cx="5932309" cy="1998881"/>
            <a:chOff x="590162" y="868148"/>
            <a:chExt cx="5932309" cy="19988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67F4D28-D89D-46A4-93D7-819A24398EF6}"/>
                </a:ext>
              </a:extLst>
            </p:cNvPr>
            <p:cNvSpPr txBox="1"/>
            <p:nvPr/>
          </p:nvSpPr>
          <p:spPr>
            <a:xfrm>
              <a:off x="2834893" y="868148"/>
              <a:ext cx="14037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基类</a:t>
              </a:r>
              <a:r>
                <a:rPr lang="en-US" altLang="zh-CN" dirty="0"/>
                <a:t>Shape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302E9D0C-8B77-4FF6-A07E-642904C440B3}"/>
                </a:ext>
              </a:extLst>
            </p:cNvPr>
            <p:cNvSpPr txBox="1"/>
            <p:nvPr/>
          </p:nvSpPr>
          <p:spPr>
            <a:xfrm>
              <a:off x="590162" y="2220698"/>
              <a:ext cx="15428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子类</a:t>
              </a:r>
              <a:r>
                <a:rPr lang="en-US" altLang="zh-CN" dirty="0" err="1"/>
                <a:t>RectNormal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BB2B443-35A5-41AA-93AE-16036B746BBE}"/>
                </a:ext>
              </a:extLst>
            </p:cNvPr>
            <p:cNvSpPr txBox="1"/>
            <p:nvPr/>
          </p:nvSpPr>
          <p:spPr>
            <a:xfrm>
              <a:off x="2834893" y="2220698"/>
              <a:ext cx="14037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子</a:t>
              </a:r>
              <a:r>
                <a:rPr lang="zh-CN" altLang="en-US" dirty="0" smtClean="0"/>
                <a:t>类</a:t>
              </a:r>
              <a:r>
                <a:rPr lang="en-US" altLang="zh-CN" dirty="0" err="1" smtClean="0"/>
                <a:t>RectDash</a:t>
              </a:r>
              <a:endParaRPr lang="zh-CN" altLang="en-US" dirty="0" smtClean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0569589E-2656-4D18-A2FA-C44665E29FE8}"/>
                </a:ext>
              </a:extLst>
            </p:cNvPr>
            <p:cNvSpPr txBox="1"/>
            <p:nvPr/>
          </p:nvSpPr>
          <p:spPr>
            <a:xfrm>
              <a:off x="5118739" y="2218905"/>
              <a:ext cx="14037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子类</a:t>
              </a:r>
              <a:r>
                <a:rPr lang="en-US" altLang="zh-CN" dirty="0" err="1"/>
                <a:t>RectCross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90E6C91-EED7-4F77-8EB1-2F7DC78024A8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361595" y="1237480"/>
              <a:ext cx="2175164" cy="983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8DEC06D6-2767-4979-BB6E-61229A0CB54F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3536759" y="1237480"/>
              <a:ext cx="0" cy="983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19A6A68D-6E44-46A1-ABBB-20C0EC43D01F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H="1" flipV="1">
              <a:off x="3536759" y="1237480"/>
              <a:ext cx="2283846" cy="981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21BD6F4-C726-49E1-8BE7-69E57A00C979}"/>
              </a:ext>
            </a:extLst>
          </p:cNvPr>
          <p:cNvSpPr/>
          <p:nvPr/>
        </p:nvSpPr>
        <p:spPr>
          <a:xfrm>
            <a:off x="2902944" y="4006468"/>
            <a:ext cx="1260630" cy="1207363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B7C15FD-6949-42B0-BBA0-BF35505E9977}"/>
              </a:ext>
            </a:extLst>
          </p:cNvPr>
          <p:cNvSpPr/>
          <p:nvPr/>
        </p:nvSpPr>
        <p:spPr>
          <a:xfrm>
            <a:off x="5116244" y="4021696"/>
            <a:ext cx="1260630" cy="1207363"/>
          </a:xfrm>
          <a:prstGeom prst="rect">
            <a:avLst/>
          </a:prstGeom>
          <a:noFill/>
          <a:ln w="12700" cap="flat" cmpd="sng">
            <a:solidFill>
              <a:schemeClr val="tx1">
                <a:alpha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CB2BACBF-619A-4D34-BE80-5437A5E5E413}"/>
              </a:ext>
            </a:extLst>
          </p:cNvPr>
          <p:cNvSpPr txBox="1"/>
          <p:nvPr/>
        </p:nvSpPr>
        <p:spPr>
          <a:xfrm>
            <a:off x="576761" y="4367620"/>
            <a:ext cx="20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子类对应的矩形框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17E8A78E-4616-4067-B8B3-841F67A31D7C}"/>
              </a:ext>
            </a:extLst>
          </p:cNvPr>
          <p:cNvSpPr txBox="1"/>
          <p:nvPr/>
        </p:nvSpPr>
        <p:spPr>
          <a:xfrm>
            <a:off x="406454" y="291226"/>
            <a:ext cx="18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5C3A307B-DC0B-436E-9239-C8A043344594}"/>
              </a:ext>
            </a:extLst>
          </p:cNvPr>
          <p:cNvCxnSpPr>
            <a:cxnSpLocks/>
          </p:cNvCxnSpPr>
          <p:nvPr/>
        </p:nvCxnSpPr>
        <p:spPr>
          <a:xfrm flipV="1">
            <a:off x="5413980" y="5241760"/>
            <a:ext cx="0" cy="1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CFBD2B3C-B96A-44E6-B5F4-97A19754A109}"/>
              </a:ext>
            </a:extLst>
          </p:cNvPr>
          <p:cNvSpPr txBox="1"/>
          <p:nvPr/>
        </p:nvSpPr>
        <p:spPr>
          <a:xfrm>
            <a:off x="4310743" y="5336473"/>
            <a:ext cx="160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lineLength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13BB5480-3D94-41B2-A1F1-6DA084EA9BBE}"/>
              </a:ext>
            </a:extLst>
          </p:cNvPr>
          <p:cNvCxnSpPr>
            <a:cxnSpLocks/>
          </p:cNvCxnSpPr>
          <p:nvPr/>
        </p:nvCxnSpPr>
        <p:spPr>
          <a:xfrm flipV="1">
            <a:off x="6223351" y="5238583"/>
            <a:ext cx="0" cy="1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8EB49F99-BE6B-4BC5-A055-B260E961B7EA}"/>
              </a:ext>
            </a:extLst>
          </p:cNvPr>
          <p:cNvSpPr txBox="1"/>
          <p:nvPr/>
        </p:nvSpPr>
        <p:spPr>
          <a:xfrm>
            <a:off x="5755372" y="5339997"/>
            <a:ext cx="1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dashLength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7A3918F1-F04A-496C-81A9-0922F2BB363F}"/>
              </a:ext>
            </a:extLst>
          </p:cNvPr>
          <p:cNvSpPr/>
          <p:nvPr/>
        </p:nvSpPr>
        <p:spPr>
          <a:xfrm>
            <a:off x="5193506" y="3995671"/>
            <a:ext cx="92863" cy="5244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B5A67519-FF31-4F21-A2AF-AB765B6916A8}"/>
              </a:ext>
            </a:extLst>
          </p:cNvPr>
          <p:cNvCxnSpPr>
            <a:cxnSpLocks/>
          </p:cNvCxnSpPr>
          <p:nvPr/>
        </p:nvCxnSpPr>
        <p:spPr>
          <a:xfrm>
            <a:off x="5239938" y="3790938"/>
            <a:ext cx="0" cy="17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A6729B83-581D-4B07-B72B-B7B18C8BFF90}"/>
              </a:ext>
            </a:extLst>
          </p:cNvPr>
          <p:cNvSpPr txBox="1"/>
          <p:nvPr/>
        </p:nvSpPr>
        <p:spPr>
          <a:xfrm>
            <a:off x="4083150" y="3519321"/>
            <a:ext cx="4168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totalLength</a:t>
            </a:r>
            <a:r>
              <a:rPr lang="en-US" altLang="zh-CN" sz="1400" dirty="0"/>
              <a:t>=</a:t>
            </a:r>
            <a:r>
              <a:rPr lang="en-US" altLang="zh-CN" sz="1400" dirty="0" err="1"/>
              <a:t>lineLength+dashLength</a:t>
            </a:r>
            <a:endParaRPr lang="zh-CN" altLang="en-US" sz="1400" dirty="0"/>
          </a:p>
        </p:txBody>
      </p:sp>
      <p:sp>
        <p:nvSpPr>
          <p:cNvPr id="61" name="上下箭头 60"/>
          <p:cNvSpPr/>
          <p:nvPr/>
        </p:nvSpPr>
        <p:spPr>
          <a:xfrm>
            <a:off x="3396343" y="3163078"/>
            <a:ext cx="177281" cy="3638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下箭头 61"/>
          <p:cNvSpPr/>
          <p:nvPr/>
        </p:nvSpPr>
        <p:spPr>
          <a:xfrm>
            <a:off x="5601479" y="3150949"/>
            <a:ext cx="177281" cy="3638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下箭头 63"/>
          <p:cNvSpPr/>
          <p:nvPr/>
        </p:nvSpPr>
        <p:spPr>
          <a:xfrm>
            <a:off x="7787952" y="3172721"/>
            <a:ext cx="177281" cy="3638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7431815" y="3277654"/>
            <a:ext cx="3072905" cy="2698524"/>
            <a:chOff x="7245195" y="3277654"/>
            <a:chExt cx="3072905" cy="269852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0814CC1-ED47-4394-A942-B72734E715A4}"/>
                </a:ext>
              </a:extLst>
            </p:cNvPr>
            <p:cNvGrpSpPr/>
            <p:nvPr/>
          </p:nvGrpSpPr>
          <p:grpSpPr>
            <a:xfrm>
              <a:off x="7245195" y="4021696"/>
              <a:ext cx="1267773" cy="1216887"/>
              <a:chOff x="4234788" y="1017739"/>
              <a:chExt cx="1267773" cy="1216887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FAF64DFA-AC61-4382-943F-3EB54F25A446}"/>
                  </a:ext>
                </a:extLst>
              </p:cNvPr>
              <p:cNvCxnSpPr/>
              <p:nvPr/>
            </p:nvCxnSpPr>
            <p:spPr>
              <a:xfrm>
                <a:off x="4234788" y="1022501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879D709B-E689-4BE7-B287-33B0EEE68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550" y="1020120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xmlns="" id="{D47B586D-0C84-4545-A085-774668D698D7}"/>
                  </a:ext>
                </a:extLst>
              </p:cNvPr>
              <p:cNvCxnSpPr/>
              <p:nvPr/>
            </p:nvCxnSpPr>
            <p:spPr>
              <a:xfrm>
                <a:off x="4237169" y="2229864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xmlns="" id="{3831FA36-7D7F-4081-862C-7E4F07899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094" y="1888702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97BDD847-BB5F-4EB0-8E5A-E4533E91D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888702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21BA57BB-EF6D-452E-AB3E-9F3362E98233}"/>
                  </a:ext>
                </a:extLst>
              </p:cNvPr>
              <p:cNvCxnSpPr/>
              <p:nvPr/>
            </p:nvCxnSpPr>
            <p:spPr>
              <a:xfrm>
                <a:off x="5125661" y="2229864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6F7D03B3-A605-4E22-9FDF-0726CDDA81D3}"/>
                  </a:ext>
                </a:extLst>
              </p:cNvPr>
              <p:cNvCxnSpPr/>
              <p:nvPr/>
            </p:nvCxnSpPr>
            <p:spPr>
              <a:xfrm>
                <a:off x="5125661" y="1021065"/>
                <a:ext cx="376900" cy="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xmlns="" id="{94B7AE5E-28CA-45C7-8A25-C1646E7E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180" y="1017739"/>
                <a:ext cx="0" cy="345924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F6E2A364-F71C-4647-9347-151E8B6B791E}"/>
                </a:ext>
              </a:extLst>
            </p:cNvPr>
            <p:cNvGrpSpPr/>
            <p:nvPr/>
          </p:nvGrpSpPr>
          <p:grpSpPr>
            <a:xfrm>
              <a:off x="8812515" y="3903501"/>
              <a:ext cx="1505585" cy="1443751"/>
              <a:chOff x="9595193" y="897804"/>
              <a:chExt cx="1505585" cy="1443751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xmlns="" id="{1844DBBC-44BA-40BD-B095-DB1EE20CF26C}"/>
                  </a:ext>
                </a:extLst>
              </p:cNvPr>
              <p:cNvGrpSpPr/>
              <p:nvPr/>
            </p:nvGrpSpPr>
            <p:grpSpPr>
              <a:xfrm>
                <a:off x="10723878" y="1969362"/>
                <a:ext cx="376900" cy="345924"/>
                <a:chOff x="5251870" y="1983949"/>
                <a:chExt cx="376900" cy="345924"/>
              </a:xfrm>
            </p:grpSpPr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xmlns="" id="{3B6A0974-FEC9-4903-8BEB-FFDD0D3F0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7799" y="1983949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xmlns="" id="{5A21FC9C-46D3-4FD7-AECD-EA83E4A729AA}"/>
                    </a:ext>
                  </a:extLst>
                </p:cNvPr>
                <p:cNvCxnSpPr/>
                <p:nvPr/>
              </p:nvCxnSpPr>
              <p:spPr>
                <a:xfrm>
                  <a:off x="5251870" y="222272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161B191-A414-4850-995D-75C90A95AE24}"/>
                  </a:ext>
                </a:extLst>
              </p:cNvPr>
              <p:cNvGrpSpPr/>
              <p:nvPr/>
            </p:nvGrpSpPr>
            <p:grpSpPr>
              <a:xfrm>
                <a:off x="10714207" y="897804"/>
                <a:ext cx="376900" cy="345924"/>
                <a:chOff x="10714207" y="897804"/>
                <a:chExt cx="376900" cy="345924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xmlns="" id="{6795B998-7CF9-48AC-A3D5-02D4E049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0636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xmlns="" id="{7404107D-7823-4B3B-A521-98F54824D21A}"/>
                    </a:ext>
                  </a:extLst>
                </p:cNvPr>
                <p:cNvCxnSpPr/>
                <p:nvPr/>
              </p:nvCxnSpPr>
              <p:spPr>
                <a:xfrm>
                  <a:off x="10714207" y="1000771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D468DE19-5253-4AF1-BEFD-76A25591B685}"/>
                  </a:ext>
                </a:extLst>
              </p:cNvPr>
              <p:cNvGrpSpPr/>
              <p:nvPr/>
            </p:nvGrpSpPr>
            <p:grpSpPr>
              <a:xfrm>
                <a:off x="9595193" y="897804"/>
                <a:ext cx="376900" cy="345924"/>
                <a:chOff x="9595193" y="897804"/>
                <a:chExt cx="376900" cy="345924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xmlns="" id="{7BC3DC6B-5308-4B0A-B5C2-3E313592A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8565" y="897804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xmlns="" id="{B2C12273-CEDC-498C-95F7-39FFF9AFA80E}"/>
                    </a:ext>
                  </a:extLst>
                </p:cNvPr>
                <p:cNvCxnSpPr/>
                <p:nvPr/>
              </p:nvCxnSpPr>
              <p:spPr>
                <a:xfrm>
                  <a:off x="9595193" y="1001637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0348FB04-B987-407F-901D-9016B0967D0D}"/>
                  </a:ext>
                </a:extLst>
              </p:cNvPr>
              <p:cNvGrpSpPr/>
              <p:nvPr/>
            </p:nvGrpSpPr>
            <p:grpSpPr>
              <a:xfrm>
                <a:off x="9599930" y="1995631"/>
                <a:ext cx="376900" cy="345924"/>
                <a:chOff x="9599930" y="1995631"/>
                <a:chExt cx="376900" cy="345924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xmlns="" id="{A220BA6A-D59D-4562-9046-97AF1E48E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745" y="1995631"/>
                  <a:ext cx="0" cy="345924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xmlns="" id="{9034ABE0-B7A5-423C-95F6-F3428FA8F0E0}"/>
                    </a:ext>
                  </a:extLst>
                </p:cNvPr>
                <p:cNvCxnSpPr/>
                <p:nvPr/>
              </p:nvCxnSpPr>
              <p:spPr>
                <a:xfrm>
                  <a:off x="9599930" y="2208208"/>
                  <a:ext cx="376900" cy="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A936F061-8D55-445D-8971-F62425173148}"/>
                </a:ext>
              </a:extLst>
            </p:cNvPr>
            <p:cNvSpPr txBox="1"/>
            <p:nvPr/>
          </p:nvSpPr>
          <p:spPr>
            <a:xfrm>
              <a:off x="8509642" y="4457700"/>
              <a:ext cx="20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或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3002CA5F-760C-4EDB-BD35-ECAECDFECCF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8422451" y="3646986"/>
              <a:ext cx="315413" cy="367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CBC35924-5240-44D1-848F-E377119B27FD}"/>
                </a:ext>
              </a:extLst>
            </p:cNvPr>
            <p:cNvSpPr/>
            <p:nvPr/>
          </p:nvSpPr>
          <p:spPr>
            <a:xfrm>
              <a:off x="8037191" y="3277654"/>
              <a:ext cx="1401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hLineLength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xmlns="" id="{1CF3EB7B-ED67-426F-B2E3-F3CFBAE111AD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8737864" y="3646986"/>
              <a:ext cx="331491" cy="337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796E902-BD57-40E8-B83E-4A28DBBF64B5}"/>
                </a:ext>
              </a:extLst>
            </p:cNvPr>
            <p:cNvSpPr/>
            <p:nvPr/>
          </p:nvSpPr>
          <p:spPr>
            <a:xfrm>
              <a:off x="7992304" y="5606846"/>
              <a:ext cx="1401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vLineLength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xmlns="" id="{AAB3EA02-19BA-449B-A114-9B570101FBC1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518346" y="5009181"/>
              <a:ext cx="174631" cy="597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xmlns="" id="{92A9274F-BF11-4F38-B40F-9B09EC619D91}"/>
                </a:ext>
              </a:extLst>
            </p:cNvPr>
            <p:cNvCxnSpPr>
              <a:stCxn id="66" idx="0"/>
            </p:cNvCxnSpPr>
            <p:nvPr/>
          </p:nvCxnSpPr>
          <p:spPr>
            <a:xfrm flipV="1">
              <a:off x="8692977" y="5065621"/>
              <a:ext cx="226784" cy="54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85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DA236A4-F102-4A16-88BB-A1FAAB71D823}"/>
              </a:ext>
            </a:extLst>
          </p:cNvPr>
          <p:cNvSpPr txBox="1"/>
          <p:nvPr/>
        </p:nvSpPr>
        <p:spPr>
          <a:xfrm>
            <a:off x="406454" y="291226"/>
            <a:ext cx="279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绘制原理和参数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33E6DDC-0057-4FC4-8369-A56A614A6673}"/>
              </a:ext>
            </a:extLst>
          </p:cNvPr>
          <p:cNvSpPr txBox="1"/>
          <p:nvPr/>
        </p:nvSpPr>
        <p:spPr>
          <a:xfrm>
            <a:off x="406017" y="838603"/>
            <a:ext cx="526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基类</a:t>
            </a:r>
            <a:r>
              <a:rPr lang="en-US" altLang="zh-CN" sz="2400" dirty="0" smtClean="0"/>
              <a:t>shape</a:t>
            </a:r>
            <a:r>
              <a:rPr lang="zh-CN" altLang="en-US" sz="2400" dirty="0" smtClean="0"/>
              <a:t>，私有成员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44CB13D-F418-48E0-9A82-3F5B7AE0D360}"/>
              </a:ext>
            </a:extLst>
          </p:cNvPr>
          <p:cNvSpPr txBox="1"/>
          <p:nvPr/>
        </p:nvSpPr>
        <p:spPr>
          <a:xfrm>
            <a:off x="304390" y="1759731"/>
            <a:ext cx="6692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边框颜色（</a:t>
            </a:r>
            <a:r>
              <a:rPr lang="en-US" altLang="zh-CN" dirty="0"/>
              <a:t> RGB</a:t>
            </a:r>
            <a:r>
              <a:rPr lang="zh-CN" altLang="en-US" dirty="0" smtClean="0"/>
              <a:t>通道）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：</a:t>
            </a:r>
            <a:r>
              <a:rPr lang="en-US" altLang="zh-CN" dirty="0"/>
              <a:t>cv::Scalar lineRGB;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边框</a:t>
            </a:r>
            <a:r>
              <a:rPr lang="zh-CN" altLang="en-US" dirty="0" smtClean="0"/>
              <a:t>粗细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thickness;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边框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：</a:t>
            </a:r>
            <a:r>
              <a:rPr lang="en-US" altLang="zh-CN" dirty="0"/>
              <a:t>double lineAlpha;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背景颜色（</a:t>
            </a:r>
            <a:r>
              <a:rPr lang="en-US" altLang="zh-CN" dirty="0"/>
              <a:t> RGB</a:t>
            </a:r>
            <a:r>
              <a:rPr lang="zh-CN" altLang="en-US" dirty="0" smtClean="0"/>
              <a:t>通道）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：</a:t>
            </a:r>
            <a:r>
              <a:rPr lang="en-US" altLang="zh-CN" dirty="0"/>
              <a:t>cv::Scalar backgoundColor;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背景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：</a:t>
            </a:r>
            <a:r>
              <a:rPr lang="en-US" altLang="zh-CN" dirty="0"/>
              <a:t>double backgoundAlpha;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左上角（起始点）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：</a:t>
            </a:r>
            <a:r>
              <a:rPr lang="en-US" altLang="zh-CN" dirty="0"/>
              <a:t>cv::Point piontStart;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右下角 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：</a:t>
            </a:r>
            <a:r>
              <a:rPr lang="en-US" altLang="zh-CN" dirty="0"/>
              <a:t>cv::Point piontEnd;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8608987E-FC63-4AAA-916D-7591E51F7C86}"/>
              </a:ext>
            </a:extLst>
          </p:cNvPr>
          <p:cNvGrpSpPr/>
          <p:nvPr/>
        </p:nvGrpSpPr>
        <p:grpSpPr>
          <a:xfrm>
            <a:off x="6409491" y="1159567"/>
            <a:ext cx="5625491" cy="3871304"/>
            <a:chOff x="5861812" y="494427"/>
            <a:chExt cx="5625491" cy="3871304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xmlns="" id="{652BE8E2-325C-4CCE-91FD-311E13839145}"/>
                </a:ext>
              </a:extLst>
            </p:cNvPr>
            <p:cNvSpPr/>
            <p:nvPr/>
          </p:nvSpPr>
          <p:spPr>
            <a:xfrm>
              <a:off x="8492885" y="1832279"/>
              <a:ext cx="1260630" cy="1207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>
                  <a:alpha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C8895E11-D7AB-4A21-8F8D-1B4C9C0EABDA}"/>
                </a:ext>
              </a:extLst>
            </p:cNvPr>
            <p:cNvCxnSpPr/>
            <p:nvPr/>
          </p:nvCxnSpPr>
          <p:spPr>
            <a:xfrm>
              <a:off x="8640387" y="1341621"/>
              <a:ext cx="0" cy="48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3243C44-2DAA-4BEB-BD1F-1D49B040B0B1}"/>
                </a:ext>
              </a:extLst>
            </p:cNvPr>
            <p:cNvSpPr/>
            <p:nvPr/>
          </p:nvSpPr>
          <p:spPr>
            <a:xfrm>
              <a:off x="8076837" y="494427"/>
              <a:ext cx="178286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lineRGB</a:t>
              </a:r>
              <a:r>
                <a:rPr lang="zh-CN" altLang="en-US" dirty="0"/>
                <a:t>为</a:t>
              </a:r>
              <a:r>
                <a:rPr lang="en-US" altLang="zh-CN" dirty="0"/>
                <a:t>(0,0,0)</a:t>
              </a:r>
            </a:p>
            <a:p>
              <a:r>
                <a:rPr lang="en-US" altLang="zh-CN" dirty="0"/>
                <a:t>thickness</a:t>
              </a:r>
              <a:r>
                <a:rPr lang="zh-CN" altLang="en-US" dirty="0"/>
                <a:t>为</a:t>
              </a:r>
              <a:r>
                <a:rPr lang="en-US" altLang="zh-CN" dirty="0"/>
                <a:t>1</a:t>
              </a:r>
            </a:p>
            <a:p>
              <a:r>
                <a:rPr lang="en-US" altLang="zh-CN" dirty="0"/>
                <a:t>lineAlpha</a:t>
              </a:r>
              <a:r>
                <a:rPr lang="zh-CN" altLang="en-US" dirty="0"/>
                <a:t>为</a:t>
              </a:r>
              <a:r>
                <a:rPr lang="en-US" altLang="zh-CN" dirty="0"/>
                <a:t>0.5</a:t>
              </a:r>
            </a:p>
            <a:p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D21F1E0E-199F-4D82-AF45-859D89275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387" y="2842961"/>
              <a:ext cx="0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3416B8E8-0960-4DB1-A58F-FABD770643BE}"/>
                </a:ext>
              </a:extLst>
            </p:cNvPr>
            <p:cNvSpPr/>
            <p:nvPr/>
          </p:nvSpPr>
          <p:spPr>
            <a:xfrm>
              <a:off x="5861812" y="3442401"/>
              <a:ext cx="352692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backgoundColor</a:t>
              </a:r>
              <a:r>
                <a:rPr lang="zh-CN" altLang="en-US" dirty="0"/>
                <a:t>为</a:t>
              </a:r>
              <a:r>
                <a:rPr lang="en-US" altLang="zh-CN" dirty="0"/>
                <a:t>(217, 217, 217)</a:t>
              </a:r>
            </a:p>
            <a:p>
              <a:r>
                <a:rPr lang="en-US" altLang="zh-CN" dirty="0"/>
                <a:t>backgoundAlpha</a:t>
              </a:r>
              <a:r>
                <a:rPr lang="zh-CN" altLang="en-US" dirty="0"/>
                <a:t>为</a:t>
              </a:r>
              <a:r>
                <a:rPr lang="en-US" altLang="zh-CN" dirty="0"/>
                <a:t>0</a:t>
              </a:r>
            </a:p>
            <a:p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DF78BC42-21FA-4CD7-A152-93BFD0B89070}"/>
                </a:ext>
              </a:extLst>
            </p:cNvPr>
            <p:cNvCxnSpPr/>
            <p:nvPr/>
          </p:nvCxnSpPr>
          <p:spPr>
            <a:xfrm>
              <a:off x="7916487" y="1826261"/>
              <a:ext cx="576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580C0952-C993-4277-A8CE-B7514C68DC27}"/>
                </a:ext>
              </a:extLst>
            </p:cNvPr>
            <p:cNvSpPr txBox="1"/>
            <p:nvPr/>
          </p:nvSpPr>
          <p:spPr>
            <a:xfrm>
              <a:off x="6206734" y="1694756"/>
              <a:ext cx="173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piontStart(x, y)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74BB6417-C712-415F-86A1-BE5963859ED2}"/>
                </a:ext>
              </a:extLst>
            </p:cNvPr>
            <p:cNvSpPr txBox="1"/>
            <p:nvPr/>
          </p:nvSpPr>
          <p:spPr>
            <a:xfrm>
              <a:off x="9753515" y="3323995"/>
              <a:ext cx="173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piontEnd(x, y)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xmlns="" id="{5024F27D-74B4-4E5B-B8A7-0F4E6AA9A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3516" y="3039642"/>
              <a:ext cx="106181" cy="402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2EEA2C2-C6CB-4904-8E7F-8840D8F7D982}"/>
              </a:ext>
            </a:extLst>
          </p:cNvPr>
          <p:cNvSpPr txBox="1"/>
          <p:nvPr/>
        </p:nvSpPr>
        <p:spPr>
          <a:xfrm>
            <a:off x="406017" y="4650190"/>
            <a:ext cx="489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参数备注： 私有成员在在基类已经定义，派生类中需要使用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getter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setter</a:t>
            </a:r>
            <a:r>
              <a:rPr lang="zh-CN" altLang="en-US" sz="2400" dirty="0" smtClean="0">
                <a:solidFill>
                  <a:srgbClr val="FF0000"/>
                </a:solidFill>
              </a:rPr>
              <a:t>访问。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DA236A4-F102-4A16-88BB-A1FAAB71D823}"/>
              </a:ext>
            </a:extLst>
          </p:cNvPr>
          <p:cNvSpPr txBox="1"/>
          <p:nvPr/>
        </p:nvSpPr>
        <p:spPr>
          <a:xfrm>
            <a:off x="406454" y="291226"/>
            <a:ext cx="279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绘制原理和参数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33E6DDC-0057-4FC4-8369-A56A614A6673}"/>
              </a:ext>
            </a:extLst>
          </p:cNvPr>
          <p:cNvSpPr txBox="1"/>
          <p:nvPr/>
        </p:nvSpPr>
        <p:spPr>
          <a:xfrm>
            <a:off x="406017" y="838603"/>
            <a:ext cx="456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基类</a:t>
            </a:r>
            <a:r>
              <a:rPr lang="en-US" altLang="zh-CN" sz="2400" dirty="0" smtClean="0"/>
              <a:t>shape</a:t>
            </a:r>
            <a:r>
              <a:rPr lang="zh-CN" altLang="en-US" sz="2400" dirty="0" smtClean="0"/>
              <a:t>，公有成员函数如下</a:t>
            </a:r>
            <a:r>
              <a:rPr lang="zh-CN" altLang="en-US" sz="2400" dirty="0"/>
              <a:t>：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F67F266B-F03C-404E-8D07-C9ABD4D52E1A}"/>
              </a:ext>
            </a:extLst>
          </p:cNvPr>
          <p:cNvSpPr txBox="1"/>
          <p:nvPr/>
        </p:nvSpPr>
        <p:spPr>
          <a:xfrm>
            <a:off x="406017" y="1516572"/>
            <a:ext cx="9719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</a:t>
            </a:r>
            <a:r>
              <a:rPr lang="zh-CN" altLang="en-US" dirty="0"/>
              <a:t>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void </a:t>
            </a:r>
            <a:r>
              <a:rPr lang="en-US" altLang="zh-CN" dirty="0" err="1">
                <a:solidFill>
                  <a:schemeClr val="accent1"/>
                </a:solidFill>
              </a:rPr>
              <a:t>init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</a:p>
          <a:p>
            <a:pPr marL="285750" indent="-285750"/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cv</a:t>
            </a:r>
            <a:r>
              <a:rPr lang="en-US" altLang="zh-CN" dirty="0">
                <a:solidFill>
                  <a:schemeClr val="accent1"/>
                </a:solidFill>
              </a:rPr>
              <a:t>::Scalar </a:t>
            </a:r>
            <a:r>
              <a:rPr lang="en-US" altLang="zh-CN" dirty="0" err="1"/>
              <a:t>lineRGB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chemeClr val="accent1"/>
                </a:solidFill>
              </a:rPr>
              <a:t>  	</a:t>
            </a:r>
            <a:r>
              <a:rPr lang="en-US" altLang="zh-CN" dirty="0" smtClean="0"/>
              <a:t>//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标量类型，</a:t>
            </a:r>
            <a:r>
              <a:rPr lang="en-US" altLang="zh-CN" dirty="0" smtClean="0"/>
              <a:t>RGB</a:t>
            </a:r>
            <a:r>
              <a:rPr lang="zh-CN" altLang="en-US" dirty="0" smtClean="0"/>
              <a:t>每一分量取值范围为：</a:t>
            </a:r>
            <a:r>
              <a:rPr lang="en-US" altLang="zh-CN" dirty="0" smtClean="0"/>
              <a:t>0~255</a:t>
            </a:r>
          </a:p>
          <a:p>
            <a:pPr marL="285750" indent="-285750"/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/>
              <a:t>double </a:t>
            </a:r>
            <a:r>
              <a:rPr lang="en-US" altLang="zh-CN" dirty="0" err="1"/>
              <a:t>lineAlpha</a:t>
            </a:r>
            <a:r>
              <a:rPr lang="en-US" altLang="zh-CN" dirty="0" smtClean="0"/>
              <a:t>,  	// </a:t>
            </a:r>
            <a:r>
              <a:rPr lang="zh-CN" altLang="en-US" dirty="0" smtClean="0"/>
              <a:t>双精度浮点数，取值范围为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marL="285750" indent="-285750"/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thickness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边框线粗细程度，取值范围为</a:t>
            </a:r>
            <a:endParaRPr lang="en-US" altLang="zh-CN" dirty="0" smtClean="0"/>
          </a:p>
          <a:p>
            <a:pPr marL="285750" indent="-285750"/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cv</a:t>
            </a:r>
            <a:r>
              <a:rPr lang="en-US" altLang="zh-CN" dirty="0">
                <a:solidFill>
                  <a:schemeClr val="accent1"/>
                </a:solidFill>
              </a:rPr>
              <a:t>::Scalar </a:t>
            </a:r>
            <a:r>
              <a:rPr lang="en-US" altLang="zh-CN" dirty="0" err="1"/>
              <a:t>bgColor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1"/>
                </a:solidFill>
              </a:rPr>
              <a:t>	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标量类型，</a:t>
            </a:r>
            <a:r>
              <a:rPr lang="en-US" altLang="zh-CN" dirty="0"/>
              <a:t>RGB</a:t>
            </a:r>
            <a:r>
              <a:rPr lang="zh-CN" altLang="en-US" dirty="0"/>
              <a:t>每一分量取值范围为：</a:t>
            </a:r>
            <a:r>
              <a:rPr lang="en-US" altLang="zh-CN" dirty="0" smtClean="0"/>
              <a:t>0~255</a:t>
            </a:r>
          </a:p>
          <a:p>
            <a:pPr marL="285750" indent="-285750"/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/>
              <a:t>double </a:t>
            </a:r>
            <a:r>
              <a:rPr lang="en-US" altLang="zh-CN" dirty="0" err="1" smtClean="0"/>
              <a:t>bgAlpha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1"/>
                </a:solidFill>
              </a:rPr>
              <a:t>	//</a:t>
            </a:r>
            <a:r>
              <a:rPr lang="zh-CN" altLang="en-US" dirty="0"/>
              <a:t>双精度浮点数，取值范围为</a:t>
            </a:r>
            <a:r>
              <a:rPr lang="en-US" altLang="zh-CN" dirty="0"/>
              <a:t>0~1</a:t>
            </a:r>
            <a:r>
              <a:rPr lang="zh-CN" altLang="en-US" dirty="0" smtClean="0"/>
              <a:t>之间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/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</a:rPr>
              <a:t>cv</a:t>
            </a:r>
            <a:r>
              <a:rPr lang="en-US" altLang="zh-CN" dirty="0">
                <a:solidFill>
                  <a:schemeClr val="accent1"/>
                </a:solidFill>
              </a:rPr>
              <a:t>::Point </a:t>
            </a:r>
            <a:r>
              <a:rPr lang="en-US" altLang="zh-CN" dirty="0" err="1"/>
              <a:t>piontStart</a:t>
            </a:r>
            <a:r>
              <a:rPr lang="en-US" altLang="zh-CN" dirty="0" smtClean="0"/>
              <a:t>,  </a:t>
            </a:r>
            <a:r>
              <a:rPr lang="en-US" altLang="zh-CN" dirty="0" smtClean="0">
                <a:solidFill>
                  <a:schemeClr val="accent1"/>
                </a:solidFill>
              </a:rPr>
              <a:t>	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左</a:t>
            </a:r>
            <a:r>
              <a:rPr lang="zh-CN" altLang="en-US" dirty="0"/>
              <a:t>上角开始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>
                <a:solidFill>
                  <a:schemeClr val="accent1"/>
                </a:solidFill>
              </a:rPr>
              <a:t>	cv::Point </a:t>
            </a:r>
            <a:r>
              <a:rPr lang="en-US" altLang="zh-CN" dirty="0" err="1" smtClean="0"/>
              <a:t>piontEnd</a:t>
            </a:r>
            <a:r>
              <a:rPr lang="en-US" altLang="zh-CN" dirty="0" smtClean="0">
                <a:solidFill>
                  <a:schemeClr val="accent1"/>
                </a:solidFill>
              </a:rPr>
              <a:t>          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右下角结束点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>
                <a:solidFill>
                  <a:schemeClr val="accent1"/>
                </a:solidFill>
              </a:rPr>
              <a:t>	);</a:t>
            </a:r>
          </a:p>
          <a:p>
            <a:pPr marL="285750" indent="-285750"/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注意：该函数无返回值，需使用断言进行参数检验并输出相应调试信息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画框：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>
                <a:solidFill>
                  <a:schemeClr val="accent1"/>
                </a:solidFill>
              </a:rPr>
              <a:t>	virtual </a:t>
            </a:r>
            <a:r>
              <a:rPr lang="en-US" altLang="zh-CN" dirty="0">
                <a:solidFill>
                  <a:schemeClr val="accent1"/>
                </a:solidFill>
              </a:rPr>
              <a:t>void draw(cv::Mat &amp; img) =0; 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/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该函数为纯虚函数，</a:t>
            </a:r>
            <a:r>
              <a:rPr lang="zh-CN" altLang="en-US" dirty="0">
                <a:solidFill>
                  <a:srgbClr val="FF0000"/>
                </a:solidFill>
              </a:rPr>
              <a:t>子类必须实现自己的</a:t>
            </a:r>
            <a:r>
              <a:rPr lang="zh-CN" altLang="en-US" dirty="0" smtClean="0">
                <a:solidFill>
                  <a:srgbClr val="FF0000"/>
                </a:solidFill>
              </a:rPr>
              <a:t>方法。绘制中需要用断言判断</a:t>
            </a:r>
            <a:r>
              <a:rPr lang="en-US" altLang="zh-CN" dirty="0" err="1" smtClean="0">
                <a:solidFill>
                  <a:srgbClr val="FF0000"/>
                </a:solidFill>
              </a:rPr>
              <a:t>Bbox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与绘制图像存在交集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8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749</Words>
  <Application>Microsoft Office PowerPoint</Application>
  <PresentationFormat>宽屏</PresentationFormat>
  <Paragraphs>160</Paragraphs>
  <Slides>11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多风格包围框绘制图库 （Multi Style Bbox Draw Lib）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wmy</dc:creator>
  <cp:lastModifiedBy>hjy</cp:lastModifiedBy>
  <cp:revision>163</cp:revision>
  <dcterms:created xsi:type="dcterms:W3CDTF">2018-06-14T09:10:17Z</dcterms:created>
  <dcterms:modified xsi:type="dcterms:W3CDTF">2018-06-16T07:10:45Z</dcterms:modified>
</cp:coreProperties>
</file>