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66" r:id="rId2"/>
    <p:sldId id="268" r:id="rId3"/>
    <p:sldId id="271" r:id="rId4"/>
    <p:sldId id="272" r:id="rId5"/>
    <p:sldId id="275" r:id="rId6"/>
    <p:sldId id="274" r:id="rId7"/>
    <p:sldId id="276" r:id="rId8"/>
    <p:sldId id="277" r:id="rId9"/>
    <p:sldId id="278" r:id="rId10"/>
    <p:sldId id="279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2">
          <p15:clr>
            <a:srgbClr val="A4A3A4"/>
          </p15:clr>
        </p15:guide>
        <p15:guide id="2" orient="horz" pos="2685">
          <p15:clr>
            <a:srgbClr val="A4A3A4"/>
          </p15:clr>
        </p15:guide>
        <p15:guide id="3" pos="2879">
          <p15:clr>
            <a:srgbClr val="A4A3A4"/>
          </p15:clr>
        </p15:guide>
        <p15:guide id="4" pos="3027">
          <p15:clr>
            <a:srgbClr val="A4A3A4"/>
          </p15:clr>
        </p15:guide>
        <p15:guide id="5" pos="5533">
          <p15:clr>
            <a:srgbClr val="A4A3A4"/>
          </p15:clr>
        </p15:guide>
        <p15:guide id="6" pos="2733">
          <p15:clr>
            <a:srgbClr val="A4A3A4"/>
          </p15:clr>
        </p15:guide>
        <p15:guide id="7" pos="2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D1CE"/>
    <a:srgbClr val="FF008C"/>
    <a:srgbClr val="3A7013"/>
    <a:srgbClr val="E49B13"/>
    <a:srgbClr val="0ACEE8"/>
    <a:srgbClr val="9E0017"/>
    <a:srgbClr val="001A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8776" autoAdjust="0"/>
  </p:normalViewPr>
  <p:slideViewPr>
    <p:cSldViewPr snapToGrid="0" showGuides="1">
      <p:cViewPr varScale="1">
        <p:scale>
          <a:sx n="90" d="100"/>
          <a:sy n="90" d="100"/>
        </p:scale>
        <p:origin x="798" y="90"/>
      </p:cViewPr>
      <p:guideLst>
        <p:guide orient="horz" pos="752"/>
        <p:guide orient="horz" pos="2685"/>
        <p:guide pos="2879"/>
        <p:guide pos="3027"/>
        <p:guide pos="5533"/>
        <p:guide pos="2733"/>
        <p:guide pos="228"/>
      </p:guideLst>
    </p:cSldViewPr>
  </p:slideViewPr>
  <p:outlineViewPr>
    <p:cViewPr>
      <p:scale>
        <a:sx n="33" d="100"/>
        <a:sy n="33" d="100"/>
      </p:scale>
      <p:origin x="0" y="-1322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A8971-52B8-4C5A-99D8-986A596F2912}" type="datetimeFigureOut">
              <a:rPr lang="en-GB" smtClean="0"/>
              <a:pPr/>
              <a:t>29/05/2018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B53C8-14E4-49A7-A1A5-3BF810B81EB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032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B53C8-14E4-49A7-A1A5-3BF810B81EBE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310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4"/>
          <a:stretch/>
        </p:blipFill>
        <p:spPr>
          <a:xfrm>
            <a:off x="0" y="1065924"/>
            <a:ext cx="4102298" cy="3827396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296521" y="2068940"/>
            <a:ext cx="2876985" cy="1000274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2600"/>
              </a:lnSpc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6521" y="3427589"/>
            <a:ext cx="2554256" cy="492443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subheading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38" y="237109"/>
            <a:ext cx="1464646" cy="7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613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Widescreen (16x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1627200" y="1193800"/>
            <a:ext cx="5889600" cy="3312000"/>
          </a:xfrm>
          <a:prstGeom prst="rect">
            <a:avLst/>
          </a:prstGeo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widescreen (16x9) video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599322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Non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9153" y="1193239"/>
            <a:ext cx="3979484" cy="3310128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59152" y="288639"/>
            <a:ext cx="7577139" cy="338554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359152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4798800" y="1193799"/>
            <a:ext cx="3982697" cy="3309567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1100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</p:spTree>
    <p:extLst>
      <p:ext uri="{BB962C8B-B14F-4D97-AF65-F5344CB8AC3E}">
        <p14:creationId xmlns:p14="http://schemas.microsoft.com/office/powerpoint/2010/main" val="41240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59152" y="288639"/>
            <a:ext cx="7577139" cy="338554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359152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4798800" y="1193799"/>
            <a:ext cx="3982697" cy="3309567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1100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9152" y="1190625"/>
            <a:ext cx="3986213" cy="3312741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0162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9152" y="1190625"/>
            <a:ext cx="3986213" cy="3312741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Picture Placeholder 8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4798800" y="1190626"/>
            <a:ext cx="3996794" cy="1228724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1100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798800" y="2517776"/>
            <a:ext cx="3996266" cy="2539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  <p:sp>
        <p:nvSpPr>
          <p:cNvPr id="35" name="Picture Placeholder 8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4798800" y="2922217"/>
            <a:ext cx="3996794" cy="1228724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1100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4798800" y="4249367"/>
            <a:ext cx="3996266" cy="2539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59152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212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59152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190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359152" y="4599183"/>
            <a:ext cx="842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223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HITE with ORAN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400110"/>
          </a:xfrm>
          <a:prstGeom prst="rect">
            <a:avLst/>
          </a:prstGeom>
        </p:spPr>
        <p:txBody>
          <a:bodyPr lIns="0"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2200" i="0">
                <a:solidFill>
                  <a:schemeClr val="bg2"/>
                </a:solidFill>
                <a:latin typeface="+mn-lt"/>
              </a:defRPr>
            </a:lvl1pPr>
            <a:lvl2pPr marL="271463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5334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815975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11049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2840385"/>
            <a:ext cx="8196702" cy="823302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lnSpc>
                <a:spcPts val="5700"/>
              </a:lnSpc>
              <a:spcAft>
                <a:spcPts val="0"/>
              </a:spcAft>
              <a:buNone/>
              <a:defRPr sz="5500" b="1">
                <a:solidFill>
                  <a:schemeClr val="bg2"/>
                </a:solidFill>
              </a:defRPr>
            </a:lvl1pPr>
            <a:lvl2pPr marL="271463" indent="0"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buNone/>
              <a:defRPr sz="2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Section Heading 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3" y="237109"/>
            <a:ext cx="749683" cy="719489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HITE with GRE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400110"/>
          </a:xfrm>
          <a:prstGeom prst="rect">
            <a:avLst/>
          </a:prstGeom>
        </p:spPr>
        <p:txBody>
          <a:bodyPr lIns="0"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2200" i="0">
                <a:solidFill>
                  <a:schemeClr val="tx1"/>
                </a:solidFill>
                <a:latin typeface="+mn-lt"/>
              </a:defRPr>
            </a:lvl1pPr>
            <a:lvl2pPr marL="271463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5334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815975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11049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2840385"/>
            <a:ext cx="8196702" cy="823302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lnSpc>
                <a:spcPts val="5700"/>
              </a:lnSpc>
              <a:spcAft>
                <a:spcPts val="0"/>
              </a:spcAft>
              <a:buNone/>
              <a:defRPr sz="5500" b="1">
                <a:solidFill>
                  <a:schemeClr val="tx1"/>
                </a:solidFill>
              </a:defRPr>
            </a:lvl1pPr>
            <a:lvl2pPr marL="271463" indent="0"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buNone/>
              <a:defRPr sz="2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Section Heading 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3" y="237109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1612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INNOVA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356840" y="2753758"/>
            <a:ext cx="7872760" cy="923330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tabLst/>
              <a:defRPr sz="7000" b="1" baseline="0">
                <a:solidFill>
                  <a:schemeClr val="bg1"/>
                </a:solidFill>
              </a:defRPr>
            </a:lvl1pPr>
            <a:lvl2pPr marL="271463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5pPr>
            <a:lvl6pPr marL="162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6pPr>
            <a:lvl7pPr marL="180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7pPr>
            <a:lvl8pPr marL="207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8pPr>
            <a:lvl9pPr marL="234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9pPr>
          </a:lstStyle>
          <a:p>
            <a:pPr lvl="0"/>
            <a:r>
              <a:rPr lang="en-US" dirty="0">
                <a:solidFill>
                  <a:schemeClr val="accent5"/>
                </a:solidFill>
              </a:rPr>
              <a:t>Innovation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3" y="237109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0975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ERFORMANC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356840" y="2753758"/>
            <a:ext cx="7872760" cy="923330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tabLst/>
              <a:defRPr sz="7000" b="1" baseline="0">
                <a:solidFill>
                  <a:schemeClr val="bg1"/>
                </a:solidFill>
              </a:defRPr>
            </a:lvl1pPr>
            <a:lvl2pPr marL="271463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5pPr>
            <a:lvl6pPr marL="162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6pPr>
            <a:lvl7pPr marL="180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7pPr>
            <a:lvl8pPr marL="207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8pPr>
            <a:lvl9pPr marL="234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9pPr>
          </a:lstStyle>
          <a:p>
            <a:pPr marL="0" marR="0" lvl="0" indent="0" algn="l" defTabSz="914400" rtl="0" eaLnBrk="1" fontAlgn="auto" latinLnBrk="0" hangingPunct="1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US" dirty="0">
                <a:solidFill>
                  <a:schemeClr val="accent4"/>
                </a:solidFill>
              </a:rPr>
              <a:t>Pe</a:t>
            </a:r>
            <a:r>
              <a:rPr lang="en-US" spc="500" baseline="0" dirty="0">
                <a:solidFill>
                  <a:schemeClr val="accent4"/>
                </a:solidFill>
              </a:rPr>
              <a:t>r</a:t>
            </a:r>
            <a:r>
              <a:rPr lang="en-US" dirty="0">
                <a:solidFill>
                  <a:schemeClr val="accent4"/>
                </a:solidFill>
              </a:rPr>
              <a:t>formance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3" y="237109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56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96520" y="2402365"/>
            <a:ext cx="5042395" cy="666849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2600"/>
              </a:lnSpc>
              <a:defRPr sz="2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heading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6520" y="3427590"/>
            <a:ext cx="5042395" cy="338554"/>
          </a:xfrm>
          <a:prstGeom prst="rect">
            <a:avLst/>
          </a:prstGeom>
        </p:spPr>
        <p:txBody>
          <a:bodyPr wrap="square" lIns="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i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subheading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38" y="237109"/>
            <a:ext cx="1464646" cy="7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2209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TRUS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356840" y="2753758"/>
            <a:ext cx="7872760" cy="923330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tabLst/>
              <a:defRPr sz="7000" b="1" baseline="0">
                <a:solidFill>
                  <a:schemeClr val="bg1"/>
                </a:solidFill>
              </a:defRPr>
            </a:lvl1pPr>
            <a:lvl2pPr marL="271463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5pPr>
            <a:lvl6pPr marL="162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6pPr>
            <a:lvl7pPr marL="180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7pPr>
            <a:lvl8pPr marL="207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8pPr>
            <a:lvl9pPr marL="234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9pPr>
          </a:lstStyle>
          <a:p>
            <a:pPr lvl="0"/>
            <a:r>
              <a:rPr lang="en-US" dirty="0">
                <a:solidFill>
                  <a:schemeClr val="accent3"/>
                </a:solidFill>
              </a:rPr>
              <a:t>Trust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3" y="237109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9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296521" y="1109709"/>
            <a:ext cx="5042394" cy="666849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2600"/>
              </a:lnSpc>
              <a:defRPr sz="2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heading style</a:t>
            </a:r>
            <a:endParaRPr lang="en-GB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6520" y="2134932"/>
            <a:ext cx="5009911" cy="338554"/>
          </a:xfrm>
          <a:prstGeom prst="rect">
            <a:avLst/>
          </a:prstGeom>
        </p:spPr>
        <p:txBody>
          <a:bodyPr wrap="square" lIns="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i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subheading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38" y="237109"/>
            <a:ext cx="1464646" cy="722376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 noChangeAspect="1"/>
          </p:cNvSpPr>
          <p:nvPr>
            <p:ph sz="quarter" idx="12"/>
          </p:nvPr>
        </p:nvSpPr>
        <p:spPr>
          <a:xfrm>
            <a:off x="359152" y="1192388"/>
            <a:ext cx="8423275" cy="3070050"/>
          </a:xfrm>
          <a:prstGeom prst="rect">
            <a:avLst/>
          </a:prstGeom>
        </p:spPr>
        <p:txBody>
          <a:bodyPr lIns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9152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59152" y="4322020"/>
            <a:ext cx="8424000" cy="123111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359152" y="288639"/>
            <a:ext cx="7577139" cy="338554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054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 noChangeAspect="1"/>
          </p:cNvSpPr>
          <p:nvPr>
            <p:ph sz="quarter" idx="19"/>
          </p:nvPr>
        </p:nvSpPr>
        <p:spPr>
          <a:xfrm>
            <a:off x="360000" y="1539685"/>
            <a:ext cx="8418513" cy="2729104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59152" y="1191711"/>
            <a:ext cx="8418513" cy="338554"/>
          </a:xfrm>
          <a:prstGeom prst="rect">
            <a:avLst/>
          </a:prstGeom>
        </p:spPr>
        <p:txBody>
          <a:bodyPr lIns="0"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9152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59152" y="4322020"/>
            <a:ext cx="8424000" cy="123111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332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4229687"/>
            <a:ext cx="8424000" cy="215444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19" name="Title 18"/>
          <p:cNvSpPr>
            <a:spLocks noGrp="1"/>
          </p:cNvSpPr>
          <p:nvPr>
            <p:ph type="title" hasCustomPrompt="1"/>
          </p:nvPr>
        </p:nvSpPr>
        <p:spPr>
          <a:xfrm>
            <a:off x="360000" y="288639"/>
            <a:ext cx="7577139" cy="338554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Content Placeholder 12"/>
          <p:cNvSpPr>
            <a:spLocks noGrp="1" noChangeAspect="1"/>
          </p:cNvSpPr>
          <p:nvPr>
            <p:ph sz="quarter" idx="17"/>
          </p:nvPr>
        </p:nvSpPr>
        <p:spPr>
          <a:xfrm>
            <a:off x="360000" y="1192389"/>
            <a:ext cx="8423275" cy="3076400"/>
          </a:xfrm>
          <a:prstGeom prst="rect">
            <a:avLst/>
          </a:prstGeom>
        </p:spPr>
        <p:txBody>
          <a:bodyPr lIns="0"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7225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 noChangeAspect="1"/>
          </p:cNvSpPr>
          <p:nvPr>
            <p:ph sz="quarter" idx="18"/>
          </p:nvPr>
        </p:nvSpPr>
        <p:spPr>
          <a:xfrm>
            <a:off x="4805363" y="1193800"/>
            <a:ext cx="3978275" cy="3065463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152" y="288639"/>
            <a:ext cx="7577139" cy="338554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9152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59152" y="4229687"/>
            <a:ext cx="3979486" cy="215444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797217" y="4229687"/>
            <a:ext cx="3996000" cy="215444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11"/>
          <p:cNvSpPr>
            <a:spLocks noGrp="1" noChangeAspect="1"/>
          </p:cNvSpPr>
          <p:nvPr>
            <p:ph sz="quarter" idx="17"/>
          </p:nvPr>
        </p:nvSpPr>
        <p:spPr>
          <a:xfrm>
            <a:off x="360000" y="1193800"/>
            <a:ext cx="3973875" cy="3065463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6052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360000" y="1194204"/>
            <a:ext cx="3973875" cy="338554"/>
          </a:xfrm>
          <a:prstGeom prst="rect">
            <a:avLst/>
          </a:prstGeom>
        </p:spPr>
        <p:txBody>
          <a:bodyPr wrap="square" lIns="0" anchor="t" anchorCtr="0">
            <a:spAutoFit/>
          </a:bodyPr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4805363" y="1194204"/>
            <a:ext cx="3978275" cy="246221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0" y="288639"/>
            <a:ext cx="7577139" cy="338554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7" name="Content Placeholder 11"/>
          <p:cNvSpPr>
            <a:spLocks noGrp="1" noChangeAspect="1"/>
          </p:cNvSpPr>
          <p:nvPr>
            <p:ph sz="quarter" idx="17"/>
          </p:nvPr>
        </p:nvSpPr>
        <p:spPr>
          <a:xfrm>
            <a:off x="360000" y="1516484"/>
            <a:ext cx="3973875" cy="2742779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13"/>
          <p:cNvSpPr>
            <a:spLocks noGrp="1" noChangeAspect="1"/>
          </p:cNvSpPr>
          <p:nvPr>
            <p:ph sz="quarter" idx="18"/>
          </p:nvPr>
        </p:nvSpPr>
        <p:spPr>
          <a:xfrm>
            <a:off x="4805363" y="1516484"/>
            <a:ext cx="3978275" cy="2745954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360000" y="4229687"/>
            <a:ext cx="3973875" cy="215444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798800" y="4229687"/>
            <a:ext cx="3984838" cy="215444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036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tandard (4x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2363400" y="1193800"/>
            <a:ext cx="4417200" cy="3311525"/>
          </a:xfrm>
          <a:prstGeom prst="rect">
            <a:avLst/>
          </a:prstGeo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Standard (4x3 video)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851349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9152" y="4704001"/>
            <a:ext cx="256502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53029" y="4704001"/>
            <a:ext cx="830123" cy="273844"/>
          </a:xfrm>
          <a:prstGeom prst="rect">
            <a:avLst/>
          </a:prstGeom>
        </p:spPr>
        <p:txBody>
          <a:bodyPr vert="horz" lIns="72000" tIns="0" rIns="0" bIns="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59152" y="288639"/>
            <a:ext cx="7577139" cy="338554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2985247" y="4704001"/>
            <a:ext cx="3164730" cy="273844"/>
          </a:xfrm>
          <a:prstGeom prst="rect">
            <a:avLst/>
          </a:prstGeom>
        </p:spPr>
        <p:txBody>
          <a:bodyPr vert="horz" lIns="72000" tIns="0" rIns="72000" bIns="0" rtlCol="0" anchor="t" anchorCtr="1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59152" y="4599183"/>
            <a:ext cx="842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359152" y="1078541"/>
            <a:ext cx="84240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3" y="237109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75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1" r:id="rId2"/>
    <p:sldLayoutId id="2147483759" r:id="rId3"/>
    <p:sldLayoutId id="2147483663" r:id="rId4"/>
    <p:sldLayoutId id="2147483665" r:id="rId5"/>
    <p:sldLayoutId id="2147483664" r:id="rId6"/>
    <p:sldLayoutId id="2147483668" r:id="rId7"/>
    <p:sldLayoutId id="2147483669" r:id="rId8"/>
    <p:sldLayoutId id="2147483670" r:id="rId9"/>
    <p:sldLayoutId id="2147483671" r:id="rId10"/>
    <p:sldLayoutId id="2147483730" r:id="rId11"/>
    <p:sldLayoutId id="2147483728" r:id="rId12"/>
    <p:sldLayoutId id="2147483673" r:id="rId13"/>
    <p:sldLayoutId id="2147483674" r:id="rId14"/>
    <p:sldLayoutId id="2147483675" r:id="rId15"/>
    <p:sldLayoutId id="2147483747" r:id="rId16"/>
    <p:sldLayoutId id="2147483760" r:id="rId17"/>
    <p:sldLayoutId id="2147483723" r:id="rId18"/>
    <p:sldLayoutId id="2147483724" r:id="rId19"/>
    <p:sldLayoutId id="2147483725" r:id="rId20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2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spcBef>
          <a:spcPts val="0"/>
        </a:spcBef>
        <a:spcAft>
          <a:spcPts val="600"/>
        </a:spcAft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81088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62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0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7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4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96521" y="1735516"/>
            <a:ext cx="2876985" cy="1333698"/>
          </a:xfrm>
        </p:spPr>
        <p:txBody>
          <a:bodyPr/>
          <a:lstStyle/>
          <a:p>
            <a:r>
              <a:rPr lang="en-GB" dirty="0"/>
              <a:t>Big data and big pharma – looking for hidden trends in clinical trials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96521" y="3427589"/>
            <a:ext cx="2554256" cy="492443"/>
          </a:xfrm>
        </p:spPr>
        <p:txBody>
          <a:bodyPr/>
          <a:lstStyle/>
          <a:p>
            <a:r>
              <a:rPr lang="en-GB" dirty="0"/>
              <a:t>Helen MacBain </a:t>
            </a:r>
          </a:p>
          <a:p>
            <a:r>
              <a:rPr lang="en-GB" dirty="0"/>
              <a:t>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906005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881C3D9-EDB7-4253-992C-86149FCB73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Nothing to see here yet, but……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0AB336-9118-4600-BF01-A100D8E11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14801F-8690-4245-9825-85964F3A5F5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2D304D-49EA-4FFC-A1EE-2744BB89005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438F5-8E32-462B-B7AF-0C29927BB6AB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FF115F8-8718-4EB6-8725-D711D0F33087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GB" dirty="0"/>
              <a:t>No effect on glucose from the medicine tested in these three trials</a:t>
            </a:r>
          </a:p>
          <a:p>
            <a:r>
              <a:rPr lang="en-GB" dirty="0"/>
              <a:t>There are 64 studies to check</a:t>
            </a:r>
          </a:p>
          <a:p>
            <a:r>
              <a:rPr lang="en-GB" dirty="0"/>
              <a:t>There are other ways to cut the data – age, gender, ethnicity…</a:t>
            </a:r>
          </a:p>
          <a:p>
            <a:r>
              <a:rPr lang="en-GB" dirty="0"/>
              <a:t>There are other measures to look at</a:t>
            </a:r>
          </a:p>
        </p:txBody>
      </p:sp>
    </p:spTree>
    <p:extLst>
      <p:ext uri="{BB962C8B-B14F-4D97-AF65-F5344CB8AC3E}">
        <p14:creationId xmlns:p14="http://schemas.microsoft.com/office/powerpoint/2010/main" val="2393102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Is there another use for GSK’s medicines that we are missing? 	</a:t>
            </a: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question</a:t>
            </a:r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FB1D24C-8DAD-45ED-95D9-8F6FAA99214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60001" y="1192389"/>
            <a:ext cx="4549929" cy="3076400"/>
          </a:xfrm>
        </p:spPr>
        <p:txBody>
          <a:bodyPr/>
          <a:lstStyle/>
          <a:p>
            <a:r>
              <a:rPr lang="en-GB" dirty="0"/>
              <a:t>Trial investigators are looking for one effect from a medicine</a:t>
            </a:r>
          </a:p>
          <a:p>
            <a:r>
              <a:rPr lang="en-GB" dirty="0"/>
              <a:t>But what if something else is happening that they are not looking for? </a:t>
            </a:r>
          </a:p>
          <a:p>
            <a:r>
              <a:rPr lang="en-GB" dirty="0"/>
              <a:t>GSK has a wealth of data from patients in trials so it may be possible to spot other effects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C894E7-D43B-417A-9E52-8F4B2AB0BDF8}"/>
              </a:ext>
            </a:extLst>
          </p:cNvPr>
          <p:cNvSpPr/>
          <p:nvPr/>
        </p:nvSpPr>
        <p:spPr>
          <a:xfrm>
            <a:off x="4909930" y="1364649"/>
            <a:ext cx="3043099" cy="240065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64</a:t>
            </a:r>
            <a:endParaRPr lang="en-US" sz="15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3B3E57-196F-4D62-AE62-98F2F61E6330}"/>
              </a:ext>
            </a:extLst>
          </p:cNvPr>
          <p:cNvSpPr txBox="1"/>
          <p:nvPr/>
        </p:nvSpPr>
        <p:spPr>
          <a:xfrm>
            <a:off x="5496339" y="3518452"/>
            <a:ext cx="25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GB" sz="1200" dirty="0"/>
              <a:t>Number of trials in the GSK database</a:t>
            </a:r>
          </a:p>
        </p:txBody>
      </p:sp>
    </p:spTree>
    <p:extLst>
      <p:ext uri="{BB962C8B-B14F-4D97-AF65-F5344CB8AC3E}">
        <p14:creationId xmlns:p14="http://schemas.microsoft.com/office/powerpoint/2010/main" val="182581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The prize is high – diabetes is a growing global epidemic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Glucose	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3FBD9-8B62-4A3B-9DD6-0E61A3E5B29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60000" y="1192389"/>
            <a:ext cx="4927617" cy="3076400"/>
          </a:xfrm>
        </p:spPr>
        <p:txBody>
          <a:bodyPr/>
          <a:lstStyle/>
          <a:p>
            <a:r>
              <a:rPr lang="en-GB" sz="2000" dirty="0"/>
              <a:t>Spotting a reduction in glucose in a group of patients may indicate a new product to tackle diabetes</a:t>
            </a:r>
          </a:p>
          <a:p>
            <a:r>
              <a:rPr lang="en-GB" sz="2000" dirty="0"/>
              <a:t>Glucose is measured routinely in any patient in a clinical trial so the data exists</a:t>
            </a:r>
          </a:p>
          <a:p>
            <a:r>
              <a:rPr lang="en-GB" sz="2000" dirty="0"/>
              <a:t>Phase 3 trials enlist the most patients so are the best place to start looking for potential effects on glucose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27C289-B5D5-447E-A91E-E01043BA6B35}"/>
              </a:ext>
            </a:extLst>
          </p:cNvPr>
          <p:cNvSpPr/>
          <p:nvPr/>
        </p:nvSpPr>
        <p:spPr>
          <a:xfrm>
            <a:off x="5287617" y="1293589"/>
            <a:ext cx="3043099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5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422 million</a:t>
            </a:r>
            <a:endParaRPr lang="en-US" sz="66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3DA26B-D7DC-4A1C-85D7-43C2D9B342F0}"/>
              </a:ext>
            </a:extLst>
          </p:cNvPr>
          <p:cNvSpPr txBox="1"/>
          <p:nvPr/>
        </p:nvSpPr>
        <p:spPr>
          <a:xfrm>
            <a:off x="5496339" y="3518452"/>
            <a:ext cx="25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GB" sz="1200" dirty="0"/>
              <a:t>Number of patients globally with type 2 diabetes</a:t>
            </a:r>
          </a:p>
        </p:txBody>
      </p:sp>
    </p:spTree>
    <p:extLst>
      <p:ext uri="{BB962C8B-B14F-4D97-AF65-F5344CB8AC3E}">
        <p14:creationId xmlns:p14="http://schemas.microsoft.com/office/powerpoint/2010/main" val="2764080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Looking at the range of measurements in all Phase 3 data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What’s ‘normal’ for glucose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ctr"/>
            <a:r>
              <a:rPr lang="en-US" dirty="0"/>
              <a:t>Insert your date / confidentiality text here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D87AEA-B4CC-4114-8A70-3CFD46CA2D65}"/>
              </a:ext>
            </a:extLst>
          </p:cNvPr>
          <p:cNvSpPr txBox="1"/>
          <p:nvPr/>
        </p:nvSpPr>
        <p:spPr>
          <a:xfrm>
            <a:off x="5754757" y="1262270"/>
            <a:ext cx="289228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GB" sz="1200" b="1" dirty="0"/>
              <a:t>A plot showing every glucose result in all the phase 3 trials GSK has conducted in the last 10 years</a:t>
            </a:r>
          </a:p>
          <a:p>
            <a:pPr>
              <a:buClr>
                <a:schemeClr val="tx1"/>
              </a:buClr>
            </a:pPr>
            <a:endParaRPr lang="en-GB" sz="1200" dirty="0"/>
          </a:p>
          <a:p>
            <a:pPr>
              <a:buClr>
                <a:schemeClr val="tx1"/>
              </a:buClr>
            </a:pPr>
            <a:r>
              <a:rPr lang="en-GB" sz="1200" dirty="0"/>
              <a:t>Usual range for normal glucose is 3.9 – 6.9 </a:t>
            </a:r>
            <a:r>
              <a:rPr lang="en-GB" sz="1200" dirty="0" err="1"/>
              <a:t>mmol</a:t>
            </a:r>
            <a:r>
              <a:rPr lang="en-GB" sz="1200" dirty="0"/>
              <a:t>/L</a:t>
            </a:r>
          </a:p>
          <a:p>
            <a:pPr>
              <a:buClr>
                <a:schemeClr val="tx1"/>
              </a:buClr>
            </a:pPr>
            <a:endParaRPr lang="en-GB" sz="1200" dirty="0"/>
          </a:p>
          <a:p>
            <a:pPr>
              <a:buClr>
                <a:schemeClr val="tx1"/>
              </a:buClr>
            </a:pPr>
            <a:r>
              <a:rPr lang="en-GB" sz="1200" dirty="0"/>
              <a:t>There’s a lot of points outside of this range so there is potential that a trend might be spotted in the data</a:t>
            </a:r>
          </a:p>
          <a:p>
            <a:pPr>
              <a:buClr>
                <a:schemeClr val="tx1"/>
              </a:buClr>
            </a:pPr>
            <a:endParaRPr lang="en-GB" sz="1200" dirty="0"/>
          </a:p>
        </p:txBody>
      </p:sp>
      <p:pic>
        <p:nvPicPr>
          <p:cNvPr id="1026" name="Picture 2" descr="https://lh3.googleusercontent.com/vdw_8jE7_Dye1QBhD_gy1hha2HzmfMoVLPXA0B5EID5Z24UHNNubnViN_iw9sb4tayI2xa5ACyDenCCkxcSjFpcTlSbm6-0NVq2KovPCVmSaQDWIRFDG8XfwHSLsMO0VmPT22LXo">
            <a:extLst>
              <a:ext uri="{FF2B5EF4-FFF2-40B4-BE49-F238E27FC236}">
                <a16:creationId xmlns:a16="http://schemas.microsoft.com/office/drawing/2014/main" id="{C373A2B2-30A5-4518-A522-E3E655180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6" y="1192388"/>
            <a:ext cx="5706371" cy="3390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9764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B1CB8-36DB-4095-9336-0A85B2FFA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Examine the trials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4988C-0CF6-44DF-B595-CC462E4D99B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GB" dirty="0"/>
              <a:t>Pick the three biggest trials in the dataset for analysis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7BA82-9108-470B-9722-0DEBD1D626F7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B29FD-D9FD-4006-82BE-DA596C7F217E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A15DE-8F2B-46A5-9453-15283FEAB1FC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5</a:t>
            </a:fld>
            <a:endParaRPr lang="en-GB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01CC1A5-9308-46F5-8041-C59B40692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558718"/>
              </p:ext>
            </p:extLst>
          </p:nvPr>
        </p:nvGraphicFramePr>
        <p:xfrm>
          <a:off x="359151" y="1396048"/>
          <a:ext cx="7838551" cy="2378512"/>
        </p:xfrm>
        <a:graphic>
          <a:graphicData uri="http://schemas.openxmlformats.org/drawingml/2006/table">
            <a:tbl>
              <a:tblPr/>
              <a:tblGrid>
                <a:gridCol w="1381616">
                  <a:extLst>
                    <a:ext uri="{9D8B030D-6E8A-4147-A177-3AD203B41FA5}">
                      <a16:colId xmlns:a16="http://schemas.microsoft.com/office/drawing/2014/main" val="1079146283"/>
                    </a:ext>
                  </a:extLst>
                </a:gridCol>
                <a:gridCol w="4017962">
                  <a:extLst>
                    <a:ext uri="{9D8B030D-6E8A-4147-A177-3AD203B41FA5}">
                      <a16:colId xmlns:a16="http://schemas.microsoft.com/office/drawing/2014/main" val="2863875255"/>
                    </a:ext>
                  </a:extLst>
                </a:gridCol>
                <a:gridCol w="1212438">
                  <a:extLst>
                    <a:ext uri="{9D8B030D-6E8A-4147-A177-3AD203B41FA5}">
                      <a16:colId xmlns:a16="http://schemas.microsoft.com/office/drawing/2014/main" val="3339205854"/>
                    </a:ext>
                  </a:extLst>
                </a:gridCol>
                <a:gridCol w="1226535">
                  <a:extLst>
                    <a:ext uri="{9D8B030D-6E8A-4147-A177-3AD203B41FA5}">
                      <a16:colId xmlns:a16="http://schemas.microsoft.com/office/drawing/2014/main" val="2204855288"/>
                    </a:ext>
                  </a:extLst>
                </a:gridCol>
              </a:tblGrid>
              <a:tr h="59462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Therapy Area</a:t>
                      </a:r>
                      <a:endParaRPr lang="en-GB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Indication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Phase</a:t>
                      </a:r>
                      <a:endParaRPr lang="en-GB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 of patients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0968057"/>
                  </a:ext>
                </a:extLst>
              </a:tr>
              <a:tr h="59462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Respiratory</a:t>
                      </a:r>
                      <a:endParaRPr lang="en-GB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Chronic Obstrucitve Pulmonary Disease</a:t>
                      </a:r>
                      <a:endParaRPr lang="en-GB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Phase IIIA</a:t>
                      </a:r>
                      <a:endParaRPr lang="en-GB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1532</a:t>
                      </a:r>
                      <a:endParaRPr lang="en-GB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347527"/>
                  </a:ext>
                </a:extLst>
              </a:tr>
              <a:tr h="59462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Respiratory</a:t>
                      </a:r>
                      <a:endParaRPr lang="en-GB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Chronic Obstrucitve Pulmonary Disease</a:t>
                      </a:r>
                      <a:endParaRPr lang="en-GB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Phase IIIA</a:t>
                      </a:r>
                      <a:endParaRPr lang="en-GB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1633</a:t>
                      </a:r>
                      <a:endParaRPr lang="en-GB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559650"/>
                  </a:ext>
                </a:extLst>
              </a:tr>
              <a:tr h="59462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Respiratory</a:t>
                      </a:r>
                      <a:endParaRPr lang="en-GB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Chronic Obstrucitve Pulmonary Disease</a:t>
                      </a:r>
                      <a:endParaRPr lang="en-GB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Phase IIIA</a:t>
                      </a:r>
                      <a:endParaRPr lang="en-GB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1622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126863"/>
                  </a:ext>
                </a:extLst>
              </a:tr>
            </a:tbl>
          </a:graphicData>
        </a:graphic>
      </p:graphicFrame>
      <p:sp>
        <p:nvSpPr>
          <p:cNvPr id="12" name="Rectangle 1">
            <a:extLst>
              <a:ext uri="{FF2B5EF4-FFF2-40B4-BE49-F238E27FC236}">
                <a16:creationId xmlns:a16="http://schemas.microsoft.com/office/drawing/2014/main" id="{1E140070-68C5-434E-9536-73C9F503A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4963" y="2198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068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B1CB8-36DB-4095-9336-0A85B2FFA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Looking at Phase 3 trials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4988C-0CF6-44DF-B595-CC462E4D99B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GB" dirty="0"/>
              <a:t>What do the different arms look like?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7BA82-9108-470B-9722-0DEBD1D626F7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B29FD-D9FD-4006-82BE-DA596C7F217E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A15DE-8F2B-46A5-9453-15283FEAB1FC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392F3A1-561A-4C4D-BD1D-1984E07B42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9152" y="1190625"/>
            <a:ext cx="2453622" cy="3312741"/>
          </a:xfrm>
        </p:spPr>
        <p:txBody>
          <a:bodyPr/>
          <a:lstStyle/>
          <a:p>
            <a:pPr marL="0" indent="0">
              <a:buNone/>
            </a:pPr>
            <a:r>
              <a:rPr lang="en-GB" sz="1100" b="1" dirty="0"/>
              <a:t>A grid of plots showing glucose measures (y) against time (x) in the different arms of the trial</a:t>
            </a:r>
          </a:p>
          <a:p>
            <a:pPr marL="0" indent="0">
              <a:buNone/>
            </a:pPr>
            <a:endParaRPr lang="en-GB" sz="1100" dirty="0"/>
          </a:p>
          <a:p>
            <a:pPr marL="0" indent="0">
              <a:buNone/>
            </a:pPr>
            <a:endParaRPr lang="en-GB" sz="1100" dirty="0"/>
          </a:p>
          <a:p>
            <a:pPr marL="0" indent="0">
              <a:buNone/>
            </a:pPr>
            <a:r>
              <a:rPr lang="en-GB" sz="1100" dirty="0"/>
              <a:t>Some arms have just one or two patients so these need to be removed as they won’t be statistically significant. </a:t>
            </a:r>
          </a:p>
        </p:txBody>
      </p:sp>
      <p:pic>
        <p:nvPicPr>
          <p:cNvPr id="2050" name="Picture 2" descr="https://lh4.googleusercontent.com/Z3KU4gh7jlUpblYYS0aZcibX7Lsjp_0JCIXmlczHLInluSOl_EnS-zEx0nM-P5FbGgdpde2nJPi_735Sq65CF8UfpAF6ZSNEwRLrKrf5styN6qmciDxbkTQzNg6fOrOIehIloeoF">
            <a:extLst>
              <a:ext uri="{FF2B5EF4-FFF2-40B4-BE49-F238E27FC236}">
                <a16:creationId xmlns:a16="http://schemas.microsoft.com/office/drawing/2014/main" id="{8C1CBF5D-224C-4E0E-AF7B-2B61C4C02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247" y="1183323"/>
            <a:ext cx="59436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890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B1CB8-36DB-4095-9336-0A85B2FFA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Examine the data in detail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4988C-0CF6-44DF-B595-CC462E4D99B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GB" dirty="0"/>
              <a:t>Create models to see if there are any trends in glucose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B29FD-D9FD-4006-82BE-DA596C7F217E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A15DE-8F2B-46A5-9453-15283FEAB1FC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392F3A1-561A-4C4D-BD1D-1984E07B42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0554" y="1180906"/>
            <a:ext cx="2453622" cy="3312741"/>
          </a:xfrm>
        </p:spPr>
        <p:txBody>
          <a:bodyPr/>
          <a:lstStyle/>
          <a:p>
            <a:pPr marL="0" indent="0">
              <a:buNone/>
            </a:pPr>
            <a:r>
              <a:rPr lang="en-GB" sz="1100" b="1" dirty="0">
                <a:solidFill>
                  <a:schemeClr val="accent2"/>
                </a:solidFill>
              </a:rPr>
              <a:t>Plot of the four arms in Trial </a:t>
            </a:r>
            <a:r>
              <a:rPr lang="en-GB" sz="1100" b="1" dirty="0">
                <a:solidFill>
                  <a:schemeClr val="accent2"/>
                </a:solidFill>
                <a:latin typeface="Arial" panose="020B0604020202020204" pitchFamily="34" charset="0"/>
              </a:rPr>
              <a:t>DB2113373 with a significant number of patients</a:t>
            </a:r>
          </a:p>
          <a:p>
            <a:pPr marL="0" indent="0">
              <a:buNone/>
            </a:pPr>
            <a:endParaRPr lang="en-GB" sz="11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000000"/>
                </a:solidFill>
                <a:latin typeface="Arial" panose="020B0604020202020204" pitchFamily="34" charset="0"/>
              </a:rPr>
              <a:t>A crude linear model has been added</a:t>
            </a:r>
          </a:p>
          <a:p>
            <a:pPr marL="0" indent="0">
              <a:buNone/>
            </a:pPr>
            <a:endParaRPr lang="en-GB" sz="11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000000"/>
                </a:solidFill>
                <a:latin typeface="Arial" panose="020B0604020202020204" pitchFamily="34" charset="0"/>
              </a:rPr>
              <a:t>Further detailed machine modelling was conducted to try and spot hidden changes in glucose</a:t>
            </a:r>
            <a:endParaRPr lang="en-GB" sz="1100" dirty="0"/>
          </a:p>
          <a:p>
            <a:pPr marL="0" indent="0">
              <a:buNone/>
            </a:pPr>
            <a:r>
              <a:rPr lang="en-GB" sz="1100" b="1" dirty="0"/>
              <a:t> </a:t>
            </a:r>
          </a:p>
        </p:txBody>
      </p:sp>
      <p:pic>
        <p:nvPicPr>
          <p:cNvPr id="4" name="Picture 2" descr="https://lh4.googleusercontent.com/ZFYbepTr5rY76zhdcbO_AwjWTcl6RpDHdtn7TatIcOqggdd_Gt7gN-l1pBtSa2XfUvqaQhhClT1uMj9-v2fNDqnIyMQac3qq8inqf3-zkMSXdoWDO8DlHqFHeb0zQbWlWgxxFWwm">
            <a:extLst>
              <a:ext uri="{FF2B5EF4-FFF2-40B4-BE49-F238E27FC236}">
                <a16:creationId xmlns:a16="http://schemas.microsoft.com/office/drawing/2014/main" id="{36A0982B-E498-4736-B66C-741DDBE4A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176" y="1180906"/>
            <a:ext cx="59436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757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E06741-6971-47A0-874A-197438C4CFC3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Bar plot of the mean difference between glucose levels on the first and last day of treatment 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dirty="0"/>
              <a:t>Split into different arms – patients receiving different doses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B5C17C-D6D3-4FE9-A0D3-F62C9A808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Take it further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2E7111-ADEE-4065-B08B-F1865EF12B4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Look at the glucose levels on first and last day of dosing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EAE04F-978E-4B51-8720-427E738136B5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FA57E9-2B3D-4A0B-AE72-BE79AAA6654F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4FE9B8-BE3A-4928-A32C-81AE7C4684A6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8</a:t>
            </a:fld>
            <a:endParaRPr lang="en-GB"/>
          </a:p>
        </p:txBody>
      </p:sp>
      <p:pic>
        <p:nvPicPr>
          <p:cNvPr id="12" name="Picture 2" descr="https://lh6.googleusercontent.com/A7vQXfRZKgmquDlhDxuqgwqARqHadesg2vlcvd25oY13w3e0F4dj2d7an4eV-prYRXtmTdpDz8hw6k0bdVCOpp3ImiOd3nLD8SlsMcV5Up-1iWbHQMYnOv-s3CGsWYcxSjao3-Ia">
            <a:extLst>
              <a:ext uri="{FF2B5EF4-FFF2-40B4-BE49-F238E27FC236}">
                <a16:creationId xmlns:a16="http://schemas.microsoft.com/office/drawing/2014/main" id="{628E9E0F-2E71-45B6-ADAF-57505A0C6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87" y="1304261"/>
            <a:ext cx="4622376" cy="284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543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D2159D8-2A68-47AE-926B-17E934E28F7D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Table of the mean, standard deviation and median differences between glucose levels on the first and last day of treatment 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dirty="0"/>
              <a:t>Split into different arms – patients receiving different doses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D2D4313-E5EE-4C29-802F-E32CC1A76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Last chance….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6A088-D0F7-4BA5-9067-3204417E53F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Look at the absolute figures to see if there’s anything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1E64BB-84A4-4EE0-A9AA-84914A28E7B8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8C1B337-095E-4312-A71A-D1B7C98DAB25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9A76B03-FECC-4C65-9B2D-4BBE3744BEE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9</a:t>
            </a:fld>
            <a:endParaRPr lang="en-GB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181D2069-3839-409B-9119-D2A657FCDEA9}"/>
              </a:ext>
            </a:extLst>
          </p:cNvPr>
          <p:cNvGraphicFramePr>
            <a:graphicFrameLocks noGrp="1"/>
          </p:cNvGraphicFramePr>
          <p:nvPr>
            <p:ph sz="quarter" idx="17"/>
            <p:extLst>
              <p:ext uri="{D42A27DB-BD31-4B8C-83A1-F6EECF244321}">
                <p14:modId xmlns:p14="http://schemas.microsoft.com/office/powerpoint/2010/main" val="1430834756"/>
              </p:ext>
            </p:extLst>
          </p:nvPr>
        </p:nvGraphicFramePr>
        <p:xfrm>
          <a:off x="360363" y="1193800"/>
          <a:ext cx="4179739" cy="2386250"/>
        </p:xfrm>
        <a:graphic>
          <a:graphicData uri="http://schemas.openxmlformats.org/drawingml/2006/table">
            <a:tbl>
              <a:tblPr/>
              <a:tblGrid>
                <a:gridCol w="864597">
                  <a:extLst>
                    <a:ext uri="{9D8B030D-6E8A-4147-A177-3AD203B41FA5}">
                      <a16:colId xmlns:a16="http://schemas.microsoft.com/office/drawing/2014/main" val="2208769989"/>
                    </a:ext>
                  </a:extLst>
                </a:gridCol>
                <a:gridCol w="736677">
                  <a:extLst>
                    <a:ext uri="{9D8B030D-6E8A-4147-A177-3AD203B41FA5}">
                      <a16:colId xmlns:a16="http://schemas.microsoft.com/office/drawing/2014/main" val="1689655353"/>
                    </a:ext>
                  </a:extLst>
                </a:gridCol>
                <a:gridCol w="845358">
                  <a:extLst>
                    <a:ext uri="{9D8B030D-6E8A-4147-A177-3AD203B41FA5}">
                      <a16:colId xmlns:a16="http://schemas.microsoft.com/office/drawing/2014/main" val="36129051"/>
                    </a:ext>
                  </a:extLst>
                </a:gridCol>
                <a:gridCol w="786810">
                  <a:extLst>
                    <a:ext uri="{9D8B030D-6E8A-4147-A177-3AD203B41FA5}">
                      <a16:colId xmlns:a16="http://schemas.microsoft.com/office/drawing/2014/main" val="42890417"/>
                    </a:ext>
                  </a:extLst>
                </a:gridCol>
                <a:gridCol w="946297">
                  <a:extLst>
                    <a:ext uri="{9D8B030D-6E8A-4147-A177-3AD203B41FA5}">
                      <a16:colId xmlns:a16="http://schemas.microsoft.com/office/drawing/2014/main" val="518273225"/>
                    </a:ext>
                  </a:extLst>
                </a:gridCol>
              </a:tblGrid>
              <a:tr h="64303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Study arm</a:t>
                      </a:r>
                      <a:endParaRPr lang="en-GB" sz="1100" dirty="0">
                        <a:effectLst/>
                      </a:endParaRPr>
                    </a:p>
                  </a:txBody>
                  <a:tcPr marL="32471" marR="32471" marT="40398" marB="403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 of patients</a:t>
                      </a:r>
                      <a:endParaRPr lang="en-GB" sz="1100">
                        <a:effectLst/>
                      </a:endParaRPr>
                    </a:p>
                  </a:txBody>
                  <a:tcPr marL="32471" marR="32471" marT="40398" marB="403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Mean of differences</a:t>
                      </a:r>
                      <a:endParaRPr lang="en-GB" sz="1100" dirty="0">
                        <a:effectLst/>
                      </a:endParaRPr>
                    </a:p>
                  </a:txBody>
                  <a:tcPr marL="32471" marR="32471" marT="40398" marB="403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SD of 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differences</a:t>
                      </a:r>
                      <a:endParaRPr lang="en-GB" sz="1100" dirty="0">
                        <a:effectLst/>
                      </a:endParaRPr>
                    </a:p>
                  </a:txBody>
                  <a:tcPr marL="32471" marR="32471" marT="40398" marB="403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Median of 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differences</a:t>
                      </a:r>
                      <a:endParaRPr lang="en-GB" sz="1100" dirty="0">
                        <a:effectLst/>
                      </a:endParaRPr>
                    </a:p>
                  </a:txBody>
                  <a:tcPr marL="32471" marR="32471" marT="40398" marB="403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0431924"/>
                  </a:ext>
                </a:extLst>
              </a:tr>
              <a:tr h="39435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PLACEBO   </a:t>
                      </a:r>
                      <a:endParaRPr lang="en-GB" sz="1100">
                        <a:effectLst/>
                      </a:endParaRPr>
                    </a:p>
                  </a:txBody>
                  <a:tcPr marL="32471" marR="32471" marT="40398" marB="403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279</a:t>
                      </a:r>
                      <a:endParaRPr lang="en-GB" sz="1100">
                        <a:effectLst/>
                      </a:endParaRPr>
                    </a:p>
                  </a:txBody>
                  <a:tcPr marL="32471" marR="32471" marT="40398" marB="403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0.08956833 </a:t>
                      </a:r>
                      <a:endParaRPr lang="en-GB" sz="1100">
                        <a:effectLst/>
                      </a:endParaRPr>
                    </a:p>
                  </a:txBody>
                  <a:tcPr marL="32471" marR="32471" marT="40398" marB="403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1.347520  </a:t>
                      </a:r>
                      <a:endParaRPr lang="en-GB" sz="1100" dirty="0">
                        <a:effectLst/>
                      </a:endParaRPr>
                    </a:p>
                  </a:txBody>
                  <a:tcPr marL="32471" marR="32471" marT="40398" marB="403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0.0000000 </a:t>
                      </a:r>
                      <a:endParaRPr lang="en-GB" sz="1100">
                        <a:effectLst/>
                      </a:endParaRPr>
                    </a:p>
                  </a:txBody>
                  <a:tcPr marL="32471" marR="32471" marT="40398" marB="403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7273198"/>
                  </a:ext>
                </a:extLst>
              </a:tr>
              <a:tr h="39435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UMEC 62.5</a:t>
                      </a:r>
                      <a:endParaRPr lang="en-GB" sz="1100">
                        <a:effectLst/>
                      </a:endParaRPr>
                    </a:p>
                  </a:txBody>
                  <a:tcPr marL="32471" marR="32471" marT="40398" marB="403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416</a:t>
                      </a:r>
                      <a:endParaRPr lang="en-GB" sz="1100">
                        <a:effectLst/>
                      </a:endParaRPr>
                    </a:p>
                  </a:txBody>
                  <a:tcPr marL="32471" marR="32471" marT="40398" marB="403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0.17142856</a:t>
                      </a:r>
                      <a:endParaRPr lang="en-GB" sz="1100">
                        <a:effectLst/>
                      </a:endParaRPr>
                    </a:p>
                  </a:txBody>
                  <a:tcPr marL="32471" marR="32471" marT="40398" marB="403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1.947642</a:t>
                      </a:r>
                      <a:endParaRPr lang="en-GB" sz="1100" dirty="0">
                        <a:effectLst/>
                      </a:endParaRPr>
                    </a:p>
                  </a:txBody>
                  <a:tcPr marL="32471" marR="32471" marT="40398" marB="403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0.0000000</a:t>
                      </a:r>
                      <a:endParaRPr lang="en-GB" sz="1100">
                        <a:effectLst/>
                      </a:endParaRPr>
                    </a:p>
                  </a:txBody>
                  <a:tcPr marL="32471" marR="32471" marT="40398" marB="403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1810298"/>
                  </a:ext>
                </a:extLst>
              </a:tr>
              <a:tr h="56014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UMEC/VI 62.5/25</a:t>
                      </a:r>
                      <a:endParaRPr lang="en-GB" sz="1100">
                        <a:effectLst/>
                      </a:endParaRPr>
                    </a:p>
                  </a:txBody>
                  <a:tcPr marL="32471" marR="32471" marT="40398" marB="403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413</a:t>
                      </a:r>
                      <a:endParaRPr lang="en-GB" sz="1100">
                        <a:effectLst/>
                      </a:endParaRPr>
                    </a:p>
                  </a:txBody>
                  <a:tcPr marL="32471" marR="32471" marT="40398" marB="403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0.15496368</a:t>
                      </a:r>
                      <a:endParaRPr lang="en-GB" sz="1100">
                        <a:effectLst/>
                      </a:endParaRPr>
                    </a:p>
                  </a:txBody>
                  <a:tcPr marL="32471" marR="32471" marT="40398" marB="403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1.448704</a:t>
                      </a:r>
                      <a:endParaRPr lang="en-GB" sz="1100" dirty="0">
                        <a:effectLst/>
                      </a:endParaRPr>
                    </a:p>
                  </a:txBody>
                  <a:tcPr marL="32471" marR="32471" marT="40398" marB="403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0.0999999</a:t>
                      </a:r>
                      <a:endParaRPr lang="en-GB" sz="1100" dirty="0">
                        <a:effectLst/>
                      </a:endParaRPr>
                    </a:p>
                  </a:txBody>
                  <a:tcPr marL="32471" marR="32471" marT="40398" marB="403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5180179"/>
                  </a:ext>
                </a:extLst>
              </a:tr>
              <a:tr h="39435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 25</a:t>
                      </a:r>
                      <a:endParaRPr lang="en-GB" sz="1100">
                        <a:effectLst/>
                      </a:endParaRPr>
                    </a:p>
                  </a:txBody>
                  <a:tcPr marL="32471" marR="32471" marT="40398" marB="403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421</a:t>
                      </a:r>
                      <a:endParaRPr lang="en-GB" sz="1100">
                        <a:effectLst/>
                      </a:endParaRPr>
                    </a:p>
                  </a:txBody>
                  <a:tcPr marL="32471" marR="32471" marT="40398" marB="403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0.06380953</a:t>
                      </a:r>
                      <a:endParaRPr lang="en-GB" sz="1100">
                        <a:effectLst/>
                      </a:endParaRPr>
                    </a:p>
                  </a:txBody>
                  <a:tcPr marL="32471" marR="32471" marT="40398" marB="403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1.530213</a:t>
                      </a:r>
                      <a:endParaRPr lang="en-GB" sz="1100">
                        <a:effectLst/>
                      </a:endParaRPr>
                    </a:p>
                  </a:txBody>
                  <a:tcPr marL="32471" marR="32471" marT="40398" marB="403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0.0000000</a:t>
                      </a:r>
                      <a:endParaRPr lang="en-GB" sz="1100" dirty="0">
                        <a:effectLst/>
                      </a:endParaRPr>
                    </a:p>
                  </a:txBody>
                  <a:tcPr marL="32471" marR="32471" marT="40398" marB="403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968869"/>
                  </a:ext>
                </a:extLst>
              </a:tr>
            </a:tbl>
          </a:graphicData>
        </a:graphic>
      </p:graphicFrame>
      <p:sp>
        <p:nvSpPr>
          <p:cNvPr id="10" name="Rectangle 1">
            <a:extLst>
              <a:ext uri="{FF2B5EF4-FFF2-40B4-BE49-F238E27FC236}">
                <a16:creationId xmlns:a16="http://schemas.microsoft.com/office/drawing/2014/main" id="{41A3FE44-CAD6-4D77-9807-C9C1CF67F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3065"/>
            <a:ext cx="91440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340338"/>
      </p:ext>
    </p:extLst>
  </p:cSld>
  <p:clrMapOvr>
    <a:masterClrMapping/>
  </p:clrMapOvr>
</p:sld>
</file>

<file path=ppt/theme/theme1.xml><?xml version="1.0" encoding="utf-8"?>
<a:theme xmlns:a="http://schemas.openxmlformats.org/drawingml/2006/main" name="GSK ">
  <a:themeElements>
    <a:clrScheme name="GSK 2017 4">
      <a:dk1>
        <a:srgbClr val="544F40"/>
      </a:dk1>
      <a:lt1>
        <a:srgbClr val="FFFFFF"/>
      </a:lt1>
      <a:dk2>
        <a:srgbClr val="15717D"/>
      </a:dk2>
      <a:lt2>
        <a:srgbClr val="F36633"/>
      </a:lt2>
      <a:accent1>
        <a:srgbClr val="F36633"/>
      </a:accent1>
      <a:accent2>
        <a:srgbClr val="544F40"/>
      </a:accent2>
      <a:accent3>
        <a:srgbClr val="008A00"/>
      </a:accent3>
      <a:accent4>
        <a:srgbClr val="BC1077"/>
      </a:accent4>
      <a:accent5>
        <a:srgbClr val="40488D"/>
      </a:accent5>
      <a:accent6>
        <a:srgbClr val="ED003C"/>
      </a:accent6>
      <a:hlink>
        <a:srgbClr val="F36633"/>
      </a:hlink>
      <a:folHlink>
        <a:srgbClr val="F36633"/>
      </a:folHlink>
    </a:clrScheme>
    <a:fontScheme name="GS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/>
          <a:tailEnd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marL="180975" indent="-180975" eaLnBrk="0" fontAlgn="auto" hangingPunct="0">
          <a:spcBef>
            <a:spcPts val="0"/>
          </a:spcBef>
          <a:spcAft>
            <a:spcPts val="0"/>
          </a:spcAft>
          <a:buClr>
            <a:schemeClr val="bg1"/>
          </a:buClr>
          <a:buFont typeface="Arial" pitchFamily="34" charset="0"/>
          <a:buChar char="–"/>
          <a:defRPr sz="1200" b="1" kern="0" dirty="0" err="1" smtClean="0">
            <a:solidFill>
              <a:srgbClr val="FFFFFF"/>
            </a:solidFill>
            <a:latin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171450" indent="-171450">
          <a:buClr>
            <a:schemeClr val="tx1"/>
          </a:buClr>
          <a:buFont typeface="Arial" pitchFamily="34" charset="0"/>
          <a:buChar char="–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GSK_16x9 PowerPoint_V1_20170629" id="{B8F049B3-8A91-4FD3-B156-B44F80C0BC27}" vid="{B103CDC2-14D8-4A5C-86DD-96EA2A18BF3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GSK 16x9 PowerPoint template June 2017 V2</Template>
  <TotalTime>77</TotalTime>
  <Words>638</Words>
  <Application>Microsoft Office PowerPoint</Application>
  <PresentationFormat>On-screen Show (16:9)</PresentationFormat>
  <Paragraphs>127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GSK </vt:lpstr>
      <vt:lpstr>Big data and big pharma – looking for hidden trends in clinical trials</vt:lpstr>
      <vt:lpstr>The question</vt:lpstr>
      <vt:lpstr>Glucose </vt:lpstr>
      <vt:lpstr>What’s ‘normal’ for glucose</vt:lpstr>
      <vt:lpstr>Examine the trials</vt:lpstr>
      <vt:lpstr>Looking at Phase 3 trials</vt:lpstr>
      <vt:lpstr>Examine the data in detail</vt:lpstr>
      <vt:lpstr>Take it further</vt:lpstr>
      <vt:lpstr>Last chance….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Investigating glucose in asthma trials</dc:title>
  <dc:creator>Helen MacBain</dc:creator>
  <cp:lastModifiedBy>Helen MacBain</cp:lastModifiedBy>
  <cp:revision>8</cp:revision>
  <dcterms:created xsi:type="dcterms:W3CDTF">2018-04-16T10:36:03Z</dcterms:created>
  <dcterms:modified xsi:type="dcterms:W3CDTF">2018-05-29T08:12:29Z</dcterms:modified>
</cp:coreProperties>
</file>