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6" r:id="rId2"/>
    <p:sldId id="268" r:id="rId3"/>
    <p:sldId id="271" r:id="rId4"/>
    <p:sldId id="272" r:id="rId5"/>
    <p:sldId id="275" r:id="rId6"/>
    <p:sldId id="274" r:id="rId7"/>
    <p:sldId id="276" r:id="rId8"/>
    <p:sldId id="277" r:id="rId9"/>
    <p:sldId id="278" r:id="rId10"/>
    <p:sldId id="27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>
          <p15:clr>
            <a:srgbClr val="A4A3A4"/>
          </p15:clr>
        </p15:guide>
        <p15:guide id="2" orient="horz" pos="2685">
          <p15:clr>
            <a:srgbClr val="A4A3A4"/>
          </p15:clr>
        </p15:guide>
        <p15:guide id="3" pos="2879">
          <p15:clr>
            <a:srgbClr val="A4A3A4"/>
          </p15:clr>
        </p15:guide>
        <p15:guide id="4" pos="3027">
          <p15:clr>
            <a:srgbClr val="A4A3A4"/>
          </p15:clr>
        </p15:guide>
        <p15:guide id="5" pos="5533">
          <p15:clr>
            <a:srgbClr val="A4A3A4"/>
          </p15:clr>
        </p15:guide>
        <p15:guide id="6" pos="2733">
          <p15:clr>
            <a:srgbClr val="A4A3A4"/>
          </p15:clr>
        </p15:guide>
        <p15:guide id="7" pos="2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1CE"/>
    <a:srgbClr val="FF008C"/>
    <a:srgbClr val="3A7013"/>
    <a:srgbClr val="E49B13"/>
    <a:srgbClr val="0ACEE8"/>
    <a:srgbClr val="9E0017"/>
    <a:srgbClr val="001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776" autoAdjust="0"/>
  </p:normalViewPr>
  <p:slideViewPr>
    <p:cSldViewPr snapToGrid="0" showGuides="1">
      <p:cViewPr varScale="1">
        <p:scale>
          <a:sx n="96" d="100"/>
          <a:sy n="96" d="100"/>
        </p:scale>
        <p:origin x="618" y="72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20/05/2018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31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068940"/>
            <a:ext cx="2876985" cy="1000274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89"/>
            <a:ext cx="2554256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0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0" y="2517776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0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0" y="424936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bg2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bg2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tx1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tx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Pe</a:t>
            </a:r>
            <a:r>
              <a:rPr lang="en-US" spc="500" baseline="0" dirty="0">
                <a:solidFill>
                  <a:schemeClr val="accent4"/>
                </a:solidFill>
              </a:rPr>
              <a:t>r</a:t>
            </a:r>
            <a:r>
              <a:rPr lang="en-US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0" y="2402365"/>
            <a:ext cx="5042395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3427590"/>
            <a:ext cx="504239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109709"/>
            <a:ext cx="5042394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2134932"/>
            <a:ext cx="5009911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2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0" y="1539685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2" y="1191711"/>
            <a:ext cx="8418513" cy="338554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29687"/>
            <a:ext cx="8424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0" y="1192389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193800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29687"/>
            <a:ext cx="3979486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29687"/>
            <a:ext cx="3996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193800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0" y="1194204"/>
            <a:ext cx="397387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3" y="1194204"/>
            <a:ext cx="3978275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516484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0" y="4229687"/>
            <a:ext cx="3973875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29687"/>
            <a:ext cx="3984838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0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2" y="4704001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1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2" y="1078541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6521" y="1735516"/>
            <a:ext cx="2876985" cy="1333698"/>
          </a:xfrm>
        </p:spPr>
        <p:txBody>
          <a:bodyPr/>
          <a:lstStyle/>
          <a:p>
            <a:r>
              <a:rPr lang="en-GB" dirty="0"/>
              <a:t>Big data and big pharma – looking for hidden trends in clinical trials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6521" y="3427589"/>
            <a:ext cx="2554256" cy="492443"/>
          </a:xfrm>
        </p:spPr>
        <p:txBody>
          <a:bodyPr/>
          <a:lstStyle/>
          <a:p>
            <a:r>
              <a:rPr lang="en-GB" dirty="0"/>
              <a:t>Helen MacBain </a:t>
            </a:r>
          </a:p>
          <a:p>
            <a:r>
              <a:rPr lang="en-GB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90600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81C3D9-EDB7-4253-992C-86149FCB73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Nothing to see here yet, but……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0AB336-9118-4600-BF01-A100D8E1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4801F-8690-4245-9825-85964F3A5F5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D304D-49EA-4FFC-A1EE-2744BB89005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438F5-8E32-462B-B7AF-0C29927BB6A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F115F8-8718-4EB6-8725-D711D0F3308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No effect on glucose from the medicine tested in these three trials</a:t>
            </a:r>
          </a:p>
          <a:p>
            <a:r>
              <a:rPr lang="en-GB" dirty="0"/>
              <a:t>There are 64 studies to check</a:t>
            </a:r>
          </a:p>
          <a:p>
            <a:r>
              <a:rPr lang="en-GB" dirty="0"/>
              <a:t>There are other ways to cut the data – age, gender, ethnicity…</a:t>
            </a:r>
          </a:p>
          <a:p>
            <a:r>
              <a:rPr lang="en-GB" dirty="0"/>
              <a:t>There are other measures to look at</a:t>
            </a:r>
          </a:p>
        </p:txBody>
      </p:sp>
    </p:spTree>
    <p:extLst>
      <p:ext uri="{BB962C8B-B14F-4D97-AF65-F5344CB8AC3E}">
        <p14:creationId xmlns:p14="http://schemas.microsoft.com/office/powerpoint/2010/main" val="239310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Is there another use for GSK’s medicines that we are missing? 	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question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B1D24C-8DAD-45ED-95D9-8F6FAA99214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0001" y="1192389"/>
            <a:ext cx="4549929" cy="3076400"/>
          </a:xfrm>
        </p:spPr>
        <p:txBody>
          <a:bodyPr/>
          <a:lstStyle/>
          <a:p>
            <a:r>
              <a:rPr lang="en-GB" dirty="0"/>
              <a:t>Trial investigators are looking for one effect from a medicine</a:t>
            </a:r>
          </a:p>
          <a:p>
            <a:r>
              <a:rPr lang="en-GB" dirty="0"/>
              <a:t>But what if something else is happening that they are not looking for? </a:t>
            </a:r>
          </a:p>
          <a:p>
            <a:r>
              <a:rPr lang="en-GB" dirty="0"/>
              <a:t>GSK has a wealth of data from patients in trials so it may be possible to spot other effects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894E7-D43B-417A-9E52-8F4B2AB0BDF8}"/>
              </a:ext>
            </a:extLst>
          </p:cNvPr>
          <p:cNvSpPr/>
          <p:nvPr/>
        </p:nvSpPr>
        <p:spPr>
          <a:xfrm>
            <a:off x="4909930" y="1364649"/>
            <a:ext cx="3043099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en-US" sz="15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B3E57-196F-4D62-AE62-98F2F61E6330}"/>
              </a:ext>
            </a:extLst>
          </p:cNvPr>
          <p:cNvSpPr txBox="1"/>
          <p:nvPr/>
        </p:nvSpPr>
        <p:spPr>
          <a:xfrm>
            <a:off x="5496339" y="3518452"/>
            <a:ext cx="25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dirty="0"/>
              <a:t>Number of trials in the GSK database</a:t>
            </a:r>
          </a:p>
        </p:txBody>
      </p:sp>
    </p:spTree>
    <p:extLst>
      <p:ext uri="{BB962C8B-B14F-4D97-AF65-F5344CB8AC3E}">
        <p14:creationId xmlns:p14="http://schemas.microsoft.com/office/powerpoint/2010/main" val="18258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 prize is high – diabetes is a growing global epidemic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Glucose	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3FBD9-8B62-4A3B-9DD6-0E61A3E5B2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0000" y="1192389"/>
            <a:ext cx="4927617" cy="3076400"/>
          </a:xfrm>
        </p:spPr>
        <p:txBody>
          <a:bodyPr/>
          <a:lstStyle/>
          <a:p>
            <a:r>
              <a:rPr lang="en-GB" sz="2000" dirty="0"/>
              <a:t>Spotting a reduction in glucose in a group of patients may indicate a new product to tackle diabetes</a:t>
            </a:r>
          </a:p>
          <a:p>
            <a:r>
              <a:rPr lang="en-GB" sz="2000" dirty="0"/>
              <a:t>Glucose is measured routinely in any patient in a clinical trial so the data exists</a:t>
            </a:r>
          </a:p>
          <a:p>
            <a:r>
              <a:rPr lang="en-GB" sz="2000" dirty="0"/>
              <a:t>Phase 3 trials enlist the most patients so are the best place to start looking for potential effects on glucose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7C289-B5D5-447E-A91E-E01043BA6B35}"/>
              </a:ext>
            </a:extLst>
          </p:cNvPr>
          <p:cNvSpPr/>
          <p:nvPr/>
        </p:nvSpPr>
        <p:spPr>
          <a:xfrm>
            <a:off x="5287617" y="1293589"/>
            <a:ext cx="3043099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422 million</a:t>
            </a:r>
            <a:endParaRPr lang="en-US" sz="6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DA26B-D7DC-4A1C-85D7-43C2D9B342F0}"/>
              </a:ext>
            </a:extLst>
          </p:cNvPr>
          <p:cNvSpPr txBox="1"/>
          <p:nvPr/>
        </p:nvSpPr>
        <p:spPr>
          <a:xfrm>
            <a:off x="5496339" y="3518452"/>
            <a:ext cx="25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dirty="0"/>
              <a:t>Number of patients globally with type 2 diabetes</a:t>
            </a:r>
          </a:p>
        </p:txBody>
      </p:sp>
    </p:spTree>
    <p:extLst>
      <p:ext uri="{BB962C8B-B14F-4D97-AF65-F5344CB8AC3E}">
        <p14:creationId xmlns:p14="http://schemas.microsoft.com/office/powerpoint/2010/main" val="276408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Looking at the range of measurements in all Phase 3 data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‘normal’ for glucose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A5CA1E1-D2CB-4953-86A8-61DB9DDB313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5" y="1192213"/>
            <a:ext cx="5228794" cy="340869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D87AEA-B4CC-4114-8A70-3CFD46CA2D65}"/>
              </a:ext>
            </a:extLst>
          </p:cNvPr>
          <p:cNvSpPr txBox="1"/>
          <p:nvPr/>
        </p:nvSpPr>
        <p:spPr>
          <a:xfrm>
            <a:off x="5754757" y="1262270"/>
            <a:ext cx="28922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b="1" dirty="0"/>
              <a:t>A plot showing every glucose result in all the phase 3 trials GSK has conducted in the last 10 years</a:t>
            </a:r>
          </a:p>
          <a:p>
            <a:pPr>
              <a:buClr>
                <a:schemeClr val="tx1"/>
              </a:buClr>
            </a:pPr>
            <a:endParaRPr lang="en-GB" sz="1200" dirty="0"/>
          </a:p>
          <a:p>
            <a:pPr>
              <a:buClr>
                <a:schemeClr val="tx1"/>
              </a:buClr>
            </a:pPr>
            <a:r>
              <a:rPr lang="en-GB" sz="1200" dirty="0"/>
              <a:t>Usual range for normal glucose is 3.9 – 6.9 </a:t>
            </a:r>
            <a:r>
              <a:rPr lang="en-GB" sz="1200" dirty="0" err="1"/>
              <a:t>mmol</a:t>
            </a:r>
            <a:r>
              <a:rPr lang="en-GB" sz="1200" dirty="0"/>
              <a:t>/L</a:t>
            </a:r>
          </a:p>
          <a:p>
            <a:pPr>
              <a:buClr>
                <a:schemeClr val="tx1"/>
              </a:buClr>
            </a:pPr>
            <a:endParaRPr lang="en-GB" sz="1200" dirty="0"/>
          </a:p>
          <a:p>
            <a:pPr>
              <a:buClr>
                <a:schemeClr val="tx1"/>
              </a:buClr>
            </a:pPr>
            <a:r>
              <a:rPr lang="en-GB" sz="1200" dirty="0"/>
              <a:t>There’s a lot of points outside of this range so there is potential that a trend might be spotted in the data</a:t>
            </a:r>
          </a:p>
          <a:p>
            <a:pPr>
              <a:buClr>
                <a:schemeClr val="tx1"/>
              </a:buClr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8976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1CB8-36DB-4095-9336-0A85B2FF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Examine the trials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4988C-0CF6-44DF-B595-CC462E4D99B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/>
              <a:t>Pick the three biggest trials in the dataset for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BA82-9108-470B-9722-0DEBD1D626F7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29FD-D9FD-4006-82BE-DA596C7F217E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5DE-8F2B-46A5-9453-15283FEAB1F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5</a:t>
            </a:fld>
            <a:endParaRPr lang="en-GB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01CC1A5-9308-46F5-8041-C59B40692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73227"/>
              </p:ext>
            </p:extLst>
          </p:nvPr>
        </p:nvGraphicFramePr>
        <p:xfrm>
          <a:off x="359152" y="1396048"/>
          <a:ext cx="7264160" cy="2351004"/>
        </p:xfrm>
        <a:graphic>
          <a:graphicData uri="http://schemas.openxmlformats.org/drawingml/2006/table">
            <a:tbl>
              <a:tblPr/>
              <a:tblGrid>
                <a:gridCol w="1142677">
                  <a:extLst>
                    <a:ext uri="{9D8B030D-6E8A-4147-A177-3AD203B41FA5}">
                      <a16:colId xmlns:a16="http://schemas.microsoft.com/office/drawing/2014/main" val="1079146283"/>
                    </a:ext>
                  </a:extLst>
                </a:gridCol>
                <a:gridCol w="3323091">
                  <a:extLst>
                    <a:ext uri="{9D8B030D-6E8A-4147-A177-3AD203B41FA5}">
                      <a16:colId xmlns:a16="http://schemas.microsoft.com/office/drawing/2014/main" val="2863875255"/>
                    </a:ext>
                  </a:extLst>
                </a:gridCol>
                <a:gridCol w="1002757">
                  <a:extLst>
                    <a:ext uri="{9D8B030D-6E8A-4147-A177-3AD203B41FA5}">
                      <a16:colId xmlns:a16="http://schemas.microsoft.com/office/drawing/2014/main" val="3339205854"/>
                    </a:ext>
                  </a:extLst>
                </a:gridCol>
                <a:gridCol w="781218">
                  <a:extLst>
                    <a:ext uri="{9D8B030D-6E8A-4147-A177-3AD203B41FA5}">
                      <a16:colId xmlns:a16="http://schemas.microsoft.com/office/drawing/2014/main" val="1491926028"/>
                    </a:ext>
                  </a:extLst>
                </a:gridCol>
                <a:gridCol w="1014417">
                  <a:extLst>
                    <a:ext uri="{9D8B030D-6E8A-4147-A177-3AD203B41FA5}">
                      <a16:colId xmlns:a16="http://schemas.microsoft.com/office/drawing/2014/main" val="2204855288"/>
                    </a:ext>
                  </a:extLst>
                </a:gridCol>
              </a:tblGrid>
              <a:tr h="5877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Therapy Area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Indication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Study ID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of patients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68057"/>
                  </a:ext>
                </a:extLst>
              </a:tr>
              <a:tr h="5877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Respiratory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Chronic Obstrucitve Pulmonary Disease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IIIA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DB2113373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1532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347527"/>
                  </a:ext>
                </a:extLst>
              </a:tr>
              <a:tr h="5877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Respiratory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Chronic Obstrucitve Pulmonary Disease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IIIA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HZC102970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1633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59650"/>
                  </a:ext>
                </a:extLst>
              </a:tr>
              <a:tr h="5877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Respiratory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Chronic Obstrucitve Pulmonary Disease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IIIA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HZC102871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1622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26863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1E140070-68C5-434E-9536-73C9F503A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63" y="2198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6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1CB8-36DB-4095-9336-0A85B2FF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Looking at Phase 3 trials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4988C-0CF6-44DF-B595-CC462E4D99B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/>
              <a:t>What do the different arms look like?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BA82-9108-470B-9722-0DEBD1D626F7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29FD-D9FD-4006-82BE-DA596C7F217E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5DE-8F2B-46A5-9453-15283FEAB1F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92F3A1-561A-4C4D-BD1D-1984E07B4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2453622" cy="3312741"/>
          </a:xfrm>
        </p:spPr>
        <p:txBody>
          <a:bodyPr/>
          <a:lstStyle/>
          <a:p>
            <a:pPr marL="0" indent="0">
              <a:buNone/>
            </a:pPr>
            <a:r>
              <a:rPr lang="en-GB" sz="1100" b="1" dirty="0"/>
              <a:t>A grid of plots showing glucose measures (y) against time (x) in the different arms of the trial</a:t>
            </a:r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r>
              <a:rPr lang="en-GB" sz="1100" dirty="0"/>
              <a:t>Some arms have just one or two patients so these need to be removed as they won’t be statistically significant. </a:t>
            </a:r>
          </a:p>
        </p:txBody>
      </p:sp>
      <p:pic>
        <p:nvPicPr>
          <p:cNvPr id="1026" name="Picture 2" descr="https://lh3.googleusercontent.com/DHN_ZIp0e-YasV-q6lvy2Utx2SxgsW9lFY5fE-80JUrjgCEOuR3u-u1S1dDCEzwKZEr6EQys_1wZzrgS2NrTllDor0XztsdIqrwT2QDombarFifs8k_onbUMj_P3NTIX1THco3_s">
            <a:extLst>
              <a:ext uri="{FF2B5EF4-FFF2-40B4-BE49-F238E27FC236}">
                <a16:creationId xmlns:a16="http://schemas.microsoft.com/office/drawing/2014/main" id="{DAC5D5D4-EE3F-4712-972C-10ED9506C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552" y="1101170"/>
            <a:ext cx="59436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89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1CB8-36DB-4095-9336-0A85B2FF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Examine the data in detail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4988C-0CF6-44DF-B595-CC462E4D99B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/>
              <a:t>Create models to see if there are any trends in glucose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29FD-D9FD-4006-82BE-DA596C7F217E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5DE-8F2B-46A5-9453-15283FEAB1F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92F3A1-561A-4C4D-BD1D-1984E07B4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554" y="1180906"/>
            <a:ext cx="2453622" cy="3312741"/>
          </a:xfrm>
        </p:spPr>
        <p:txBody>
          <a:bodyPr/>
          <a:lstStyle/>
          <a:p>
            <a:pPr marL="0" indent="0">
              <a:buNone/>
            </a:pPr>
            <a:r>
              <a:rPr lang="en-GB" sz="1100" b="1" dirty="0">
                <a:solidFill>
                  <a:schemeClr val="accent2"/>
                </a:solidFill>
              </a:rPr>
              <a:t>Plot of the four arms in Trial </a:t>
            </a:r>
            <a:r>
              <a:rPr lang="en-GB" sz="1100" b="1" dirty="0">
                <a:solidFill>
                  <a:schemeClr val="accent2"/>
                </a:solidFill>
                <a:latin typeface="Arial" panose="020B0604020202020204" pitchFamily="34" charset="0"/>
              </a:rPr>
              <a:t>DB2113373 with a significant number of patients</a:t>
            </a:r>
          </a:p>
          <a:p>
            <a:pPr marL="0" indent="0">
              <a:buNone/>
            </a:pPr>
            <a:endParaRPr lang="en-GB" sz="11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</a:rPr>
              <a:t>A crude linear model has been added</a:t>
            </a:r>
          </a:p>
          <a:p>
            <a:pPr marL="0" indent="0">
              <a:buNone/>
            </a:pPr>
            <a:endParaRPr lang="en-GB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</a:rPr>
              <a:t>Further detailed machine modelling was conducted to try and spot hidden changes in glucose</a:t>
            </a:r>
            <a:endParaRPr lang="en-GB" sz="1100" dirty="0"/>
          </a:p>
          <a:p>
            <a:pPr marL="0" indent="0">
              <a:buNone/>
            </a:pPr>
            <a:r>
              <a:rPr lang="en-GB" sz="1100" b="1" dirty="0"/>
              <a:t> </a:t>
            </a:r>
          </a:p>
        </p:txBody>
      </p:sp>
      <p:pic>
        <p:nvPicPr>
          <p:cNvPr id="3074" name="Picture 2" descr="https://lh6.googleusercontent.com/7g6wTuxy5HwQrFhLNpejbz_vusBcGBlS_y921dAA7QXFQWuffQrPjFY8Jx_S5S2cmeOd_7wK-Tw_3FS3X7WGmNi0ZQI7mde2L_G9Iv9k-2DEmgmBV0_2WNmvEvoF1a8ctp1AFY5C">
            <a:extLst>
              <a:ext uri="{FF2B5EF4-FFF2-40B4-BE49-F238E27FC236}">
                <a16:creationId xmlns:a16="http://schemas.microsoft.com/office/drawing/2014/main" id="{3A292254-2866-4BC0-A926-6FE7D18C7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691" y="1232452"/>
            <a:ext cx="50863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E06741-6971-47A0-874A-197438C4CFC3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Bar plot of the mean difference between glucose levels on the first and last day of treatment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Split into different arms – patients receiving different doses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B5C17C-D6D3-4FE9-A0D3-F62C9A80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it further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E7111-ADEE-4065-B08B-F1865EF12B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Look at the glucose levels on first and last day of dosing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B7C3E-0283-495E-BE88-2CE5FB99C1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B13A48-276B-4AEB-BD7D-4DFD77329B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AE04F-978E-4B51-8720-427E738136B5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A57E9-2B3D-4A0B-AE72-BE79AAA6654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FE9B8-BE3A-4928-A32C-81AE7C4684A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4098" name="Picture 2" descr="https://lh4.googleusercontent.com/0qfPdirXuZk-4-I8AJk_xieyXvekmZ0WjUJWMuQGHAtliQ6i7v4w5V02QVabk2yNylPFAz7qnfQk4osQODNIxrdx4nJnq46rj9ilH_4ylBdl9CKX7QbDcEs6dQ0wBlIiNeO8BRhM">
            <a:extLst>
              <a:ext uri="{FF2B5EF4-FFF2-40B4-BE49-F238E27FC236}">
                <a16:creationId xmlns:a16="http://schemas.microsoft.com/office/drawing/2014/main" id="{3EC4653E-20A9-4585-A6CD-402EE6C17FC0}"/>
              </a:ext>
            </a:extLst>
          </p:cNvPr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431349"/>
            <a:ext cx="3973512" cy="259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54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2159D8-2A68-47AE-926B-17E934E28F7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Table of the mean, standard deviation and median differences between glucose levels on the first and last day of treatment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Split into different arms – patients receiving different doses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2D4313-E5EE-4C29-802F-E32CC1A7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chance….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6A088-D0F7-4BA5-9067-3204417E53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Look at the absolute figures to see if there’s anything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1E64BB-84A4-4EE0-A9AA-84914A28E7B8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C1B337-095E-4312-A71A-D1B7C98DAB2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A76B03-FECC-4C65-9B2D-4BBE3744BEE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9</a:t>
            </a:fld>
            <a:endParaRPr lang="en-GB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81D2069-3839-409B-9119-D2A657FCDEA9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2827124734"/>
              </p:ext>
            </p:extLst>
          </p:nvPr>
        </p:nvGraphicFramePr>
        <p:xfrm>
          <a:off x="360363" y="1193800"/>
          <a:ext cx="3973616" cy="2451410"/>
        </p:xfrm>
        <a:graphic>
          <a:graphicData uri="http://schemas.openxmlformats.org/drawingml/2006/table">
            <a:tbl>
              <a:tblPr/>
              <a:tblGrid>
                <a:gridCol w="864597">
                  <a:extLst>
                    <a:ext uri="{9D8B030D-6E8A-4147-A177-3AD203B41FA5}">
                      <a16:colId xmlns:a16="http://schemas.microsoft.com/office/drawing/2014/main" val="2208769989"/>
                    </a:ext>
                  </a:extLst>
                </a:gridCol>
                <a:gridCol w="736677">
                  <a:extLst>
                    <a:ext uri="{9D8B030D-6E8A-4147-A177-3AD203B41FA5}">
                      <a16:colId xmlns:a16="http://schemas.microsoft.com/office/drawing/2014/main" val="1689655353"/>
                    </a:ext>
                  </a:extLst>
                </a:gridCol>
                <a:gridCol w="574333">
                  <a:extLst>
                    <a:ext uri="{9D8B030D-6E8A-4147-A177-3AD203B41FA5}">
                      <a16:colId xmlns:a16="http://schemas.microsoft.com/office/drawing/2014/main" val="36129051"/>
                    </a:ext>
                  </a:extLst>
                </a:gridCol>
                <a:gridCol w="602930">
                  <a:extLst>
                    <a:ext uri="{9D8B030D-6E8A-4147-A177-3AD203B41FA5}">
                      <a16:colId xmlns:a16="http://schemas.microsoft.com/office/drawing/2014/main" val="42890417"/>
                    </a:ext>
                  </a:extLst>
                </a:gridCol>
                <a:gridCol w="1195079">
                  <a:extLst>
                    <a:ext uri="{9D8B030D-6E8A-4147-A177-3AD203B41FA5}">
                      <a16:colId xmlns:a16="http://schemas.microsoft.com/office/drawing/2014/main" val="518273225"/>
                    </a:ext>
                  </a:extLst>
                </a:gridCol>
              </a:tblGrid>
              <a:tr h="6430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Study arm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of patients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of differences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SD of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differences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 of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differences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431924"/>
                  </a:ext>
                </a:extLst>
              </a:tr>
              <a:tr h="394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PLACEBO   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0.08956833 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1.347520  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0.0000000 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273198"/>
                  </a:ext>
                </a:extLst>
              </a:tr>
              <a:tr h="394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UMEC 62.5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416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0.17142856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1.947642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0.0000000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810298"/>
                  </a:ext>
                </a:extLst>
              </a:tr>
              <a:tr h="5601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UMEC/VI 62.5/25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413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0.15496368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1.448704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0.0999999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180179"/>
                  </a:ext>
                </a:extLst>
              </a:tr>
              <a:tr h="394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 25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421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0.06380953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1.530213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0.0000000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6886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41A3FE44-CAD6-4D77-9807-C9C1CF67F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3065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40338"/>
      </p:ext>
    </p:extLst>
  </p:cSld>
  <p:clrMapOvr>
    <a:masterClrMapping/>
  </p:clrMapOvr>
</p:sld>
</file>

<file path=ppt/theme/theme1.xml><?xml version="1.0" encoding="utf-8"?>
<a:theme xmlns:a="http://schemas.openxmlformats.org/drawingml/2006/main" name="GSK 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73</TotalTime>
  <Words>643</Words>
  <Application>Microsoft Office PowerPoint</Application>
  <PresentationFormat>On-screen Show (16:9)</PresentationFormat>
  <Paragraphs>131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GSK </vt:lpstr>
      <vt:lpstr>Big data and big pharma – looking for hidden trends in clinical trials</vt:lpstr>
      <vt:lpstr>The question</vt:lpstr>
      <vt:lpstr>Glucose </vt:lpstr>
      <vt:lpstr>What’s ‘normal’ for glucose</vt:lpstr>
      <vt:lpstr>Examine the trials</vt:lpstr>
      <vt:lpstr>Looking at Phase 3 trials</vt:lpstr>
      <vt:lpstr>Examine the data in detail</vt:lpstr>
      <vt:lpstr>Take it further</vt:lpstr>
      <vt:lpstr>Last chance….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glucose in asthma trials</dc:title>
  <dc:creator>Helen MacBain</dc:creator>
  <cp:lastModifiedBy>Helen MacBain</cp:lastModifiedBy>
  <cp:revision>7</cp:revision>
  <dcterms:created xsi:type="dcterms:W3CDTF">2018-04-16T10:36:03Z</dcterms:created>
  <dcterms:modified xsi:type="dcterms:W3CDTF">2018-05-20T20:41:43Z</dcterms:modified>
</cp:coreProperties>
</file>