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1" r:id="rId2"/>
    <p:sldId id="262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9"/>
    <p:restoredTop sz="91442"/>
  </p:normalViewPr>
  <p:slideViewPr>
    <p:cSldViewPr snapToGrid="0">
      <p:cViewPr varScale="1">
        <p:scale>
          <a:sx n="80" d="100"/>
          <a:sy n="80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22:05:1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9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42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277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2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69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cdeotte/mnist-perfect-100-using-kn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F714-C522-4530-A8F5-DDE1FB6C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4755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700" b="1" dirty="0"/>
              <a:t>KNN FOR HANDWRITTEN DIGIT RECOGNITION: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61DD-3FB2-4D95-B9B8-B6A3EB19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FIVE-FOLD CROSS VALIDATION</a:t>
            </a:r>
          </a:p>
          <a:p>
            <a:r>
              <a:rPr lang="en-US" dirty="0">
                <a:solidFill>
                  <a:srgbClr val="000000"/>
                </a:solidFill>
              </a:rPr>
              <a:t>At each fold, the training data is divided into two sets.</a:t>
            </a:r>
          </a:p>
          <a:p>
            <a:r>
              <a:rPr lang="en-US" dirty="0">
                <a:solidFill>
                  <a:srgbClr val="000000"/>
                </a:solidFill>
              </a:rPr>
              <a:t>The first set has 33600 images for training purpose</a:t>
            </a:r>
          </a:p>
          <a:p>
            <a:r>
              <a:rPr lang="en-US" dirty="0">
                <a:solidFill>
                  <a:srgbClr val="000000"/>
                </a:solidFill>
              </a:rPr>
              <a:t>The second set has 8400 images for testing. </a:t>
            </a:r>
          </a:p>
          <a:p>
            <a:r>
              <a:rPr lang="en-US" dirty="0">
                <a:solidFill>
                  <a:srgbClr val="000000"/>
                </a:solidFill>
              </a:rPr>
              <a:t>Five-fold cross validation was performed by taking K = 3 and K = 5. The results were very similar.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856E611E-B85D-0D4D-BF38-C1DA1FB7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8" y="71350"/>
            <a:ext cx="5359740" cy="66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5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856C-3442-8F46-A713-EB735B8F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8800"/>
            <a:ext cx="8989475" cy="752745"/>
          </a:xfrm>
        </p:spPr>
        <p:txBody>
          <a:bodyPr/>
          <a:lstStyle/>
          <a:p>
            <a:pPr algn="ctr"/>
            <a:r>
              <a:rPr lang="en-US"/>
              <a:t>Evaluation Metrics over Five-Folds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ED93-25A4-2047-AC50-9E61F0DA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255" y="1061545"/>
            <a:ext cx="9213357" cy="4849677"/>
          </a:xfrm>
        </p:spPr>
        <p:txBody>
          <a:bodyPr/>
          <a:lstStyle/>
          <a:p>
            <a:r>
              <a:rPr lang="en-US" dirty="0"/>
              <a:t>Accuracy, Precision, Recall and F1 score over five-folds when K = 3 and K = 5</a:t>
            </a:r>
          </a:p>
          <a:p>
            <a:r>
              <a:rPr lang="en-US" dirty="0"/>
              <a:t>K = 3:</a:t>
            </a:r>
          </a:p>
          <a:p>
            <a:endParaRPr lang="en-US" dirty="0"/>
          </a:p>
        </p:txBody>
      </p:sp>
      <p:pic>
        <p:nvPicPr>
          <p:cNvPr id="7" name="Picture 6" descr="A picture containing indoor, table, person, sitting&#10;&#10;Description automatically generated">
            <a:extLst>
              <a:ext uri="{FF2B5EF4-FFF2-40B4-BE49-F238E27FC236}">
                <a16:creationId xmlns:a16="http://schemas.microsoft.com/office/drawing/2014/main" id="{AC3CF5C4-E7AD-6C4F-A7D9-8E20C422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37" y="1813322"/>
            <a:ext cx="4813300" cy="184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043B1-85A0-B749-B160-F4F9458AC331}"/>
              </a:ext>
            </a:extLst>
          </p:cNvPr>
          <p:cNvSpPr txBox="1"/>
          <p:nvPr/>
        </p:nvSpPr>
        <p:spPr>
          <a:xfrm>
            <a:off x="2348437" y="3786188"/>
            <a:ext cx="765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 = 5:</a:t>
            </a:r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503250A-B654-D646-81FD-4A4780407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78" y="1681956"/>
            <a:ext cx="4577796" cy="457779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87C331F-B49A-F74C-9FEB-3DACA54D9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86" y="4141122"/>
            <a:ext cx="4803351" cy="184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6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EB67-932A-42B4-85F3-74D9DF50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82" y="423881"/>
            <a:ext cx="8911687" cy="717802"/>
          </a:xfrm>
        </p:spPr>
        <p:txBody>
          <a:bodyPr/>
          <a:lstStyle/>
          <a:p>
            <a:pPr algn="ctr"/>
            <a:r>
              <a:rPr lang="en-US"/>
              <a:t>Average Five-Fold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F82E-C447-439B-8E93-5B81CD2E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63" y="1141683"/>
            <a:ext cx="11158537" cy="5391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  <a:cs typeface="Calibri Light"/>
              </a:rPr>
              <a:t>The average values of accuracy, precision, recall and F1 score for K = 3 and K = 5 are shown.</a:t>
            </a:r>
          </a:p>
          <a:p>
            <a:r>
              <a:rPr lang="en-US" dirty="0">
                <a:latin typeface="Century Gothic"/>
                <a:cs typeface="Calibri Light"/>
              </a:rPr>
              <a:t>K = 3										K = 3					K = 5</a:t>
            </a:r>
          </a:p>
          <a:p>
            <a:endParaRPr lang="en-US" dirty="0">
              <a:latin typeface="Century Gothic"/>
              <a:cs typeface="Calibri Light"/>
            </a:endParaRPr>
          </a:p>
          <a:p>
            <a:endParaRPr lang="en-US" dirty="0">
              <a:latin typeface="Century Gothic"/>
              <a:cs typeface="Calibri Light"/>
            </a:endParaRPr>
          </a:p>
          <a:p>
            <a:endParaRPr lang="en-US" dirty="0">
              <a:latin typeface="Century Gothic"/>
              <a:cs typeface="Calibri Light"/>
            </a:endParaRPr>
          </a:p>
          <a:p>
            <a:endParaRPr lang="en-US" dirty="0">
              <a:latin typeface="Century Gothic"/>
              <a:cs typeface="Calibri Light"/>
            </a:endParaRPr>
          </a:p>
          <a:p>
            <a:endParaRPr lang="en-US" dirty="0">
              <a:latin typeface="Century Gothic"/>
              <a:cs typeface="Calibri Light"/>
            </a:endParaRPr>
          </a:p>
          <a:p>
            <a:r>
              <a:rPr lang="en-US" dirty="0">
                <a:latin typeface="Century Gothic"/>
                <a:cs typeface="Calibri Light"/>
              </a:rPr>
              <a:t>K = 5</a:t>
            </a:r>
          </a:p>
          <a:p>
            <a:endParaRPr lang="en-US" dirty="0">
              <a:latin typeface="Century Gothic"/>
              <a:cs typeface="Calibri Ligh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0C7EE5-F5A1-F345-BC47-72ED74F7B799}"/>
                  </a:ext>
                </a:extLst>
              </p14:cNvPr>
              <p14:cNvContentPartPr/>
              <p14:nvPr/>
            </p14:nvContentPartPr>
            <p14:xfrm>
              <a:off x="11484171" y="48697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0C7EE5-F5A1-F345-BC47-72ED74F7B7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75171" y="47797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43F8CA3-2471-5E4D-9F3C-79AC776983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5" y="2024870"/>
            <a:ext cx="4379976" cy="1670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1F92BF-5DBF-B54A-9F50-47A8CA272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66" y="1859484"/>
            <a:ext cx="2264517" cy="467405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97601179-E083-9C4C-BB04-415976A8CC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6" y="4477573"/>
            <a:ext cx="4376895" cy="1728216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E809C77-43CA-4642-B71D-4376427AA326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12" y="1836796"/>
            <a:ext cx="2267712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36D3-852D-47A7-B185-EF748104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 Frequencies when K =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BAD2-0498-4EC5-9400-A703C63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443038"/>
            <a:ext cx="10075862" cy="47908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B24CCA2D-A224-474D-8B1D-3DB735F7E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1" y="1264556"/>
            <a:ext cx="5129914" cy="5407708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B4D990E1-40DD-084D-A742-2706698A2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5" y="1259411"/>
            <a:ext cx="5020010" cy="54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166B0-4958-446D-BA9D-47FEC3F5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Predictions made on the Testing data: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F41-A445-405E-9B9F-2D255F75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905000"/>
            <a:ext cx="6574536" cy="39878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Screenshots from the CSV file:</a:t>
            </a:r>
          </a:p>
          <a:p>
            <a:pPr>
              <a:lnSpc>
                <a:spcPct val="90000"/>
              </a:lnSpc>
            </a:pPr>
            <a:r>
              <a:rPr lang="en-US" dirty="0"/>
              <a:t>These screenshots show the first few and last few predictions from the output CSV file when K = 3.</a:t>
            </a:r>
          </a:p>
          <a:p>
            <a:pPr>
              <a:lnSpc>
                <a:spcPct val="90000"/>
              </a:lnSpc>
            </a:pPr>
            <a:r>
              <a:rPr lang="en-US" dirty="0"/>
              <a:t>Comparing my result with </a:t>
            </a:r>
            <a:r>
              <a:rPr lang="en-US" dirty="0">
                <a:hlinkClick r:id="rId2"/>
              </a:rPr>
              <a:t>100% output accuracy</a:t>
            </a:r>
            <a:r>
              <a:rPr lang="en-US" dirty="0"/>
              <a:t>, I got an accuracy of 96.80% (first with K = 3 and then K = 5) as shown in the screenshot below.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My GitHub link: </a:t>
            </a:r>
            <a:r>
              <a:rPr lang="en-US" dirty="0"/>
              <a:t>Project_Checkpoint_2_submission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005EBC"/>
                </a:solidFill>
                <a:latin typeface="Helvetica" pitchFamily="2" charset="0"/>
              </a:rPr>
              <a:t>https://</a:t>
            </a:r>
            <a:r>
              <a:rPr lang="en-US" dirty="0" err="1">
                <a:solidFill>
                  <a:srgbClr val="005EBC"/>
                </a:solidFill>
                <a:latin typeface="Helvetica" pitchFamily="2" charset="0"/>
              </a:rPr>
              <a:t>github.com</a:t>
            </a:r>
            <a:r>
              <a:rPr lang="en-US" dirty="0">
                <a:solidFill>
                  <a:srgbClr val="005EBC"/>
                </a:solidFill>
                <a:latin typeface="Helvetica" pitchFamily="2" charset="0"/>
              </a:rPr>
              <a:t>/</a:t>
            </a:r>
            <a:r>
              <a:rPr lang="en-US" dirty="0" err="1">
                <a:solidFill>
                  <a:srgbClr val="005EBC"/>
                </a:solidFill>
                <a:latin typeface="Helvetica" pitchFamily="2" charset="0"/>
              </a:rPr>
              <a:t>monicabernard</a:t>
            </a:r>
            <a:r>
              <a:rPr lang="en-US" dirty="0">
                <a:solidFill>
                  <a:srgbClr val="005EBC"/>
                </a:solidFill>
                <a:latin typeface="Helvetica" pitchFamily="2" charset="0"/>
              </a:rPr>
              <a:t>/CAP-5610_Machine-Learning.git 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9C33930-7C51-FA4D-98BD-DB72F2917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03" y="801525"/>
            <a:ext cx="1456249" cy="5247747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A0BDF44-D557-344E-87D1-8C531EE48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6" y="801526"/>
            <a:ext cx="1296625" cy="5259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E9B01D-D1C5-BC42-B251-ACC61B442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4" y="3759217"/>
            <a:ext cx="6349035" cy="4324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90C026-1B6E-E74C-87C5-A1699EF4498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4" y="4239417"/>
            <a:ext cx="6345936" cy="4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18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244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Helvetica</vt:lpstr>
      <vt:lpstr>Wingdings 3</vt:lpstr>
      <vt:lpstr>Wisp</vt:lpstr>
      <vt:lpstr>KNN FOR HANDWRITTEN DIGIT RECOGNITION:  </vt:lpstr>
      <vt:lpstr>Evaluation Metrics over Five-Folds</vt:lpstr>
      <vt:lpstr>Average Five-Fold Values</vt:lpstr>
      <vt:lpstr>Digit Frequencies when K = 3</vt:lpstr>
      <vt:lpstr>Predictions made on the Testing data: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FOR HANDWRITTEN DIGIT RECOGNITION:  </dc:title>
  <dc:creator>Aahana Bernard</dc:creator>
  <cp:lastModifiedBy>Aahana Bernard</cp:lastModifiedBy>
  <cp:revision>9</cp:revision>
  <dcterms:created xsi:type="dcterms:W3CDTF">2020-11-16T16:31:42Z</dcterms:created>
  <dcterms:modified xsi:type="dcterms:W3CDTF">2020-11-16T21:08:25Z</dcterms:modified>
</cp:coreProperties>
</file>