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1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2"/>
    <p:restoredTop sz="91426"/>
  </p:normalViewPr>
  <p:slideViewPr>
    <p:cSldViewPr snapToGrid="0">
      <p:cViewPr varScale="1">
        <p:scale>
          <a:sx n="104" d="100"/>
          <a:sy n="104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22:05:1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42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27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github.com/monicabernard/CAP-5610_Machine-Learning.git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kaggle.com/cdeotte/mnist-perfect-100-using-kn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F714-C522-4530-A8F5-DDE1FB6C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4755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b="1" dirty="0"/>
              <a:t>KNN FOR HANDWRITTEN DIGIT RECOGNITION: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61DD-3FB2-4D95-B9B8-B6A3EB19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FIVE-FOLD CROSS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Five-fold cross validation was performed by taking K = 1, 3 and K = 5. The results were similar for all K values.</a:t>
            </a:r>
          </a:p>
          <a:p>
            <a:r>
              <a:rPr lang="en-US" dirty="0">
                <a:solidFill>
                  <a:srgbClr val="000000"/>
                </a:solidFill>
              </a:rPr>
              <a:t>At each fold, the training data is divided into two sets.</a:t>
            </a:r>
          </a:p>
          <a:p>
            <a:r>
              <a:rPr lang="en-US" dirty="0">
                <a:solidFill>
                  <a:srgbClr val="000000"/>
                </a:solidFill>
              </a:rPr>
              <a:t>The first set has 33600 images for training purpose</a:t>
            </a:r>
          </a:p>
          <a:p>
            <a:r>
              <a:rPr lang="en-US" dirty="0">
                <a:solidFill>
                  <a:srgbClr val="000000"/>
                </a:solidFill>
              </a:rPr>
              <a:t>The second set has 8400 images for testing.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856E611E-B85D-0D4D-BF38-C1DA1FB7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71350"/>
            <a:ext cx="5359740" cy="66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856C-3442-8F46-A713-EB735B8F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8800"/>
            <a:ext cx="8989475" cy="752745"/>
          </a:xfrm>
        </p:spPr>
        <p:txBody>
          <a:bodyPr/>
          <a:lstStyle/>
          <a:p>
            <a:pPr algn="ctr"/>
            <a:r>
              <a:rPr lang="en-US"/>
              <a:t>Evaluation Metrics over Five-Folds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ED93-25A4-2047-AC50-9E61F0DA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255" y="1061545"/>
            <a:ext cx="9213357" cy="4849677"/>
          </a:xfrm>
        </p:spPr>
        <p:txBody>
          <a:bodyPr/>
          <a:lstStyle/>
          <a:p>
            <a:r>
              <a:rPr lang="en-US" dirty="0"/>
              <a:t>Accuracy, Precision, Recall and F1 score over five-folds when K = 1, 3 and 5</a:t>
            </a:r>
          </a:p>
          <a:p>
            <a:endParaRPr lang="en-US" dirty="0"/>
          </a:p>
        </p:txBody>
      </p:sp>
      <p:pic>
        <p:nvPicPr>
          <p:cNvPr id="7" name="Picture 6" descr="A picture containing indoor, table, person, sitting&#10;&#10;Description automatically generated">
            <a:extLst>
              <a:ext uri="{FF2B5EF4-FFF2-40B4-BE49-F238E27FC236}">
                <a16:creationId xmlns:a16="http://schemas.microsoft.com/office/drawing/2014/main" id="{AC3CF5C4-E7AD-6C4F-A7D9-8E20C422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86" y="3486383"/>
            <a:ext cx="3781723" cy="144683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87C331F-B49A-F74C-9FEB-3DACA54D9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82" y="5140133"/>
            <a:ext cx="3781723" cy="144982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7D20BD0-590F-6B45-9B94-9CBF4A0A0B3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87" y="1814290"/>
            <a:ext cx="3785616" cy="1446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55036-6CF3-E044-A78C-AA59EC5DEF76}"/>
              </a:ext>
            </a:extLst>
          </p:cNvPr>
          <p:cNvSpPr txBox="1"/>
          <p:nvPr/>
        </p:nvSpPr>
        <p:spPr>
          <a:xfrm>
            <a:off x="2383971" y="2008414"/>
            <a:ext cx="7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ACD-AB07-6842-B4B2-D73AC8D7A358}"/>
              </a:ext>
            </a:extLst>
          </p:cNvPr>
          <p:cNvSpPr txBox="1"/>
          <p:nvPr/>
        </p:nvSpPr>
        <p:spPr>
          <a:xfrm>
            <a:off x="2308568" y="34545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65DEF-8067-CF4E-8B1B-B53EB4F5E475}"/>
              </a:ext>
            </a:extLst>
          </p:cNvPr>
          <p:cNvSpPr txBox="1"/>
          <p:nvPr/>
        </p:nvSpPr>
        <p:spPr>
          <a:xfrm>
            <a:off x="2291255" y="523810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= 5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DE720A6-AC70-4C4A-9040-C4EF23D70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86" y="1814290"/>
            <a:ext cx="3687090" cy="144683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9B2892A-2ADD-9547-A8B5-DB9A5A9DE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65" y="3469739"/>
            <a:ext cx="3687090" cy="140609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FC055DE-13A4-5844-AAAC-15037F970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69" y="5117959"/>
            <a:ext cx="3687091" cy="14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EB67-932A-42B4-85F3-74D9DF5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80" y="163275"/>
            <a:ext cx="8911687" cy="717802"/>
          </a:xfrm>
        </p:spPr>
        <p:txBody>
          <a:bodyPr/>
          <a:lstStyle/>
          <a:p>
            <a:pPr algn="ctr"/>
            <a:r>
              <a:rPr lang="en-US" dirty="0"/>
              <a:t>Digit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F82E-C447-439B-8E93-5B81CD2E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63" y="1141683"/>
            <a:ext cx="11158537" cy="5391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alibri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0C7EE5-F5A1-F345-BC47-72ED74F7B799}"/>
                  </a:ext>
                </a:extLst>
              </p14:cNvPr>
              <p14:cNvContentPartPr/>
              <p14:nvPr/>
            </p14:nvContentPartPr>
            <p14:xfrm>
              <a:off x="11484171" y="48697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0C7EE5-F5A1-F345-BC47-72ED74F7B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75171" y="47797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91F92BF-5DBF-B54A-9F50-47A8CA272A3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53" y="1783658"/>
            <a:ext cx="2524666" cy="4749877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809C77-43CA-4642-B71D-4376427AA32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45" y="1783657"/>
            <a:ext cx="2524665" cy="4749877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E4D237D8-B182-FC43-B8DB-2189BFAEB4E1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03" y="1823378"/>
            <a:ext cx="2694524" cy="47498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216C49-FC08-FE49-A2FF-D6434DC3B222}"/>
              </a:ext>
            </a:extLst>
          </p:cNvPr>
          <p:cNvSpPr txBox="1"/>
          <p:nvPr/>
        </p:nvSpPr>
        <p:spPr>
          <a:xfrm>
            <a:off x="3044585" y="132374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2F74D-0A15-B044-B33E-6DDE597A92B6}"/>
              </a:ext>
            </a:extLst>
          </p:cNvPr>
          <p:cNvSpPr txBox="1"/>
          <p:nvPr/>
        </p:nvSpPr>
        <p:spPr>
          <a:xfrm>
            <a:off x="6298338" y="132818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 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6C48F-B4E7-D543-B5AE-6FB7D8CEDD76}"/>
              </a:ext>
            </a:extLst>
          </p:cNvPr>
          <p:cNvSpPr txBox="1"/>
          <p:nvPr/>
        </p:nvSpPr>
        <p:spPr>
          <a:xfrm>
            <a:off x="9552091" y="133488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28246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36D3-852D-47A7-B185-EF748104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 Frequencies when K =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BAD2-0498-4EC5-9400-A703C63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443038"/>
            <a:ext cx="10075862" cy="47908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B24CCA2D-A224-474D-8B1D-3DB735F7E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1" y="1264556"/>
            <a:ext cx="5129914" cy="5407708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B4D990E1-40DD-084D-A742-2706698A2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1259411"/>
            <a:ext cx="5020010" cy="54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166B0-4958-446D-BA9D-47FEC3F5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Predictions made on the Testing data: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F41-A445-405E-9B9F-2D255F75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05000"/>
            <a:ext cx="6803680" cy="46625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Screenshots from </a:t>
            </a:r>
            <a:r>
              <a:rPr lang="en-US"/>
              <a:t>the output CSV </a:t>
            </a:r>
            <a:r>
              <a:rPr lang="en-US" dirty="0"/>
              <a:t>file:</a:t>
            </a:r>
          </a:p>
          <a:p>
            <a:pPr>
              <a:lnSpc>
                <a:spcPct val="90000"/>
              </a:lnSpc>
            </a:pPr>
            <a:r>
              <a:rPr lang="en-US" dirty="0"/>
              <a:t>These screenshots show the first few and last few predictions from the output CSV file when K = 3.</a:t>
            </a:r>
          </a:p>
          <a:p>
            <a:pPr>
              <a:lnSpc>
                <a:spcPct val="90000"/>
              </a:lnSpc>
            </a:pPr>
            <a:r>
              <a:rPr lang="en-US" dirty="0"/>
              <a:t>Comparing my result with </a:t>
            </a:r>
            <a:r>
              <a:rPr lang="en-US" dirty="0">
                <a:hlinkClick r:id="rId2"/>
              </a:rPr>
              <a:t>100% output accuracy</a:t>
            </a:r>
            <a:r>
              <a:rPr lang="en-US" dirty="0"/>
              <a:t>, I got an accuracy of 97% (K = 1, K = 3 and then K = 5 respectively) as shown in the screenshot below.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My GitHub link: </a:t>
            </a:r>
            <a:r>
              <a:rPr lang="en-US" dirty="0"/>
              <a:t>Project_Checkpoint_2_submission: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5EBC"/>
                </a:solidFill>
                <a:latin typeface="Helvetica" pitchFamily="2" charset="0"/>
                <a:hlinkClick r:id="rId3"/>
              </a:rPr>
              <a:t>GitHub Link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9C33930-7C51-FA4D-98BD-DB72F2917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03" y="801525"/>
            <a:ext cx="1456249" cy="5247747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A0BDF44-D557-344E-87D1-8C531EE48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6" y="801526"/>
            <a:ext cx="1296625" cy="5259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E9B01D-D1C5-BC42-B251-ACC61B442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67" y="4347793"/>
            <a:ext cx="6349035" cy="432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90C026-1B6E-E74C-87C5-A1699EF4498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3" y="4939955"/>
            <a:ext cx="6345936" cy="432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E7158-C045-B64B-85D0-FA5250662E26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" y="3768228"/>
            <a:ext cx="6345936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1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204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Helvetica</vt:lpstr>
      <vt:lpstr>Wingdings 3</vt:lpstr>
      <vt:lpstr>Wisp</vt:lpstr>
      <vt:lpstr>KNN FOR HANDWRITTEN DIGIT RECOGNITION:  </vt:lpstr>
      <vt:lpstr>Evaluation Metrics over Five-Folds</vt:lpstr>
      <vt:lpstr>Digit Frequencies</vt:lpstr>
      <vt:lpstr>Digit Frequencies when K = 3</vt:lpstr>
      <vt:lpstr>Predictions made on the Testing data: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FOR HANDWRITTEN DIGIT RECOGNITION:  </dc:title>
  <dc:creator>Aahana Bernard</dc:creator>
  <cp:lastModifiedBy>Aahana Bernard</cp:lastModifiedBy>
  <cp:revision>16</cp:revision>
  <dcterms:created xsi:type="dcterms:W3CDTF">2020-11-16T16:31:42Z</dcterms:created>
  <dcterms:modified xsi:type="dcterms:W3CDTF">2020-11-17T02:47:43Z</dcterms:modified>
</cp:coreProperties>
</file>