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83"/>
  </p:normalViewPr>
  <p:slideViewPr>
    <p:cSldViewPr snapToGrid="0" snapToObjects="1">
      <p:cViewPr varScale="1">
        <p:scale>
          <a:sx n="109" d="100"/>
          <a:sy n="10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F38C-AD56-9444-B6F7-1BCCCB44F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860F-E153-3C4B-844C-DAA5EB089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Monica Bernard</a:t>
            </a:r>
          </a:p>
          <a:p>
            <a:r>
              <a:rPr lang="en-US" dirty="0"/>
              <a:t>COT 5405</a:t>
            </a:r>
          </a:p>
        </p:txBody>
      </p:sp>
    </p:spTree>
    <p:extLst>
      <p:ext uri="{BB962C8B-B14F-4D97-AF65-F5344CB8AC3E}">
        <p14:creationId xmlns:p14="http://schemas.microsoft.com/office/powerpoint/2010/main" val="337026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488C-330D-CE44-8191-4C989804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8938"/>
            <a:ext cx="10527323" cy="143607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Overview of Preferential Node Addition and Deletion in Dynamic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6BFC-0CC2-2B43-987C-6058BD0E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5015"/>
            <a:ext cx="9601200" cy="4724400"/>
          </a:xfrm>
        </p:spPr>
        <p:txBody>
          <a:bodyPr/>
          <a:lstStyle/>
          <a:p>
            <a:pPr algn="just"/>
            <a:r>
              <a:rPr lang="en-US" b="1" dirty="0"/>
              <a:t>Linear Preferential Attachment Rule for Birth Process: </a:t>
            </a:r>
            <a:r>
              <a:rPr lang="en-US" dirty="0"/>
              <a:t>With a probability p, a new node is added along with a new edge incident on it. The other-end (node ‘u’) to which the new edge will join is chosen based on the probability distribution given by: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/>
              <a:t>P</a:t>
            </a:r>
            <a:r>
              <a:rPr lang="en-US" b="1" baseline="-25000" dirty="0"/>
              <a:t>t + 1</a:t>
            </a:r>
            <a:r>
              <a:rPr lang="en-US" b="1" dirty="0"/>
              <a:t> [u] = </a:t>
            </a:r>
            <a:r>
              <a:rPr lang="en-US" b="1" dirty="0" err="1"/>
              <a:t>d</a:t>
            </a:r>
            <a:r>
              <a:rPr lang="en-US" b="1" baseline="-25000" dirty="0" err="1"/>
              <a:t>t</a:t>
            </a:r>
            <a:r>
              <a:rPr lang="en-US" b="1" dirty="0"/>
              <a:t> (u) ÷ (2m</a:t>
            </a:r>
            <a:r>
              <a:rPr lang="en-US" b="1" baseline="-25000" dirty="0"/>
              <a:t>t</a:t>
            </a:r>
            <a:r>
              <a:rPr lang="en-US" b="1" dirty="0"/>
              <a:t>), </a:t>
            </a:r>
            <a:r>
              <a:rPr lang="en-US" dirty="0"/>
              <a:t>where t is the discrete time step, </a:t>
            </a:r>
            <a:r>
              <a:rPr lang="en-US" dirty="0" err="1"/>
              <a:t>d</a:t>
            </a:r>
            <a:r>
              <a:rPr lang="en-US" baseline="-25000" dirty="0" err="1"/>
              <a:t>t</a:t>
            </a:r>
            <a:r>
              <a:rPr lang="en-US" dirty="0"/>
              <a:t>(u) is the degree of 	node ‘u’ and </a:t>
            </a:r>
            <a:r>
              <a:rPr lang="en-US" dirty="0" err="1"/>
              <a:t>m</a:t>
            </a:r>
            <a:r>
              <a:rPr lang="en-US" baseline="-25000" dirty="0" err="1"/>
              <a:t>t</a:t>
            </a:r>
            <a:r>
              <a:rPr lang="en-US" dirty="0"/>
              <a:t> is the total number of edges in the graph G</a:t>
            </a:r>
            <a:r>
              <a:rPr lang="en-US" baseline="-25000" dirty="0"/>
              <a:t>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baseline="-25000" dirty="0"/>
          </a:p>
          <a:p>
            <a:pPr algn="just"/>
            <a:r>
              <a:rPr lang="en-US" b="1" dirty="0"/>
              <a:t>Linear Preferential Deletion Rule for Death Process: </a:t>
            </a:r>
            <a:r>
              <a:rPr lang="en-US" dirty="0"/>
              <a:t>With a probability q           (where q = p - 1), a node ‘u’ is chosen for deletion along with all the edges incident on it in graph G</a:t>
            </a:r>
            <a:r>
              <a:rPr lang="en-US" baseline="-25000" dirty="0"/>
              <a:t>t</a:t>
            </a:r>
            <a:r>
              <a:rPr lang="en-US" dirty="0"/>
              <a:t> based on the probability distribution given by:</a:t>
            </a:r>
          </a:p>
          <a:p>
            <a:pPr marL="0" indent="0" algn="just">
              <a:buNone/>
            </a:pPr>
            <a:r>
              <a:rPr lang="en-US" b="1" dirty="0"/>
              <a:t>	P</a:t>
            </a:r>
            <a:r>
              <a:rPr lang="en-US" b="1" baseline="-25000" dirty="0"/>
              <a:t>t + 1</a:t>
            </a:r>
            <a:r>
              <a:rPr lang="en-US" b="1" dirty="0"/>
              <a:t> [u] = [</a:t>
            </a:r>
            <a:r>
              <a:rPr lang="en-US" b="1" dirty="0" err="1"/>
              <a:t>n</a:t>
            </a:r>
            <a:r>
              <a:rPr lang="en-US" b="1" baseline="-25000" dirty="0" err="1"/>
              <a:t>t</a:t>
            </a:r>
            <a:r>
              <a:rPr lang="en-US" b="1" dirty="0"/>
              <a:t> – </a:t>
            </a:r>
            <a:r>
              <a:rPr lang="en-US" b="1" dirty="0" err="1"/>
              <a:t>d</a:t>
            </a:r>
            <a:r>
              <a:rPr lang="en-US" b="1" baseline="-25000" dirty="0" err="1"/>
              <a:t>t</a:t>
            </a:r>
            <a:r>
              <a:rPr lang="en-US" b="1" dirty="0"/>
              <a:t> (u)] ÷ [n</a:t>
            </a:r>
            <a:r>
              <a:rPr lang="en-US" b="1" baseline="-25000" dirty="0"/>
              <a:t>t</a:t>
            </a:r>
            <a:r>
              <a:rPr lang="en-US" b="1" baseline="30000" dirty="0"/>
              <a:t>2 </a:t>
            </a:r>
            <a:r>
              <a:rPr lang="en-US" b="1" dirty="0"/>
              <a:t>- (2m</a:t>
            </a:r>
            <a:r>
              <a:rPr lang="en-US" b="1" baseline="-25000" dirty="0"/>
              <a:t>t</a:t>
            </a:r>
            <a:r>
              <a:rPr lang="en-US" b="1" dirty="0"/>
              <a:t>)], </a:t>
            </a:r>
            <a:r>
              <a:rPr lang="en-US" dirty="0"/>
              <a:t>where t is the discrete time step, </a:t>
            </a:r>
            <a:r>
              <a:rPr lang="en-US" dirty="0" err="1"/>
              <a:t>d</a:t>
            </a:r>
            <a:r>
              <a:rPr lang="en-US" baseline="-25000" dirty="0" err="1"/>
              <a:t>t</a:t>
            </a:r>
            <a:r>
              <a:rPr lang="en-US" dirty="0"/>
              <a:t>(u) is 	the degree of node ‘u’ and </a:t>
            </a:r>
            <a:r>
              <a:rPr lang="en-US" dirty="0" err="1"/>
              <a:t>m</a:t>
            </a:r>
            <a:r>
              <a:rPr lang="en-US" baseline="-25000" dirty="0" err="1"/>
              <a:t>t</a:t>
            </a:r>
            <a:r>
              <a:rPr lang="en-US" dirty="0"/>
              <a:t> is the total number of edges in the graph G</a:t>
            </a:r>
            <a:r>
              <a:rPr lang="en-US" baseline="-25000" dirty="0"/>
              <a:t>t </a:t>
            </a:r>
            <a:r>
              <a:rPr lang="en-US" dirty="0"/>
              <a:t>and 	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is the total number of nodes in the graph G</a:t>
            </a:r>
            <a:r>
              <a:rPr lang="en-US" baseline="-25000" dirty="0"/>
              <a:t>t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58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BE63-19BC-E747-908B-8CFB7900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2" y="134816"/>
            <a:ext cx="10527323" cy="756138"/>
          </a:xfrm>
        </p:spPr>
        <p:txBody>
          <a:bodyPr/>
          <a:lstStyle/>
          <a:p>
            <a:r>
              <a:rPr lang="en-US" dirty="0"/>
              <a:t>Distribution of Nodes with change in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796E8-4F49-A94A-9B59-E49F3D433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17" y="1015511"/>
            <a:ext cx="7315199" cy="5486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E0017-9456-5C47-9EDE-14C15C899ED5}"/>
              </a:ext>
            </a:extLst>
          </p:cNvPr>
          <p:cNvSpPr txBox="1"/>
          <p:nvPr/>
        </p:nvSpPr>
        <p:spPr>
          <a:xfrm>
            <a:off x="8452338" y="1912051"/>
            <a:ext cx="3458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noticed that as time ‘t’ increases, the number of nodes 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in the graph G</a:t>
            </a:r>
            <a:r>
              <a:rPr lang="en-US" baseline="-25000" dirty="0"/>
              <a:t>t</a:t>
            </a:r>
            <a:r>
              <a:rPr lang="en-US" dirty="0"/>
              <a:t> increases linearly.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analytical formula to find the find the expected number of nodes with change in t is given by: E(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) = (p – q)t  Where p is the probability of adding a node and q is the probability of deleting a node. </a:t>
            </a:r>
          </a:p>
        </p:txBody>
      </p:sp>
    </p:spTree>
    <p:extLst>
      <p:ext uri="{BB962C8B-B14F-4D97-AF65-F5344CB8AC3E}">
        <p14:creationId xmlns:p14="http://schemas.microsoft.com/office/powerpoint/2010/main" val="157905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99D6-35F6-7445-AAE0-F97098A1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5154"/>
            <a:ext cx="9952892" cy="767861"/>
          </a:xfrm>
        </p:spPr>
        <p:txBody>
          <a:bodyPr/>
          <a:lstStyle/>
          <a:p>
            <a:r>
              <a:rPr lang="en-US" dirty="0"/>
              <a:t>Distribution of Edges with change in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03B7B-281B-3B4B-A954-FC11CA08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556" y="973015"/>
            <a:ext cx="7393355" cy="5545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E03F7-5263-F246-B99B-93333B2F1EE6}"/>
              </a:ext>
            </a:extLst>
          </p:cNvPr>
          <p:cNvSpPr txBox="1"/>
          <p:nvPr/>
        </p:nvSpPr>
        <p:spPr>
          <a:xfrm>
            <a:off x="8452338" y="1912051"/>
            <a:ext cx="3458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noticed that as time ‘t’ increases, the number of edges (</a:t>
            </a:r>
            <a:r>
              <a:rPr lang="en-US" dirty="0" err="1"/>
              <a:t>m</a:t>
            </a:r>
            <a:r>
              <a:rPr lang="en-US" baseline="-25000" dirty="0" err="1"/>
              <a:t>t</a:t>
            </a:r>
            <a:r>
              <a:rPr lang="en-US" dirty="0"/>
              <a:t>) in the graph G</a:t>
            </a:r>
            <a:r>
              <a:rPr lang="en-US" baseline="-25000" dirty="0"/>
              <a:t>t</a:t>
            </a:r>
            <a:r>
              <a:rPr lang="en-US" dirty="0"/>
              <a:t> increases linearly.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analytical formula to find the find the expected number of nodes with change in t is given by: E(</a:t>
            </a:r>
            <a:r>
              <a:rPr lang="en-US" dirty="0" err="1"/>
              <a:t>m</a:t>
            </a:r>
            <a:r>
              <a:rPr lang="en-US" baseline="-25000" dirty="0" err="1"/>
              <a:t>t</a:t>
            </a:r>
            <a:r>
              <a:rPr lang="en-US" dirty="0"/>
              <a:t>) = p(p – q)t  Where p is the probability of adding a node and q is the probability of deleting a node. </a:t>
            </a:r>
          </a:p>
        </p:txBody>
      </p:sp>
    </p:spTree>
    <p:extLst>
      <p:ext uri="{BB962C8B-B14F-4D97-AF65-F5344CB8AC3E}">
        <p14:creationId xmlns:p14="http://schemas.microsoft.com/office/powerpoint/2010/main" val="379860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B970-9300-BF43-9E10-6553EB7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779585"/>
          </a:xfrm>
        </p:spPr>
        <p:txBody>
          <a:bodyPr/>
          <a:lstStyle/>
          <a:p>
            <a:pPr algn="ctr"/>
            <a:r>
              <a:rPr lang="en-US" dirty="0"/>
              <a:t>Degree Distribution: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5B1D7-66D1-C94F-8839-6A575995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008185"/>
            <a:ext cx="7268308" cy="54512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85702-F108-0D46-931E-F4C8FA70D8EA}"/>
              </a:ext>
            </a:extLst>
          </p:cNvPr>
          <p:cNvSpPr txBox="1"/>
          <p:nvPr/>
        </p:nvSpPr>
        <p:spPr>
          <a:xfrm>
            <a:off x="8850922" y="1194643"/>
            <a:ext cx="30011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graph shows the cumulative probability distribution where a randomly chosen node to will have a degree ‘k’.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It can be noticed that, as degree ‘k’ increases, the probability of finding a node with that value of ‘k’ reduces.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 order to reduce the statistical noise in the tail of the distribution, P</a:t>
            </a:r>
            <a:r>
              <a:rPr lang="en-US" baseline="30000" dirty="0"/>
              <a:t>’</a:t>
            </a:r>
            <a:r>
              <a:rPr lang="en-US" dirty="0"/>
              <a:t>(k) vs. k has been plotted instead of P(k) vs. k. </a:t>
            </a:r>
          </a:p>
          <a:p>
            <a:r>
              <a:rPr lang="en-US" dirty="0"/>
              <a:t>	Where P</a:t>
            </a:r>
            <a:r>
              <a:rPr lang="en-US" baseline="30000" dirty="0"/>
              <a:t>’</a:t>
            </a:r>
            <a:r>
              <a:rPr lang="en-US" dirty="0"/>
              <a:t>(k) = ∑</a:t>
            </a:r>
            <a:r>
              <a:rPr lang="en-US" baseline="-25000" dirty="0" err="1"/>
              <a:t>i</a:t>
            </a:r>
            <a:r>
              <a:rPr lang="en-US" baseline="-25000" dirty="0"/>
              <a:t> ≥ k</a:t>
            </a:r>
            <a:r>
              <a:rPr lang="en-US" dirty="0"/>
              <a:t> P(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03330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</TotalTime>
  <Words>330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Book</vt:lpstr>
      <vt:lpstr>Wingdings</vt:lpstr>
      <vt:lpstr>Crop</vt:lpstr>
      <vt:lpstr>Programming assignment - 2</vt:lpstr>
      <vt:lpstr>Overview of Preferential Node Addition and Deletion in Dynamic Models:</vt:lpstr>
      <vt:lpstr>Distribution of Nodes with change in Time</vt:lpstr>
      <vt:lpstr>Distribution of Edges with change in Time</vt:lpstr>
      <vt:lpstr>Degree Distribution: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- 2</dc:title>
  <dc:creator>Microsoft Office User</dc:creator>
  <cp:lastModifiedBy>Microsoft Office User</cp:lastModifiedBy>
  <cp:revision>6</cp:revision>
  <dcterms:created xsi:type="dcterms:W3CDTF">2018-10-16T15:26:05Z</dcterms:created>
  <dcterms:modified xsi:type="dcterms:W3CDTF">2018-10-16T19:20:02Z</dcterms:modified>
</cp:coreProperties>
</file>