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1" r:id="rId15"/>
    <p:sldId id="272" r:id="rId16"/>
    <p:sldId id="270"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79"/>
    <p:restoredTop sz="94674"/>
  </p:normalViewPr>
  <p:slideViewPr>
    <p:cSldViewPr snapToGrid="0" snapToObjects="1">
      <p:cViewPr varScale="1">
        <p:scale>
          <a:sx n="109" d="100"/>
          <a:sy n="109" d="100"/>
        </p:scale>
        <p:origin x="52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11/26/18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957199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11/26/18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98139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11/26/18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545035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11/26/18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535641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11/26/18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672408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7DE6118-2437-4B30-8E3C-4D2BE6020583}" type="datetimeFigureOut">
              <a:rPr lang="en-US" smtClean="0"/>
              <a:pPr/>
              <a:t>11/26/18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4289038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7DE6118-2437-4B30-8E3C-4D2BE6020583}" type="datetimeFigureOut">
              <a:rPr lang="en-US" smtClean="0"/>
              <a:pPr/>
              <a:t>11/26/18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1064136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11/26/18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0008584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11/26/18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0426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7DE6118-2437-4B30-8E3C-4D2BE6020583}" type="datetimeFigureOut">
              <a:rPr lang="en-US" smtClean="0"/>
              <a:t>11/26/18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082123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11/26/18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492240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11/26/18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383282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11/26/18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915483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7DE6118-2437-4B30-8E3C-4D2BE6020583}" type="datetimeFigureOut">
              <a:rPr lang="en-US" smtClean="0"/>
              <a:t>11/26/18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219236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7DE6118-2437-4B30-8E3C-4D2BE6020583}" type="datetimeFigureOut">
              <a:rPr lang="en-US" smtClean="0"/>
              <a:t>11/26/18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602108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87DE6118-2437-4B30-8E3C-4D2BE6020583}" type="datetimeFigureOut">
              <a:rPr lang="en-US" smtClean="0"/>
              <a:pPr/>
              <a:t>11/26/18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92254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11/26/18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61422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7DE6118-2437-4B30-8E3C-4D2BE6020583}" type="datetimeFigureOut">
              <a:rPr lang="en-US" smtClean="0"/>
              <a:pPr/>
              <a:t>11/26/18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850902939"/>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A0608-E555-3646-A834-9B6EBA433372}"/>
              </a:ext>
            </a:extLst>
          </p:cNvPr>
          <p:cNvSpPr>
            <a:spLocks noGrp="1"/>
          </p:cNvSpPr>
          <p:nvPr>
            <p:ph type="title"/>
          </p:nvPr>
        </p:nvSpPr>
        <p:spPr>
          <a:xfrm>
            <a:off x="748613" y="2068192"/>
            <a:ext cx="4078759" cy="2410467"/>
          </a:xfrm>
        </p:spPr>
        <p:txBody>
          <a:bodyPr>
            <a:normAutofit fontScale="90000"/>
          </a:bodyPr>
          <a:lstStyle/>
          <a:p>
            <a:r>
              <a:rPr lang="en-US" sz="4400" b="1" dirty="0"/>
              <a:t>Decomposition Approach of Matrix Computations </a:t>
            </a:r>
            <a:r>
              <a:rPr lang="en-US" sz="4400" dirty="0"/>
              <a:t>	</a:t>
            </a:r>
            <a:endParaRPr lang="en-US" sz="3600" dirty="0"/>
          </a:p>
        </p:txBody>
      </p:sp>
      <p:sp>
        <p:nvSpPr>
          <p:cNvPr id="3" name="Subtitle 2">
            <a:extLst>
              <a:ext uri="{FF2B5EF4-FFF2-40B4-BE49-F238E27FC236}">
                <a16:creationId xmlns:a16="http://schemas.microsoft.com/office/drawing/2014/main" id="{70079A2F-0748-9B48-88D5-85AD4F239473}"/>
              </a:ext>
            </a:extLst>
          </p:cNvPr>
          <p:cNvSpPr>
            <a:spLocks noGrp="1"/>
          </p:cNvSpPr>
          <p:nvPr>
            <p:ph idx="1"/>
          </p:nvPr>
        </p:nvSpPr>
        <p:spPr>
          <a:xfrm>
            <a:off x="5980669" y="2454008"/>
            <a:ext cx="6030098" cy="1638834"/>
          </a:xfrm>
        </p:spPr>
        <p:txBody>
          <a:bodyPr>
            <a:normAutofit fontScale="92500" lnSpcReduction="20000"/>
          </a:bodyPr>
          <a:lstStyle/>
          <a:p>
            <a:pPr marL="7938" lvl="1" indent="0">
              <a:buNone/>
            </a:pPr>
            <a:r>
              <a:rPr lang="en-US" sz="2800" i="0" dirty="0"/>
              <a:t>LU Decomposition </a:t>
            </a:r>
          </a:p>
          <a:p>
            <a:pPr marL="7938" lvl="1" indent="0">
              <a:buNone/>
            </a:pPr>
            <a:r>
              <a:rPr lang="en-US" sz="2800" i="0" dirty="0"/>
              <a:t>LU Decomposition with Partial Pivot</a:t>
            </a:r>
          </a:p>
          <a:p>
            <a:pPr marL="7938" lvl="1" indent="0">
              <a:buNone/>
            </a:pPr>
            <a:r>
              <a:rPr lang="en-US" sz="2800" i="0" dirty="0"/>
              <a:t>LU Decomposition with Complete Pivot</a:t>
            </a:r>
          </a:p>
          <a:p>
            <a:pPr lvl="1">
              <a:buFont typeface="Courier New" panose="02070309020205020404" pitchFamily="49" charset="0"/>
              <a:buChar char="o"/>
            </a:pPr>
            <a:endParaRPr lang="en-US" b="1" u="sng" dirty="0"/>
          </a:p>
        </p:txBody>
      </p:sp>
      <p:sp>
        <p:nvSpPr>
          <p:cNvPr id="6" name="TextBox 5">
            <a:extLst>
              <a:ext uri="{FF2B5EF4-FFF2-40B4-BE49-F238E27FC236}">
                <a16:creationId xmlns:a16="http://schemas.microsoft.com/office/drawing/2014/main" id="{656F34C0-9539-DE45-BD06-338CF9075C70}"/>
              </a:ext>
            </a:extLst>
          </p:cNvPr>
          <p:cNvSpPr txBox="1"/>
          <p:nvPr/>
        </p:nvSpPr>
        <p:spPr>
          <a:xfrm>
            <a:off x="9506465" y="5181600"/>
            <a:ext cx="2174789" cy="923330"/>
          </a:xfrm>
          <a:prstGeom prst="rect">
            <a:avLst/>
          </a:prstGeom>
          <a:noFill/>
        </p:spPr>
        <p:txBody>
          <a:bodyPr wrap="square" rtlCol="0">
            <a:spAutoFit/>
          </a:bodyPr>
          <a:lstStyle/>
          <a:p>
            <a:r>
              <a:rPr lang="en-US" dirty="0"/>
              <a:t>Monica Bernard</a:t>
            </a:r>
          </a:p>
          <a:p>
            <a:r>
              <a:rPr lang="en-US" dirty="0"/>
              <a:t>Group 14</a:t>
            </a:r>
          </a:p>
          <a:p>
            <a:r>
              <a:rPr lang="en-US" dirty="0"/>
              <a:t>COT: 5405</a:t>
            </a:r>
          </a:p>
        </p:txBody>
      </p:sp>
    </p:spTree>
    <p:extLst>
      <p:ext uri="{BB962C8B-B14F-4D97-AF65-F5344CB8AC3E}">
        <p14:creationId xmlns:p14="http://schemas.microsoft.com/office/powerpoint/2010/main" val="4078791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A2602-E850-455A-8B20-70A6287F0139}"/>
              </a:ext>
            </a:extLst>
          </p:cNvPr>
          <p:cNvSpPr>
            <a:spLocks noGrp="1"/>
          </p:cNvSpPr>
          <p:nvPr>
            <p:ph type="title"/>
          </p:nvPr>
        </p:nvSpPr>
        <p:spPr>
          <a:xfrm>
            <a:off x="1150006" y="1611923"/>
            <a:ext cx="2793158" cy="3848100"/>
          </a:xfrm>
        </p:spPr>
        <p:txBody>
          <a:bodyPr>
            <a:normAutofit/>
          </a:bodyPr>
          <a:lstStyle/>
          <a:p>
            <a:r>
              <a:rPr lang="en-US" dirty="0"/>
              <a:t>Midterm outcome results</a:t>
            </a:r>
            <a:br>
              <a:rPr lang="en-US" dirty="0"/>
            </a:br>
            <a:br>
              <a:rPr lang="en-US" dirty="0"/>
            </a:br>
            <a:r>
              <a:rPr lang="en-US" dirty="0"/>
              <a:t>LU Decomposition</a:t>
            </a:r>
            <a:br>
              <a:rPr lang="en-US" dirty="0"/>
            </a:br>
            <a:br>
              <a:rPr lang="en-US" dirty="0"/>
            </a:br>
            <a:br>
              <a:rPr lang="en-US" dirty="0"/>
            </a:br>
            <a:br>
              <a:rPr lang="en-US" dirty="0"/>
            </a:br>
            <a:br>
              <a:rPr lang="en-US" dirty="0"/>
            </a:br>
            <a:endParaRPr lang="en-US" dirty="0"/>
          </a:p>
        </p:txBody>
      </p:sp>
      <p:sp>
        <p:nvSpPr>
          <p:cNvPr id="13" name="Content Placeholder 12">
            <a:extLst>
              <a:ext uri="{FF2B5EF4-FFF2-40B4-BE49-F238E27FC236}">
                <a16:creationId xmlns:a16="http://schemas.microsoft.com/office/drawing/2014/main" id="{4AEC6CE3-D506-4826-B934-C2A349772B24}"/>
              </a:ext>
            </a:extLst>
          </p:cNvPr>
          <p:cNvSpPr>
            <a:spLocks noGrp="1"/>
          </p:cNvSpPr>
          <p:nvPr>
            <p:ph idx="1"/>
          </p:nvPr>
        </p:nvSpPr>
        <p:spPr>
          <a:xfrm>
            <a:off x="5010149" y="1066800"/>
            <a:ext cx="6026896" cy="5791200"/>
          </a:xfrm>
        </p:spPr>
        <p:txBody>
          <a:bodyPr>
            <a:normAutofit/>
          </a:bodyPr>
          <a:lstStyle/>
          <a:p>
            <a:pPr marL="0" indent="0">
              <a:buNone/>
            </a:pPr>
            <a:endParaRPr lang="en-US" dirty="0"/>
          </a:p>
          <a:p>
            <a:r>
              <a:rPr lang="en-US" dirty="0"/>
              <a:t>MATLAB  is substantially better than our python implementation both in terms of space and time consumption.</a:t>
            </a:r>
          </a:p>
          <a:p>
            <a:r>
              <a:rPr lang="en-US" dirty="0"/>
              <a:t>However we are yet to implement the improvements suggested in the paper, which will be implemented for the finals.</a:t>
            </a:r>
          </a:p>
          <a:p>
            <a:endParaRPr lang="en-US" dirty="0"/>
          </a:p>
          <a:p>
            <a:r>
              <a:rPr lang="en-US" dirty="0"/>
              <a:t>Targets achieved:</a:t>
            </a:r>
          </a:p>
          <a:p>
            <a:pPr lvl="2"/>
            <a:r>
              <a:rPr lang="en-US" dirty="0"/>
              <a:t>Correctness</a:t>
            </a:r>
          </a:p>
          <a:p>
            <a:pPr lvl="2"/>
            <a:r>
              <a:rPr lang="en-US" dirty="0"/>
              <a:t>Readability</a:t>
            </a:r>
          </a:p>
          <a:p>
            <a:pPr lvl="2"/>
            <a:r>
              <a:rPr lang="en-US" dirty="0"/>
              <a:t>Open source</a:t>
            </a:r>
          </a:p>
          <a:p>
            <a:endParaRPr lang="en-US" dirty="0"/>
          </a:p>
          <a:p>
            <a:pPr marL="0" indent="0">
              <a:buNone/>
            </a:pPr>
            <a:endParaRPr lang="en-US" dirty="0"/>
          </a:p>
          <a:p>
            <a:pPr marL="0" indent="0">
              <a:buNone/>
            </a:pPr>
            <a:endParaRPr lang="en-US" dirty="0"/>
          </a:p>
          <a:p>
            <a:endParaRPr lang="en-US" dirty="0"/>
          </a:p>
          <a:p>
            <a:endParaRPr lang="en-US" dirty="0"/>
          </a:p>
          <a:p>
            <a:pPr marL="0" indent="0">
              <a:buNone/>
            </a:pPr>
            <a:endParaRPr lang="en-US" dirty="0"/>
          </a:p>
          <a:p>
            <a:endParaRPr lang="en-US" dirty="0"/>
          </a:p>
        </p:txBody>
      </p:sp>
      <p:sp>
        <p:nvSpPr>
          <p:cNvPr id="4" name="Text Placeholder 3">
            <a:extLst>
              <a:ext uri="{FF2B5EF4-FFF2-40B4-BE49-F238E27FC236}">
                <a16:creationId xmlns:a16="http://schemas.microsoft.com/office/drawing/2014/main" id="{C7E0A419-7365-469E-A501-7EC2CDA1DE93}"/>
              </a:ext>
            </a:extLst>
          </p:cNvPr>
          <p:cNvSpPr>
            <a:spLocks noGrp="1"/>
          </p:cNvSpPr>
          <p:nvPr>
            <p:ph type="body" sz="half" idx="2"/>
          </p:nvPr>
        </p:nvSpPr>
        <p:spPr/>
        <p:txBody>
          <a:bodyPr/>
          <a:lstStyle/>
          <a:p>
            <a:r>
              <a:rPr lang="en-US" dirty="0"/>
              <a:t> </a:t>
            </a:r>
          </a:p>
        </p:txBody>
      </p:sp>
    </p:spTree>
    <p:extLst>
      <p:ext uri="{BB962C8B-B14F-4D97-AF65-F5344CB8AC3E}">
        <p14:creationId xmlns:p14="http://schemas.microsoft.com/office/powerpoint/2010/main" val="1900414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B8D93-1152-43FF-B12B-FE6EAD9F36A2}"/>
              </a:ext>
            </a:extLst>
          </p:cNvPr>
          <p:cNvSpPr>
            <a:spLocks noGrp="1"/>
          </p:cNvSpPr>
          <p:nvPr>
            <p:ph type="title"/>
          </p:nvPr>
        </p:nvSpPr>
        <p:spPr/>
        <p:txBody>
          <a:bodyPr/>
          <a:lstStyle/>
          <a:p>
            <a:r>
              <a:rPr lang="en-US" dirty="0"/>
              <a:t>Performance analysis</a:t>
            </a:r>
          </a:p>
        </p:txBody>
      </p:sp>
      <p:pic>
        <p:nvPicPr>
          <p:cNvPr id="7" name="Content Placeholder 6">
            <a:extLst>
              <a:ext uri="{FF2B5EF4-FFF2-40B4-BE49-F238E27FC236}">
                <a16:creationId xmlns:a16="http://schemas.microsoft.com/office/drawing/2014/main" id="{193D50E6-68F0-44F1-8236-0E99B87B1CC6}"/>
              </a:ext>
            </a:extLst>
          </p:cNvPr>
          <p:cNvPicPr>
            <a:picLocks noGrp="1" noChangeAspect="1"/>
          </p:cNvPicPr>
          <p:nvPr>
            <p:ph idx="1"/>
          </p:nvPr>
        </p:nvPicPr>
        <p:blipFill>
          <a:blip r:embed="rId2"/>
          <a:stretch>
            <a:fillRect/>
          </a:stretch>
        </p:blipFill>
        <p:spPr>
          <a:xfrm>
            <a:off x="6345903" y="784225"/>
            <a:ext cx="4362450" cy="2546350"/>
          </a:xfrm>
        </p:spPr>
      </p:pic>
      <p:sp>
        <p:nvSpPr>
          <p:cNvPr id="4" name="Text Placeholder 3">
            <a:extLst>
              <a:ext uri="{FF2B5EF4-FFF2-40B4-BE49-F238E27FC236}">
                <a16:creationId xmlns:a16="http://schemas.microsoft.com/office/drawing/2014/main" id="{73881A69-EA79-404F-950B-25BE90DD65A1}"/>
              </a:ext>
            </a:extLst>
          </p:cNvPr>
          <p:cNvSpPr>
            <a:spLocks noGrp="1"/>
          </p:cNvSpPr>
          <p:nvPr>
            <p:ph type="body" sz="half" idx="2"/>
          </p:nvPr>
        </p:nvSpPr>
        <p:spPr/>
        <p:txBody>
          <a:bodyPr/>
          <a:lstStyle/>
          <a:p>
            <a:endParaRPr lang="en-US" dirty="0"/>
          </a:p>
          <a:p>
            <a:pPr marL="285750" indent="-285750">
              <a:buFont typeface="Arial" panose="020B0604020202020204" pitchFamily="34" charset="0"/>
              <a:buChar char="•"/>
            </a:pPr>
            <a:r>
              <a:rPr lang="en-US" dirty="0"/>
              <a:t>The graphs show the memory usage and execution performance comparison of the MATLAB function and our implementation.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programs were executed on an intel i7 processor .The system had 16 Gb of ram.</a:t>
            </a:r>
          </a:p>
        </p:txBody>
      </p:sp>
      <p:pic>
        <p:nvPicPr>
          <p:cNvPr id="9" name="Picture 8">
            <a:extLst>
              <a:ext uri="{FF2B5EF4-FFF2-40B4-BE49-F238E27FC236}">
                <a16:creationId xmlns:a16="http://schemas.microsoft.com/office/drawing/2014/main" id="{DFDACC73-B4B3-4064-8075-D517932F8EA9}"/>
              </a:ext>
            </a:extLst>
          </p:cNvPr>
          <p:cNvPicPr>
            <a:picLocks noChangeAspect="1"/>
          </p:cNvPicPr>
          <p:nvPr/>
        </p:nvPicPr>
        <p:blipFill>
          <a:blip r:embed="rId3"/>
          <a:stretch>
            <a:fillRect/>
          </a:stretch>
        </p:blipFill>
        <p:spPr>
          <a:xfrm>
            <a:off x="6225253" y="3608439"/>
            <a:ext cx="4483100" cy="2609850"/>
          </a:xfrm>
          <a:prstGeom prst="rect">
            <a:avLst/>
          </a:prstGeom>
        </p:spPr>
      </p:pic>
    </p:spTree>
    <p:extLst>
      <p:ext uri="{BB962C8B-B14F-4D97-AF65-F5344CB8AC3E}">
        <p14:creationId xmlns:p14="http://schemas.microsoft.com/office/powerpoint/2010/main" val="1241924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8F17F-27DC-42E7-830C-D2DDA21D7F92}"/>
              </a:ext>
            </a:extLst>
          </p:cNvPr>
          <p:cNvSpPr>
            <a:spLocks noGrp="1"/>
          </p:cNvSpPr>
          <p:nvPr>
            <p:ph type="title"/>
          </p:nvPr>
        </p:nvSpPr>
        <p:spPr/>
        <p:txBody>
          <a:bodyPr/>
          <a:lstStyle/>
          <a:p>
            <a:r>
              <a:rPr lang="en-US" dirty="0"/>
              <a:t>Final Results</a:t>
            </a:r>
          </a:p>
        </p:txBody>
      </p:sp>
      <p:sp>
        <p:nvSpPr>
          <p:cNvPr id="3" name="Content Placeholder 2">
            <a:extLst>
              <a:ext uri="{FF2B5EF4-FFF2-40B4-BE49-F238E27FC236}">
                <a16:creationId xmlns:a16="http://schemas.microsoft.com/office/drawing/2014/main" id="{691367D2-099A-4BFE-AE33-035805E2D6C6}"/>
              </a:ext>
            </a:extLst>
          </p:cNvPr>
          <p:cNvSpPr>
            <a:spLocks noGrp="1"/>
          </p:cNvSpPr>
          <p:nvPr>
            <p:ph idx="1"/>
          </p:nvPr>
        </p:nvSpPr>
        <p:spPr/>
        <p:txBody>
          <a:bodyPr>
            <a:normAutofit/>
          </a:bodyPr>
          <a:lstStyle/>
          <a:p>
            <a:r>
              <a:rPr lang="en-US" dirty="0"/>
              <a:t>The steps suggested in the paper has boosted performance significantly. However it was only possible to implement the algorithm for small square matrices.</a:t>
            </a:r>
          </a:p>
          <a:p>
            <a:r>
              <a:rPr lang="en-US" dirty="0"/>
              <a:t>The approach suggested in the program brought about improvements in time efficiency. Memory efficiency remained the same even after the implementation of the paper.</a:t>
            </a:r>
          </a:p>
        </p:txBody>
      </p:sp>
      <p:sp>
        <p:nvSpPr>
          <p:cNvPr id="4" name="Text Placeholder 3">
            <a:extLst>
              <a:ext uri="{FF2B5EF4-FFF2-40B4-BE49-F238E27FC236}">
                <a16:creationId xmlns:a16="http://schemas.microsoft.com/office/drawing/2014/main" id="{334089B6-E0B2-4AA6-9B46-0DCAEF22629B}"/>
              </a:ext>
            </a:extLst>
          </p:cNvPr>
          <p:cNvSpPr>
            <a:spLocks noGrp="1"/>
          </p:cNvSpPr>
          <p:nvPr>
            <p:ph type="body" sz="half" idx="2"/>
          </p:nvPr>
        </p:nvSpPr>
        <p:spPr/>
        <p:txBody>
          <a:bodyPr>
            <a:normAutofit/>
          </a:bodyPr>
          <a:lstStyle/>
          <a:p>
            <a:r>
              <a:rPr lang="en-US" sz="2800" dirty="0"/>
              <a:t>Complete pivoted LU decomposition</a:t>
            </a:r>
          </a:p>
        </p:txBody>
      </p:sp>
    </p:spTree>
    <p:extLst>
      <p:ext uri="{BB962C8B-B14F-4D97-AF65-F5344CB8AC3E}">
        <p14:creationId xmlns:p14="http://schemas.microsoft.com/office/powerpoint/2010/main" val="2709533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F18E-33F0-4F89-8334-418CEC36999B}"/>
              </a:ext>
            </a:extLst>
          </p:cNvPr>
          <p:cNvSpPr>
            <a:spLocks noGrp="1"/>
          </p:cNvSpPr>
          <p:nvPr>
            <p:ph type="title"/>
          </p:nvPr>
        </p:nvSpPr>
        <p:spPr/>
        <p:txBody>
          <a:bodyPr/>
          <a:lstStyle/>
          <a:p>
            <a:r>
              <a:rPr lang="en-US" sz="3200" dirty="0"/>
              <a:t>Results</a:t>
            </a:r>
            <a:br>
              <a:rPr lang="en-US" sz="3200" dirty="0"/>
            </a:br>
            <a:r>
              <a:rPr lang="en-US" sz="3200" dirty="0"/>
              <a:t>LU Decomposition correctness</a:t>
            </a:r>
            <a:br>
              <a:rPr lang="en-US" sz="3200" dirty="0"/>
            </a:br>
            <a:endParaRPr lang="en-US" sz="3200" dirty="0"/>
          </a:p>
        </p:txBody>
      </p:sp>
      <p:sp>
        <p:nvSpPr>
          <p:cNvPr id="4" name="Text Placeholder 3">
            <a:extLst>
              <a:ext uri="{FF2B5EF4-FFF2-40B4-BE49-F238E27FC236}">
                <a16:creationId xmlns:a16="http://schemas.microsoft.com/office/drawing/2014/main" id="{1730BD69-C98A-4A70-9329-E6E13CE58CBF}"/>
              </a:ext>
            </a:extLst>
          </p:cNvPr>
          <p:cNvSpPr>
            <a:spLocks noGrp="1"/>
          </p:cNvSpPr>
          <p:nvPr>
            <p:ph type="body" idx="1"/>
          </p:nvPr>
        </p:nvSpPr>
        <p:spPr>
          <a:xfrm>
            <a:off x="3240507" y="1760466"/>
            <a:ext cx="2946866" cy="576262"/>
          </a:xfrm>
        </p:spPr>
        <p:txBody>
          <a:bodyPr/>
          <a:lstStyle/>
          <a:p>
            <a:r>
              <a:rPr lang="en-US" dirty="0"/>
              <a:t> Python</a:t>
            </a:r>
            <a:r>
              <a:rPr lang="en-US" sz="2400" dirty="0">
                <a:solidFill>
                  <a:schemeClr val="tx2"/>
                </a:solidFill>
              </a:rPr>
              <a:t> </a:t>
            </a:r>
            <a:r>
              <a:rPr lang="en-US" dirty="0"/>
              <a:t>implementation</a:t>
            </a:r>
          </a:p>
        </p:txBody>
      </p:sp>
      <p:sp>
        <p:nvSpPr>
          <p:cNvPr id="12" name="Text Placeholder 11">
            <a:extLst>
              <a:ext uri="{FF2B5EF4-FFF2-40B4-BE49-F238E27FC236}">
                <a16:creationId xmlns:a16="http://schemas.microsoft.com/office/drawing/2014/main" id="{E5576929-49B5-4AAA-99A0-7773ACE85A37}"/>
              </a:ext>
            </a:extLst>
          </p:cNvPr>
          <p:cNvSpPr>
            <a:spLocks noGrp="1"/>
          </p:cNvSpPr>
          <p:nvPr>
            <p:ph type="body" sz="quarter" idx="3"/>
          </p:nvPr>
        </p:nvSpPr>
        <p:spPr>
          <a:xfrm>
            <a:off x="6907872" y="1759464"/>
            <a:ext cx="2936241" cy="576262"/>
          </a:xfrm>
        </p:spPr>
        <p:txBody>
          <a:bodyPr/>
          <a:lstStyle/>
          <a:p>
            <a:r>
              <a:rPr lang="en-US" dirty="0"/>
              <a:t>MATLAB</a:t>
            </a:r>
            <a:r>
              <a:rPr lang="en-US" dirty="0">
                <a:solidFill>
                  <a:schemeClr val="tx1"/>
                </a:solidFill>
              </a:rPr>
              <a:t> </a:t>
            </a:r>
            <a:r>
              <a:rPr lang="en-US" dirty="0"/>
              <a:t>implementation</a:t>
            </a:r>
          </a:p>
        </p:txBody>
      </p:sp>
      <p:pic>
        <p:nvPicPr>
          <p:cNvPr id="8" name="Content Placeholder 7">
            <a:extLst>
              <a:ext uri="{FF2B5EF4-FFF2-40B4-BE49-F238E27FC236}">
                <a16:creationId xmlns:a16="http://schemas.microsoft.com/office/drawing/2014/main" id="{A7C541B8-CCA0-473A-9822-B6ECE15F2D41}"/>
              </a:ext>
            </a:extLst>
          </p:cNvPr>
          <p:cNvPicPr>
            <a:picLocks noGrp="1" noChangeAspect="1"/>
          </p:cNvPicPr>
          <p:nvPr>
            <p:ph idx="4294967295"/>
          </p:nvPr>
        </p:nvPicPr>
        <p:blipFill>
          <a:blip r:embed="rId2"/>
          <a:stretch>
            <a:fillRect/>
          </a:stretch>
        </p:blipFill>
        <p:spPr>
          <a:xfrm>
            <a:off x="6187373" y="2429510"/>
            <a:ext cx="4035425" cy="4064000"/>
          </a:xfrm>
        </p:spPr>
      </p:pic>
      <p:pic>
        <p:nvPicPr>
          <p:cNvPr id="18" name="Picture 17">
            <a:extLst>
              <a:ext uri="{FF2B5EF4-FFF2-40B4-BE49-F238E27FC236}">
                <a16:creationId xmlns:a16="http://schemas.microsoft.com/office/drawing/2014/main" id="{20399B0F-B0D2-47E0-8DAB-9D2335B14D42}"/>
              </a:ext>
            </a:extLst>
          </p:cNvPr>
          <p:cNvPicPr>
            <a:picLocks noChangeAspect="1"/>
          </p:cNvPicPr>
          <p:nvPr/>
        </p:nvPicPr>
        <p:blipFill>
          <a:blip r:embed="rId3"/>
          <a:stretch>
            <a:fillRect/>
          </a:stretch>
        </p:blipFill>
        <p:spPr>
          <a:xfrm>
            <a:off x="3299291" y="2456556"/>
            <a:ext cx="1861275" cy="4036954"/>
          </a:xfrm>
          <a:prstGeom prst="rect">
            <a:avLst/>
          </a:prstGeom>
        </p:spPr>
      </p:pic>
    </p:spTree>
    <p:extLst>
      <p:ext uri="{BB962C8B-B14F-4D97-AF65-F5344CB8AC3E}">
        <p14:creationId xmlns:p14="http://schemas.microsoft.com/office/powerpoint/2010/main" val="492644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92A3B-691F-4778-BD00-53D331B15EBD}"/>
              </a:ext>
            </a:extLst>
          </p:cNvPr>
          <p:cNvSpPr>
            <a:spLocks noGrp="1"/>
          </p:cNvSpPr>
          <p:nvPr>
            <p:ph type="title"/>
          </p:nvPr>
        </p:nvSpPr>
        <p:spPr/>
        <p:txBody>
          <a:bodyPr/>
          <a:lstStyle/>
          <a:p>
            <a:r>
              <a:rPr lang="en-US" sz="3200" dirty="0"/>
              <a:t>LU Partial Pivotal Decomposition Correctness </a:t>
            </a:r>
          </a:p>
        </p:txBody>
      </p:sp>
      <p:sp>
        <p:nvSpPr>
          <p:cNvPr id="3" name="Text Placeholder 2">
            <a:extLst>
              <a:ext uri="{FF2B5EF4-FFF2-40B4-BE49-F238E27FC236}">
                <a16:creationId xmlns:a16="http://schemas.microsoft.com/office/drawing/2014/main" id="{C3826BA1-27E1-42C9-AC17-B45E7F0B2816}"/>
              </a:ext>
            </a:extLst>
          </p:cNvPr>
          <p:cNvSpPr>
            <a:spLocks noGrp="1"/>
          </p:cNvSpPr>
          <p:nvPr>
            <p:ph type="body" idx="1"/>
          </p:nvPr>
        </p:nvSpPr>
        <p:spPr/>
        <p:txBody>
          <a:bodyPr/>
          <a:lstStyle/>
          <a:p>
            <a:r>
              <a:rPr lang="en-US" dirty="0"/>
              <a:t>Python Implementation</a:t>
            </a:r>
          </a:p>
        </p:txBody>
      </p:sp>
      <p:sp>
        <p:nvSpPr>
          <p:cNvPr id="7" name="Text Placeholder 6">
            <a:extLst>
              <a:ext uri="{FF2B5EF4-FFF2-40B4-BE49-F238E27FC236}">
                <a16:creationId xmlns:a16="http://schemas.microsoft.com/office/drawing/2014/main" id="{4CC29FC8-2B4A-4BEA-9B71-A6843F861AB0}"/>
              </a:ext>
            </a:extLst>
          </p:cNvPr>
          <p:cNvSpPr>
            <a:spLocks noGrp="1"/>
          </p:cNvSpPr>
          <p:nvPr>
            <p:ph type="body" sz="quarter" idx="13"/>
          </p:nvPr>
        </p:nvSpPr>
        <p:spPr>
          <a:xfrm>
            <a:off x="9019720" y="1981200"/>
            <a:ext cx="2932113" cy="576262"/>
          </a:xfrm>
        </p:spPr>
        <p:txBody>
          <a:bodyPr/>
          <a:lstStyle/>
          <a:p>
            <a:r>
              <a:rPr lang="en-US" dirty="0"/>
              <a:t>MATLAB Implementation</a:t>
            </a:r>
          </a:p>
        </p:txBody>
      </p:sp>
      <p:pic>
        <p:nvPicPr>
          <p:cNvPr id="10" name="Picture 9">
            <a:extLst>
              <a:ext uri="{FF2B5EF4-FFF2-40B4-BE49-F238E27FC236}">
                <a16:creationId xmlns:a16="http://schemas.microsoft.com/office/drawing/2014/main" id="{52A497B8-2D57-489B-9F2B-60D475EDECC0}"/>
              </a:ext>
            </a:extLst>
          </p:cNvPr>
          <p:cNvPicPr>
            <a:picLocks noChangeAspect="1"/>
          </p:cNvPicPr>
          <p:nvPr/>
        </p:nvPicPr>
        <p:blipFill>
          <a:blip r:embed="rId2"/>
          <a:stretch>
            <a:fillRect/>
          </a:stretch>
        </p:blipFill>
        <p:spPr>
          <a:xfrm>
            <a:off x="3400193" y="1084467"/>
            <a:ext cx="1667108" cy="5353797"/>
          </a:xfrm>
          <a:prstGeom prst="rect">
            <a:avLst/>
          </a:prstGeom>
        </p:spPr>
      </p:pic>
      <p:pic>
        <p:nvPicPr>
          <p:cNvPr id="12" name="Picture 11">
            <a:extLst>
              <a:ext uri="{FF2B5EF4-FFF2-40B4-BE49-F238E27FC236}">
                <a16:creationId xmlns:a16="http://schemas.microsoft.com/office/drawing/2014/main" id="{96828050-56CE-47B8-A678-CE7066048AD9}"/>
              </a:ext>
            </a:extLst>
          </p:cNvPr>
          <p:cNvPicPr>
            <a:picLocks noChangeAspect="1"/>
          </p:cNvPicPr>
          <p:nvPr/>
        </p:nvPicPr>
        <p:blipFill>
          <a:blip r:embed="rId3"/>
          <a:stretch>
            <a:fillRect/>
          </a:stretch>
        </p:blipFill>
        <p:spPr>
          <a:xfrm>
            <a:off x="6096000" y="1853248"/>
            <a:ext cx="2610214" cy="4239217"/>
          </a:xfrm>
          <a:prstGeom prst="rect">
            <a:avLst/>
          </a:prstGeom>
        </p:spPr>
      </p:pic>
    </p:spTree>
    <p:extLst>
      <p:ext uri="{BB962C8B-B14F-4D97-AF65-F5344CB8AC3E}">
        <p14:creationId xmlns:p14="http://schemas.microsoft.com/office/powerpoint/2010/main" val="1434623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0D1DF-BD5F-4F69-B72A-096DD009094B}"/>
              </a:ext>
            </a:extLst>
          </p:cNvPr>
          <p:cNvSpPr>
            <a:spLocks noGrp="1"/>
          </p:cNvSpPr>
          <p:nvPr>
            <p:ph type="title"/>
          </p:nvPr>
        </p:nvSpPr>
        <p:spPr>
          <a:xfrm>
            <a:off x="646111" y="452718"/>
            <a:ext cx="10671246" cy="1400530"/>
          </a:xfrm>
        </p:spPr>
        <p:txBody>
          <a:bodyPr/>
          <a:lstStyle/>
          <a:p>
            <a:r>
              <a:rPr lang="en-US" sz="3200" dirty="0"/>
              <a:t>LU Complete Pivotal Decomposition Correctness </a:t>
            </a:r>
          </a:p>
        </p:txBody>
      </p:sp>
      <p:sp>
        <p:nvSpPr>
          <p:cNvPr id="3" name="Text Placeholder 2">
            <a:extLst>
              <a:ext uri="{FF2B5EF4-FFF2-40B4-BE49-F238E27FC236}">
                <a16:creationId xmlns:a16="http://schemas.microsoft.com/office/drawing/2014/main" id="{9144FBE0-D8CC-4002-A0F1-DE132EBA4DDA}"/>
              </a:ext>
            </a:extLst>
          </p:cNvPr>
          <p:cNvSpPr>
            <a:spLocks noGrp="1"/>
          </p:cNvSpPr>
          <p:nvPr>
            <p:ph type="body" idx="1"/>
          </p:nvPr>
        </p:nvSpPr>
        <p:spPr>
          <a:xfrm>
            <a:off x="646111" y="1349334"/>
            <a:ext cx="2544398" cy="576262"/>
          </a:xfrm>
        </p:spPr>
        <p:txBody>
          <a:bodyPr/>
          <a:lstStyle/>
          <a:p>
            <a:r>
              <a:rPr lang="en-US" dirty="0"/>
              <a:t>Python implementation</a:t>
            </a:r>
          </a:p>
        </p:txBody>
      </p:sp>
      <p:pic>
        <p:nvPicPr>
          <p:cNvPr id="8" name="Content Placeholder 7">
            <a:extLst>
              <a:ext uri="{FF2B5EF4-FFF2-40B4-BE49-F238E27FC236}">
                <a16:creationId xmlns:a16="http://schemas.microsoft.com/office/drawing/2014/main" id="{D292BEFE-F36B-480C-BD84-57643EC2D475}"/>
              </a:ext>
            </a:extLst>
          </p:cNvPr>
          <p:cNvPicPr>
            <a:picLocks noGrp="1" noChangeAspect="1"/>
          </p:cNvPicPr>
          <p:nvPr>
            <p:ph sz="half" idx="2"/>
          </p:nvPr>
        </p:nvPicPr>
        <p:blipFill>
          <a:blip r:embed="rId2"/>
          <a:stretch>
            <a:fillRect/>
          </a:stretch>
        </p:blipFill>
        <p:spPr>
          <a:xfrm>
            <a:off x="3349836" y="1282890"/>
            <a:ext cx="1603091" cy="4973448"/>
          </a:xfrm>
        </p:spPr>
      </p:pic>
      <p:sp>
        <p:nvSpPr>
          <p:cNvPr id="5" name="Text Placeholder 4">
            <a:extLst>
              <a:ext uri="{FF2B5EF4-FFF2-40B4-BE49-F238E27FC236}">
                <a16:creationId xmlns:a16="http://schemas.microsoft.com/office/drawing/2014/main" id="{220CC825-3576-47A5-8DE2-3F76E79B443E}"/>
              </a:ext>
            </a:extLst>
          </p:cNvPr>
          <p:cNvSpPr>
            <a:spLocks noGrp="1"/>
          </p:cNvSpPr>
          <p:nvPr>
            <p:ph type="body" sz="quarter" idx="3"/>
          </p:nvPr>
        </p:nvSpPr>
        <p:spPr>
          <a:xfrm>
            <a:off x="5506721" y="1349334"/>
            <a:ext cx="3059699" cy="576262"/>
          </a:xfrm>
        </p:spPr>
        <p:txBody>
          <a:bodyPr/>
          <a:lstStyle/>
          <a:p>
            <a:r>
              <a:rPr lang="en-US" dirty="0"/>
              <a:t>MATLAB implementation</a:t>
            </a:r>
          </a:p>
        </p:txBody>
      </p:sp>
      <p:pic>
        <p:nvPicPr>
          <p:cNvPr id="10" name="Content Placeholder 9">
            <a:extLst>
              <a:ext uri="{FF2B5EF4-FFF2-40B4-BE49-F238E27FC236}">
                <a16:creationId xmlns:a16="http://schemas.microsoft.com/office/drawing/2014/main" id="{5304E2EC-FEE7-4F52-A20E-DFF8178028B4}"/>
              </a:ext>
            </a:extLst>
          </p:cNvPr>
          <p:cNvPicPr>
            <a:picLocks noGrp="1" noChangeAspect="1"/>
          </p:cNvPicPr>
          <p:nvPr>
            <p:ph sz="quarter" idx="4"/>
          </p:nvPr>
        </p:nvPicPr>
        <p:blipFill>
          <a:blip r:embed="rId3"/>
          <a:stretch>
            <a:fillRect/>
          </a:stretch>
        </p:blipFill>
        <p:spPr>
          <a:xfrm>
            <a:off x="8434316" y="1166833"/>
            <a:ext cx="2962705" cy="5089505"/>
          </a:xfrm>
        </p:spPr>
      </p:pic>
    </p:spTree>
    <p:extLst>
      <p:ext uri="{BB962C8B-B14F-4D97-AF65-F5344CB8AC3E}">
        <p14:creationId xmlns:p14="http://schemas.microsoft.com/office/powerpoint/2010/main" val="4056733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D8AED-77E0-4FBA-9F62-A9ACB4AD8F36}"/>
              </a:ext>
            </a:extLst>
          </p:cNvPr>
          <p:cNvSpPr>
            <a:spLocks noGrp="1"/>
          </p:cNvSpPr>
          <p:nvPr>
            <p:ph type="title"/>
          </p:nvPr>
        </p:nvSpPr>
        <p:spPr/>
        <p:txBody>
          <a:bodyPr/>
          <a:lstStyle/>
          <a:p>
            <a:r>
              <a:rPr lang="en-US" dirty="0"/>
              <a:t>Performance analysis</a:t>
            </a:r>
          </a:p>
        </p:txBody>
      </p:sp>
      <p:pic>
        <p:nvPicPr>
          <p:cNvPr id="6" name="Content Placeholder 5">
            <a:extLst>
              <a:ext uri="{FF2B5EF4-FFF2-40B4-BE49-F238E27FC236}">
                <a16:creationId xmlns:a16="http://schemas.microsoft.com/office/drawing/2014/main" id="{ED976B00-6C47-4EE6-92B0-DA4167AE104A}"/>
              </a:ext>
            </a:extLst>
          </p:cNvPr>
          <p:cNvPicPr>
            <a:picLocks noGrp="1" noChangeAspect="1"/>
          </p:cNvPicPr>
          <p:nvPr>
            <p:ph idx="1"/>
          </p:nvPr>
        </p:nvPicPr>
        <p:blipFill>
          <a:blip r:embed="rId2"/>
          <a:stretch>
            <a:fillRect/>
          </a:stretch>
        </p:blipFill>
        <p:spPr>
          <a:xfrm>
            <a:off x="6062663" y="968324"/>
            <a:ext cx="4413250" cy="2571750"/>
          </a:xfrm>
        </p:spPr>
      </p:pic>
      <p:sp>
        <p:nvSpPr>
          <p:cNvPr id="4" name="Text Placeholder 3">
            <a:extLst>
              <a:ext uri="{FF2B5EF4-FFF2-40B4-BE49-F238E27FC236}">
                <a16:creationId xmlns:a16="http://schemas.microsoft.com/office/drawing/2014/main" id="{FABE7D16-ABCF-4737-9A54-E9D48BA81482}"/>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The graphs show the memory usage and execution performance comparison of the MATLAB function and our implementation.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programs were executed on an intel i7 processor .The system had 16 Gb of ram.</a:t>
            </a:r>
          </a:p>
          <a:p>
            <a:endParaRPr lang="en-US" dirty="0"/>
          </a:p>
          <a:p>
            <a:endParaRPr lang="en-US" dirty="0"/>
          </a:p>
        </p:txBody>
      </p:sp>
      <p:pic>
        <p:nvPicPr>
          <p:cNvPr id="10" name="Picture 9">
            <a:extLst>
              <a:ext uri="{FF2B5EF4-FFF2-40B4-BE49-F238E27FC236}">
                <a16:creationId xmlns:a16="http://schemas.microsoft.com/office/drawing/2014/main" id="{320B0A28-D47E-4AD7-9273-B48D0550306B}"/>
              </a:ext>
            </a:extLst>
          </p:cNvPr>
          <p:cNvPicPr>
            <a:picLocks noChangeAspect="1"/>
          </p:cNvPicPr>
          <p:nvPr/>
        </p:nvPicPr>
        <p:blipFill>
          <a:blip r:embed="rId3"/>
          <a:stretch>
            <a:fillRect/>
          </a:stretch>
        </p:blipFill>
        <p:spPr>
          <a:xfrm>
            <a:off x="6069013" y="3351529"/>
            <a:ext cx="4406900" cy="2673350"/>
          </a:xfrm>
          <a:prstGeom prst="rect">
            <a:avLst/>
          </a:prstGeom>
        </p:spPr>
      </p:pic>
    </p:spTree>
    <p:extLst>
      <p:ext uri="{BB962C8B-B14F-4D97-AF65-F5344CB8AC3E}">
        <p14:creationId xmlns:p14="http://schemas.microsoft.com/office/powerpoint/2010/main" val="2344168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EEB97-67D7-452A-9414-CA692E859AC2}"/>
              </a:ext>
            </a:extLst>
          </p:cNvPr>
          <p:cNvSpPr>
            <a:spLocks noGrp="1"/>
          </p:cNvSpPr>
          <p:nvPr>
            <p:ph type="title"/>
          </p:nvPr>
        </p:nvSpPr>
        <p:spPr>
          <a:xfrm>
            <a:off x="1062189" y="838200"/>
            <a:ext cx="4106159" cy="2590800"/>
          </a:xfrm>
        </p:spPr>
        <p:txBody>
          <a:bodyPr/>
          <a:lstStyle/>
          <a:p>
            <a:r>
              <a:rPr lang="en-US" sz="2800" dirty="0"/>
              <a:t>Final outcome results</a:t>
            </a:r>
            <a:br>
              <a:rPr lang="en-US" sz="3200" dirty="0"/>
            </a:br>
            <a:br>
              <a:rPr lang="en-US" sz="3200" dirty="0"/>
            </a:br>
            <a:r>
              <a:rPr lang="en-US" sz="3200" dirty="0"/>
              <a:t>Complete pivoted LU decomposition</a:t>
            </a:r>
          </a:p>
        </p:txBody>
      </p:sp>
      <p:sp>
        <p:nvSpPr>
          <p:cNvPr id="3" name="Text Placeholder 2">
            <a:extLst>
              <a:ext uri="{FF2B5EF4-FFF2-40B4-BE49-F238E27FC236}">
                <a16:creationId xmlns:a16="http://schemas.microsoft.com/office/drawing/2014/main" id="{0C1BF730-E333-4893-9AFE-DE0A6E4B47FD}"/>
              </a:ext>
            </a:extLst>
          </p:cNvPr>
          <p:cNvSpPr>
            <a:spLocks noGrp="1"/>
          </p:cNvSpPr>
          <p:nvPr>
            <p:ph type="body" sz="half" idx="2"/>
          </p:nvPr>
        </p:nvSpPr>
        <p:spPr>
          <a:xfrm>
            <a:off x="5713702" y="874643"/>
            <a:ext cx="4636246" cy="2786270"/>
          </a:xfrm>
        </p:spPr>
        <p:txBody>
          <a:bodyPr>
            <a:normAutofit/>
          </a:bodyPr>
          <a:lstStyle/>
          <a:p>
            <a:r>
              <a:rPr lang="en-US" sz="2400" dirty="0"/>
              <a:t>Targets achieved:</a:t>
            </a:r>
          </a:p>
          <a:p>
            <a:pPr marL="1085850" lvl="2" indent="-171450">
              <a:buFont typeface="Wingdings" panose="05000000000000000000" pitchFamily="2" charset="2"/>
              <a:buChar char="Ø"/>
            </a:pPr>
            <a:r>
              <a:rPr lang="en-US" sz="2400" dirty="0"/>
              <a:t>Correctness</a:t>
            </a:r>
          </a:p>
          <a:p>
            <a:pPr marL="1085850" lvl="2" indent="-171450">
              <a:buFont typeface="Wingdings" panose="05000000000000000000" pitchFamily="2" charset="2"/>
              <a:buChar char="Ø"/>
            </a:pPr>
            <a:r>
              <a:rPr lang="en-US" sz="2400" dirty="0"/>
              <a:t>Readability</a:t>
            </a:r>
          </a:p>
          <a:p>
            <a:pPr marL="1085850" lvl="2" indent="-171450">
              <a:buFont typeface="Wingdings" panose="05000000000000000000" pitchFamily="2" charset="2"/>
              <a:buChar char="Ø"/>
            </a:pPr>
            <a:r>
              <a:rPr lang="en-US" sz="2400" dirty="0"/>
              <a:t>Open source</a:t>
            </a:r>
          </a:p>
          <a:p>
            <a:pPr marL="1085850" lvl="2" indent="-171450">
              <a:buFont typeface="Wingdings" panose="05000000000000000000" pitchFamily="2" charset="2"/>
              <a:buChar char="Ø"/>
            </a:pPr>
            <a:r>
              <a:rPr lang="en-US" sz="2400" dirty="0"/>
              <a:t>Better efficiency</a:t>
            </a:r>
          </a:p>
          <a:p>
            <a:endParaRPr lang="en-US" sz="2000" dirty="0"/>
          </a:p>
        </p:txBody>
      </p:sp>
      <p:sp>
        <p:nvSpPr>
          <p:cNvPr id="5" name="TextBox 4">
            <a:extLst>
              <a:ext uri="{FF2B5EF4-FFF2-40B4-BE49-F238E27FC236}">
                <a16:creationId xmlns:a16="http://schemas.microsoft.com/office/drawing/2014/main" id="{85043D1E-8F31-47C5-9C68-B28C5266EBCC}"/>
              </a:ext>
            </a:extLst>
          </p:cNvPr>
          <p:cNvSpPr txBox="1"/>
          <p:nvPr/>
        </p:nvSpPr>
        <p:spPr>
          <a:xfrm>
            <a:off x="1062189" y="3948308"/>
            <a:ext cx="9552802" cy="1446550"/>
          </a:xfrm>
          <a:prstGeom prst="rect">
            <a:avLst/>
          </a:prstGeom>
          <a:noFill/>
        </p:spPr>
        <p:txBody>
          <a:bodyPr wrap="square" rtlCol="0">
            <a:spAutoFit/>
          </a:bodyPr>
          <a:lstStyle/>
          <a:p>
            <a:r>
              <a:rPr lang="en-US" sz="3200" dirty="0"/>
              <a:t>GitHub Link:</a:t>
            </a:r>
          </a:p>
          <a:p>
            <a:r>
              <a:rPr lang="en-US" sz="2800" dirty="0"/>
              <a:t>https://github.com/monicabernard/COT-5405/tree/master/final_project</a:t>
            </a:r>
          </a:p>
        </p:txBody>
      </p:sp>
    </p:spTree>
    <p:extLst>
      <p:ext uri="{BB962C8B-B14F-4D97-AF65-F5344CB8AC3E}">
        <p14:creationId xmlns:p14="http://schemas.microsoft.com/office/powerpoint/2010/main" val="2834744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7CFFE-1E9A-2940-B8B4-F6E8B32E9C3B}"/>
              </a:ext>
            </a:extLst>
          </p:cNvPr>
          <p:cNvSpPr>
            <a:spLocks noGrp="1"/>
          </p:cNvSpPr>
          <p:nvPr>
            <p:ph type="title"/>
          </p:nvPr>
        </p:nvSpPr>
        <p:spPr>
          <a:xfrm>
            <a:off x="723900" y="2415745"/>
            <a:ext cx="3855720" cy="2157884"/>
          </a:xfrm>
        </p:spPr>
        <p:txBody>
          <a:bodyPr/>
          <a:lstStyle/>
          <a:p>
            <a:r>
              <a:rPr lang="en-US" dirty="0"/>
              <a:t>What are you trying to do?</a:t>
            </a:r>
          </a:p>
        </p:txBody>
      </p:sp>
      <p:sp>
        <p:nvSpPr>
          <p:cNvPr id="3" name="Content Placeholder 2">
            <a:extLst>
              <a:ext uri="{FF2B5EF4-FFF2-40B4-BE49-F238E27FC236}">
                <a16:creationId xmlns:a16="http://schemas.microsoft.com/office/drawing/2014/main" id="{6407AFF1-09DE-E043-949E-D3B176AA62A3}"/>
              </a:ext>
            </a:extLst>
          </p:cNvPr>
          <p:cNvSpPr>
            <a:spLocks noGrp="1"/>
          </p:cNvSpPr>
          <p:nvPr>
            <p:ph idx="1"/>
          </p:nvPr>
        </p:nvSpPr>
        <p:spPr>
          <a:xfrm>
            <a:off x="6305447" y="1954428"/>
            <a:ext cx="5212080" cy="3482545"/>
          </a:xfrm>
        </p:spPr>
        <p:txBody>
          <a:bodyPr>
            <a:normAutofit lnSpcReduction="10000"/>
          </a:bodyPr>
          <a:lstStyle/>
          <a:p>
            <a:r>
              <a:rPr lang="en-US" dirty="0"/>
              <a:t>We are learning about LU decomposition, partial pivoted LU decomposition and complete pivoted LU decomposition.</a:t>
            </a:r>
          </a:p>
          <a:p>
            <a:r>
              <a:rPr lang="en-US" dirty="0"/>
              <a:t>In the process, we will be implementing open source programs that perform  LU decomposition. </a:t>
            </a:r>
          </a:p>
          <a:p>
            <a:r>
              <a:rPr lang="en-US" dirty="0"/>
              <a:t>We want to implement the source code that is optimized with regards to memory usage and time consumption. </a:t>
            </a:r>
          </a:p>
        </p:txBody>
      </p:sp>
    </p:spTree>
    <p:extLst>
      <p:ext uri="{BB962C8B-B14F-4D97-AF65-F5344CB8AC3E}">
        <p14:creationId xmlns:p14="http://schemas.microsoft.com/office/powerpoint/2010/main" val="533785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62443-8FA6-2E4B-841F-C90D9066A019}"/>
              </a:ext>
            </a:extLst>
          </p:cNvPr>
          <p:cNvSpPr>
            <a:spLocks noGrp="1"/>
          </p:cNvSpPr>
          <p:nvPr>
            <p:ph type="title"/>
          </p:nvPr>
        </p:nvSpPr>
        <p:spPr>
          <a:xfrm>
            <a:off x="748613" y="2514600"/>
            <a:ext cx="3855720" cy="2157884"/>
          </a:xfrm>
        </p:spPr>
        <p:txBody>
          <a:bodyPr/>
          <a:lstStyle/>
          <a:p>
            <a:r>
              <a:rPr lang="en-US" dirty="0"/>
              <a:t>How is it done today?</a:t>
            </a:r>
          </a:p>
        </p:txBody>
      </p:sp>
      <p:sp>
        <p:nvSpPr>
          <p:cNvPr id="3" name="Content Placeholder 2">
            <a:extLst>
              <a:ext uri="{FF2B5EF4-FFF2-40B4-BE49-F238E27FC236}">
                <a16:creationId xmlns:a16="http://schemas.microsoft.com/office/drawing/2014/main" id="{995A43E5-61C8-B147-8B57-F86D52466492}"/>
              </a:ext>
            </a:extLst>
          </p:cNvPr>
          <p:cNvSpPr>
            <a:spLocks noGrp="1"/>
          </p:cNvSpPr>
          <p:nvPr>
            <p:ph idx="1"/>
          </p:nvPr>
        </p:nvSpPr>
        <p:spPr>
          <a:xfrm>
            <a:off x="5827652" y="156519"/>
            <a:ext cx="6117213" cy="6458465"/>
          </a:xfrm>
        </p:spPr>
        <p:txBody>
          <a:bodyPr>
            <a:normAutofit fontScale="85000" lnSpcReduction="20000"/>
          </a:bodyPr>
          <a:lstStyle/>
          <a:p>
            <a:pPr marL="515938" lvl="1" indent="-344488" algn="just">
              <a:buFont typeface="Arial" panose="020B0604020202020204" pitchFamily="34" charset="0"/>
              <a:buChar char="•"/>
            </a:pPr>
            <a:r>
              <a:rPr lang="en-US" i="0" dirty="0"/>
              <a:t>For LU decomposition without pivoting on input matrix A, we find the L and U, which are lower and upper triangular matrices using row echelon method and verify A = LU.</a:t>
            </a:r>
          </a:p>
          <a:p>
            <a:pPr marL="515938" lvl="1" indent="-344488" algn="just">
              <a:buFont typeface="Arial" panose="020B0604020202020204" pitchFamily="34" charset="0"/>
              <a:buChar char="•"/>
            </a:pPr>
            <a:r>
              <a:rPr lang="en-US" i="0" dirty="0"/>
              <a:t>For partially pivoted LU decomposition, we find a permutation matrix P which is used to reorder the rows of the input matrix A based on the largest value of the pivot column. Then we perform the normal LU decomposition to find the lower and upper triangular matrices L and U. We verify if PA = LU.</a:t>
            </a:r>
          </a:p>
          <a:p>
            <a:pPr marL="515938" lvl="1" indent="-344488" algn="just">
              <a:buFont typeface="Arial" panose="020B0604020202020204" pitchFamily="34" charset="0"/>
              <a:buChar char="•"/>
            </a:pPr>
            <a:r>
              <a:rPr lang="en-US" i="0" dirty="0"/>
              <a:t>Complete pivoting of LU decomposition as mentioned in the paper is P</a:t>
            </a:r>
            <a:r>
              <a:rPr lang="en-US" i="0" baseline="30000" dirty="0"/>
              <a:t>T</a:t>
            </a:r>
            <a:r>
              <a:rPr lang="en-US" i="0" dirty="0"/>
              <a:t>AQ = LU, where:</a:t>
            </a:r>
          </a:p>
          <a:p>
            <a:pPr marL="1089025" lvl="1" indent="0" algn="just">
              <a:buNone/>
            </a:pPr>
            <a:r>
              <a:rPr lang="en-US" sz="1400" i="0" dirty="0"/>
              <a:t>A is the given input square matrix.</a:t>
            </a:r>
          </a:p>
          <a:p>
            <a:pPr marL="1089025" lvl="1" indent="0" algn="just">
              <a:buNone/>
            </a:pPr>
            <a:r>
              <a:rPr lang="en-US" sz="1400" i="0" dirty="0"/>
              <a:t>P and Q are permutation matrices that shift rows and columns.</a:t>
            </a:r>
          </a:p>
          <a:p>
            <a:pPr marL="1089025" lvl="1" indent="0" algn="just">
              <a:buNone/>
            </a:pPr>
            <a:r>
              <a:rPr lang="en-US" sz="1400" i="0" dirty="0"/>
              <a:t>L and U are lower and upper triangular matrices respectively.</a:t>
            </a:r>
          </a:p>
          <a:p>
            <a:pPr marL="973138" lvl="2" indent="-344488" algn="just">
              <a:buFont typeface="Arial" panose="020B0604020202020204" pitchFamily="34" charset="0"/>
              <a:buChar char="•"/>
            </a:pPr>
            <a:r>
              <a:rPr lang="en-US" i="0" dirty="0"/>
              <a:t>First, we have to make sure that the largest value in the input matrix ‘A’ is brought to position (1,1) by multiplying the input matrix with the permutation matrices. Then a normal LU decomposition is performed to get L and U. </a:t>
            </a:r>
          </a:p>
          <a:p>
            <a:pPr marL="973138" lvl="2" indent="-344488" algn="just">
              <a:buFont typeface="Arial" panose="020B0604020202020204" pitchFamily="34" charset="0"/>
              <a:buChar char="•"/>
            </a:pPr>
            <a:r>
              <a:rPr lang="en-US" i="0" dirty="0"/>
              <a:t>After the first LU decomposition is done, the next largest value in the matrix is brought to position (2,2) by multiplying the next set of permutation matrices. Again another LU decomposition is performed to get the next L and U.</a:t>
            </a:r>
          </a:p>
          <a:p>
            <a:pPr marL="973138" lvl="2" indent="-344488" algn="just">
              <a:buFont typeface="Arial" panose="020B0604020202020204" pitchFamily="34" charset="0"/>
              <a:buChar char="•"/>
            </a:pPr>
            <a:r>
              <a:rPr lang="en-US" i="0" dirty="0"/>
              <a:t>Based on the size of the input matrix, this process is repeated until the largest values in the matrix at each step are the diagonal elements.</a:t>
            </a:r>
          </a:p>
          <a:p>
            <a:pPr marL="973138" lvl="2" indent="-344488" algn="just">
              <a:buFont typeface="Arial" panose="020B0604020202020204" pitchFamily="34" charset="0"/>
              <a:buChar char="•"/>
            </a:pPr>
            <a:r>
              <a:rPr lang="en-US" i="0" dirty="0"/>
              <a:t>We take the transpose of the permutation matrix P and substitute all the matrices in the formula to verify if the right hand side of the equation is equal to the left hand side. </a:t>
            </a:r>
          </a:p>
        </p:txBody>
      </p:sp>
    </p:spTree>
    <p:extLst>
      <p:ext uri="{BB962C8B-B14F-4D97-AF65-F5344CB8AC3E}">
        <p14:creationId xmlns:p14="http://schemas.microsoft.com/office/powerpoint/2010/main" val="2146080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E10A2-3BB5-AF43-9ACB-994908A9E45A}"/>
              </a:ext>
            </a:extLst>
          </p:cNvPr>
          <p:cNvSpPr>
            <a:spLocks noGrp="1"/>
          </p:cNvSpPr>
          <p:nvPr>
            <p:ph type="title"/>
          </p:nvPr>
        </p:nvSpPr>
        <p:spPr>
          <a:xfrm>
            <a:off x="664792" y="2071936"/>
            <a:ext cx="3855720" cy="2157884"/>
          </a:xfrm>
        </p:spPr>
        <p:txBody>
          <a:bodyPr>
            <a:noAutofit/>
          </a:bodyPr>
          <a:lstStyle/>
          <a:p>
            <a:r>
              <a:rPr lang="en-US" dirty="0"/>
              <a:t>What are the limitations of the current practice?</a:t>
            </a:r>
          </a:p>
        </p:txBody>
      </p:sp>
      <p:sp>
        <p:nvSpPr>
          <p:cNvPr id="3" name="Content Placeholder 2">
            <a:extLst>
              <a:ext uri="{FF2B5EF4-FFF2-40B4-BE49-F238E27FC236}">
                <a16:creationId xmlns:a16="http://schemas.microsoft.com/office/drawing/2014/main" id="{A2C0D834-828D-3044-B9F5-03EBDE3F3B7C}"/>
              </a:ext>
            </a:extLst>
          </p:cNvPr>
          <p:cNvSpPr>
            <a:spLocks noGrp="1"/>
          </p:cNvSpPr>
          <p:nvPr>
            <p:ph idx="1"/>
          </p:nvPr>
        </p:nvSpPr>
        <p:spPr>
          <a:xfrm>
            <a:off x="6115977" y="1418969"/>
            <a:ext cx="5212080" cy="5175250"/>
          </a:xfrm>
        </p:spPr>
        <p:txBody>
          <a:bodyPr>
            <a:normAutofit/>
          </a:bodyPr>
          <a:lstStyle/>
          <a:p>
            <a:r>
              <a:rPr lang="en-US" dirty="0"/>
              <a:t>Based on what the paper mentions for the process of complete pivoting of LU decomposition, we have to take the transpose of the permutation matrix P where matrix P is used to reorder the rows of the input matrix at each step. </a:t>
            </a:r>
          </a:p>
          <a:p>
            <a:r>
              <a:rPr lang="en-US" dirty="0"/>
              <a:t>We think that the decomposition can be performed the same way; that is, by following all the required steps for the decomposition, except that we can achieve the final answer without the necessity to consider transpose of P.</a:t>
            </a:r>
          </a:p>
        </p:txBody>
      </p:sp>
    </p:spTree>
    <p:extLst>
      <p:ext uri="{BB962C8B-B14F-4D97-AF65-F5344CB8AC3E}">
        <p14:creationId xmlns:p14="http://schemas.microsoft.com/office/powerpoint/2010/main" val="4093965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D2D4C-A138-EC4E-B2FC-E9169B390195}"/>
              </a:ext>
            </a:extLst>
          </p:cNvPr>
          <p:cNvSpPr>
            <a:spLocks noGrp="1"/>
          </p:cNvSpPr>
          <p:nvPr>
            <p:ph type="title"/>
          </p:nvPr>
        </p:nvSpPr>
        <p:spPr>
          <a:xfrm>
            <a:off x="666235" y="2194484"/>
            <a:ext cx="3855720" cy="2157884"/>
          </a:xfrm>
        </p:spPr>
        <p:txBody>
          <a:bodyPr/>
          <a:lstStyle/>
          <a:p>
            <a:r>
              <a:rPr lang="en-US" dirty="0"/>
              <a:t>What is new in your approach?</a:t>
            </a:r>
          </a:p>
        </p:txBody>
      </p:sp>
      <p:sp>
        <p:nvSpPr>
          <p:cNvPr id="3" name="Content Placeholder 2">
            <a:extLst>
              <a:ext uri="{FF2B5EF4-FFF2-40B4-BE49-F238E27FC236}">
                <a16:creationId xmlns:a16="http://schemas.microsoft.com/office/drawing/2014/main" id="{D9BCD530-3AD7-844E-8E96-5CE493C89D10}"/>
              </a:ext>
            </a:extLst>
          </p:cNvPr>
          <p:cNvSpPr>
            <a:spLocks noGrp="1"/>
          </p:cNvSpPr>
          <p:nvPr>
            <p:ph idx="1"/>
          </p:nvPr>
        </p:nvSpPr>
        <p:spPr>
          <a:xfrm>
            <a:off x="6190117" y="916460"/>
            <a:ext cx="5219288" cy="5196015"/>
          </a:xfrm>
        </p:spPr>
        <p:txBody>
          <a:bodyPr>
            <a:normAutofit fontScale="92500" lnSpcReduction="20000"/>
          </a:bodyPr>
          <a:lstStyle/>
          <a:p>
            <a:r>
              <a:rPr lang="en-US" dirty="0"/>
              <a:t>Our approach is to perform the complete LU decomposition without having the need to take a transpose of the permutation matrix P. </a:t>
            </a:r>
          </a:p>
          <a:p>
            <a:pPr lvl="1"/>
            <a:r>
              <a:rPr lang="en-US" dirty="0"/>
              <a:t>The formula that we will follow in our implementation is PAQ = LU. Instead of, P</a:t>
            </a:r>
            <a:r>
              <a:rPr lang="en-US" baseline="30000" dirty="0"/>
              <a:t>T</a:t>
            </a:r>
            <a:r>
              <a:rPr lang="en-US" dirty="0"/>
              <a:t>AQ = LU as mentioned in the paper. </a:t>
            </a:r>
          </a:p>
          <a:p>
            <a:pPr lvl="1"/>
            <a:r>
              <a:rPr lang="en-US" dirty="0"/>
              <a:t>We will be proving that skipping this step still allows us to reach the correct factorization.</a:t>
            </a:r>
          </a:p>
          <a:p>
            <a:r>
              <a:rPr lang="en-US" dirty="0"/>
              <a:t>We also aim at writing an open source application to optimize different parameters like the execution time and memory consumption of the implementation and the number of code lines. </a:t>
            </a:r>
          </a:p>
          <a:p>
            <a:r>
              <a:rPr lang="en-US" dirty="0"/>
              <a:t>We also want to show that partial pivoting is a good compromise between accuracy and resources as opposed to complete pivoting.</a:t>
            </a:r>
          </a:p>
        </p:txBody>
      </p:sp>
    </p:spTree>
    <p:extLst>
      <p:ext uri="{BB962C8B-B14F-4D97-AF65-F5344CB8AC3E}">
        <p14:creationId xmlns:p14="http://schemas.microsoft.com/office/powerpoint/2010/main" val="3623278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E5E79-EACF-CC40-BC31-978DE5B32A55}"/>
              </a:ext>
            </a:extLst>
          </p:cNvPr>
          <p:cNvSpPr>
            <a:spLocks noGrp="1"/>
          </p:cNvSpPr>
          <p:nvPr>
            <p:ph type="title"/>
          </p:nvPr>
        </p:nvSpPr>
        <p:spPr>
          <a:xfrm>
            <a:off x="715662" y="2194484"/>
            <a:ext cx="3855720" cy="2157884"/>
          </a:xfrm>
        </p:spPr>
        <p:txBody>
          <a:bodyPr>
            <a:normAutofit/>
          </a:bodyPr>
          <a:lstStyle/>
          <a:p>
            <a:r>
              <a:rPr lang="en-US" dirty="0"/>
              <a:t>Why do you think it will be successful?</a:t>
            </a:r>
          </a:p>
        </p:txBody>
      </p:sp>
      <p:sp>
        <p:nvSpPr>
          <p:cNvPr id="3" name="Content Placeholder 2">
            <a:extLst>
              <a:ext uri="{FF2B5EF4-FFF2-40B4-BE49-F238E27FC236}">
                <a16:creationId xmlns:a16="http://schemas.microsoft.com/office/drawing/2014/main" id="{65D7325C-E6C5-0549-BBF5-5E43E1935487}"/>
              </a:ext>
            </a:extLst>
          </p:cNvPr>
          <p:cNvSpPr>
            <a:spLocks noGrp="1"/>
          </p:cNvSpPr>
          <p:nvPr>
            <p:ph idx="1"/>
          </p:nvPr>
        </p:nvSpPr>
        <p:spPr>
          <a:xfrm>
            <a:off x="5827652" y="955590"/>
            <a:ext cx="6076024" cy="5296930"/>
          </a:xfrm>
        </p:spPr>
        <p:txBody>
          <a:bodyPr>
            <a:normAutofit fontScale="92500" lnSpcReduction="20000"/>
          </a:bodyPr>
          <a:lstStyle/>
          <a:p>
            <a:pPr algn="just"/>
            <a:r>
              <a:rPr lang="en-US" dirty="0"/>
              <a:t>We know for a fact that the improvement to complete pivoting has one less step as opposed to the one suggested in the paper.</a:t>
            </a:r>
          </a:p>
          <a:p>
            <a:pPr algn="just"/>
            <a:r>
              <a:rPr lang="en-US" dirty="0"/>
              <a:t>This will reduce the arithmetic cost of the solution by reducing the number of code lines, execution time and memory required. </a:t>
            </a:r>
          </a:p>
          <a:p>
            <a:pPr algn="just"/>
            <a:r>
              <a:rPr lang="en-US" dirty="0"/>
              <a:t>One note to consider is, that while partial pivoting is less of a computational strain it does have limitations. </a:t>
            </a:r>
          </a:p>
          <a:p>
            <a:pPr lvl="1" algn="just"/>
            <a:r>
              <a:rPr lang="en-US" dirty="0"/>
              <a:t>Partial pivoting does not work well with rank deficient matrices because it only searches a single column for a pivot and is not able to determine that all remaining potential pivots are zero.</a:t>
            </a:r>
          </a:p>
          <a:p>
            <a:pPr lvl="1" algn="just"/>
            <a:r>
              <a:rPr lang="en-US" dirty="0"/>
              <a:t>However in practice, encountering a rank deficient matrix in numerical algebra is extremely rare. </a:t>
            </a:r>
          </a:p>
          <a:p>
            <a:pPr lvl="1" algn="just"/>
            <a:r>
              <a:rPr lang="en-US" dirty="0"/>
              <a:t>Due to this, partial pivoting is a good compromise between accuracy and computation complexity. </a:t>
            </a:r>
          </a:p>
        </p:txBody>
      </p:sp>
    </p:spTree>
    <p:extLst>
      <p:ext uri="{BB962C8B-B14F-4D97-AF65-F5344CB8AC3E}">
        <p14:creationId xmlns:p14="http://schemas.microsoft.com/office/powerpoint/2010/main" val="2395876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270F3-8773-1F4F-8B24-BE9CC0D323EA}"/>
              </a:ext>
            </a:extLst>
          </p:cNvPr>
          <p:cNvSpPr>
            <a:spLocks noGrp="1"/>
          </p:cNvSpPr>
          <p:nvPr>
            <p:ph type="title"/>
          </p:nvPr>
        </p:nvSpPr>
        <p:spPr>
          <a:xfrm>
            <a:off x="693325" y="2024801"/>
            <a:ext cx="3855720" cy="2157884"/>
          </a:xfrm>
        </p:spPr>
        <p:txBody>
          <a:bodyPr>
            <a:noAutofit/>
          </a:bodyPr>
          <a:lstStyle/>
          <a:p>
            <a:r>
              <a:rPr lang="en-US" dirty="0"/>
              <a:t>Audience benefiting from the new approach.</a:t>
            </a:r>
          </a:p>
        </p:txBody>
      </p:sp>
      <p:sp>
        <p:nvSpPr>
          <p:cNvPr id="3" name="Content Placeholder 2">
            <a:extLst>
              <a:ext uri="{FF2B5EF4-FFF2-40B4-BE49-F238E27FC236}">
                <a16:creationId xmlns:a16="http://schemas.microsoft.com/office/drawing/2014/main" id="{0F9DD57E-07CD-D34C-B3D1-BF28C201D139}"/>
              </a:ext>
            </a:extLst>
          </p:cNvPr>
          <p:cNvSpPr>
            <a:spLocks noGrp="1"/>
          </p:cNvSpPr>
          <p:nvPr>
            <p:ph idx="1"/>
          </p:nvPr>
        </p:nvSpPr>
        <p:spPr>
          <a:xfrm>
            <a:off x="6099502" y="1486844"/>
            <a:ext cx="5491136" cy="3886199"/>
          </a:xfrm>
        </p:spPr>
        <p:txBody>
          <a:bodyPr>
            <a:normAutofit fontScale="92500" lnSpcReduction="10000"/>
          </a:bodyPr>
          <a:lstStyle/>
          <a:p>
            <a:pPr algn="just"/>
            <a:r>
              <a:rPr lang="en-US" dirty="0"/>
              <a:t>Computers usually solve square systems of linear equations using the LU decomposition and it is also a key step when inverting a matrix or computing the determinant of a matrix. </a:t>
            </a:r>
          </a:p>
          <a:p>
            <a:pPr algn="just"/>
            <a:endParaRPr lang="en-US" dirty="0"/>
          </a:p>
          <a:p>
            <a:pPr algn="just"/>
            <a:r>
              <a:rPr lang="en-US" dirty="0"/>
              <a:t>By making our application an open source code, we hope to make it more available for mathematical enthusiasts who study matrix computations and computer engineers who work closely to understand how computers solve systems of equations.</a:t>
            </a:r>
          </a:p>
        </p:txBody>
      </p:sp>
    </p:spTree>
    <p:extLst>
      <p:ext uri="{BB962C8B-B14F-4D97-AF65-F5344CB8AC3E}">
        <p14:creationId xmlns:p14="http://schemas.microsoft.com/office/powerpoint/2010/main" val="2681462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74F3D-4468-4348-A735-9BAAAFBC0BD7}"/>
              </a:ext>
            </a:extLst>
          </p:cNvPr>
          <p:cNvSpPr>
            <a:spLocks noGrp="1"/>
          </p:cNvSpPr>
          <p:nvPr>
            <p:ph type="title"/>
          </p:nvPr>
        </p:nvSpPr>
        <p:spPr>
          <a:xfrm>
            <a:off x="1402291" y="2956459"/>
            <a:ext cx="3526824" cy="945078"/>
          </a:xfrm>
        </p:spPr>
        <p:txBody>
          <a:bodyPr/>
          <a:lstStyle/>
          <a:p>
            <a:r>
              <a:rPr lang="en-US" dirty="0"/>
              <a:t>Risks?</a:t>
            </a:r>
          </a:p>
        </p:txBody>
      </p:sp>
      <p:sp>
        <p:nvSpPr>
          <p:cNvPr id="7" name="TextBox 6">
            <a:extLst>
              <a:ext uri="{FF2B5EF4-FFF2-40B4-BE49-F238E27FC236}">
                <a16:creationId xmlns:a16="http://schemas.microsoft.com/office/drawing/2014/main" id="{A74CEEBF-3A06-244A-A8C5-3B1F3B6DA211}"/>
              </a:ext>
            </a:extLst>
          </p:cNvPr>
          <p:cNvSpPr txBox="1"/>
          <p:nvPr/>
        </p:nvSpPr>
        <p:spPr>
          <a:xfrm>
            <a:off x="5923006" y="1228396"/>
            <a:ext cx="5807675" cy="4401205"/>
          </a:xfrm>
          <a:prstGeom prst="rect">
            <a:avLst/>
          </a:prstGeom>
          <a:noFill/>
        </p:spPr>
        <p:txBody>
          <a:bodyPr wrap="square" rtlCol="0">
            <a:spAutoFit/>
          </a:bodyPr>
          <a:lstStyle/>
          <a:p>
            <a:pPr marL="285750" indent="-285750" algn="just">
              <a:buFont typeface="Wingdings" pitchFamily="2" charset="2"/>
              <a:buChar char="§"/>
            </a:pPr>
            <a:r>
              <a:rPr lang="en-US" sz="2000" dirty="0"/>
              <a:t>The skipping the transpose step of the complete pivot LU decomposition might not have as huge of an improvement over the paper’s method for complete LU decomposition. </a:t>
            </a:r>
          </a:p>
          <a:p>
            <a:pPr marL="285750" indent="-285750" algn="just">
              <a:buFont typeface="Wingdings" pitchFamily="2" charset="2"/>
              <a:buChar char="§"/>
            </a:pPr>
            <a:endParaRPr lang="en-US" sz="2000" dirty="0"/>
          </a:p>
          <a:p>
            <a:pPr marL="285750" indent="-285750" algn="just">
              <a:buFont typeface="Wingdings" pitchFamily="2" charset="2"/>
              <a:buChar char="§"/>
            </a:pPr>
            <a:r>
              <a:rPr lang="en-US" sz="2000" dirty="0"/>
              <a:t>The reduction in complexity from complete to partial pivot LU decomposition might not be significant enough to justify it. </a:t>
            </a:r>
          </a:p>
          <a:p>
            <a:pPr marL="800100" lvl="1" indent="-342900" algn="just">
              <a:buFont typeface="System Font Regular"/>
              <a:buChar char="-"/>
            </a:pPr>
            <a:r>
              <a:rPr lang="en-US" sz="2000" dirty="0"/>
              <a:t>Complete pivoting with LU decomposition has the ability to detect rank deficient matrices and thus if our implementation does not have significantly lower execution time and memory usage, the loss of stability in partial pivoting is not a good compromise. </a:t>
            </a:r>
          </a:p>
        </p:txBody>
      </p:sp>
    </p:spTree>
    <p:extLst>
      <p:ext uri="{BB962C8B-B14F-4D97-AF65-F5344CB8AC3E}">
        <p14:creationId xmlns:p14="http://schemas.microsoft.com/office/powerpoint/2010/main" val="2046815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3AD8C-85CF-3545-96AE-0FB52D2516A8}"/>
              </a:ext>
            </a:extLst>
          </p:cNvPr>
          <p:cNvSpPr>
            <a:spLocks noGrp="1"/>
          </p:cNvSpPr>
          <p:nvPr>
            <p:ph type="title"/>
          </p:nvPr>
        </p:nvSpPr>
        <p:spPr>
          <a:xfrm>
            <a:off x="820460" y="2176573"/>
            <a:ext cx="3881052" cy="1439562"/>
          </a:xfrm>
        </p:spPr>
        <p:txBody>
          <a:bodyPr>
            <a:noAutofit/>
          </a:bodyPr>
          <a:lstStyle/>
          <a:p>
            <a:r>
              <a:rPr lang="en-US" dirty="0"/>
              <a:t>Mid-term and final steps of the project proposal</a:t>
            </a:r>
          </a:p>
        </p:txBody>
      </p:sp>
      <p:sp>
        <p:nvSpPr>
          <p:cNvPr id="4" name="Content Placeholder 3">
            <a:extLst>
              <a:ext uri="{FF2B5EF4-FFF2-40B4-BE49-F238E27FC236}">
                <a16:creationId xmlns:a16="http://schemas.microsoft.com/office/drawing/2014/main" id="{D0AB87FA-CB6E-0445-AE23-8514E0787C59}"/>
              </a:ext>
            </a:extLst>
          </p:cNvPr>
          <p:cNvSpPr>
            <a:spLocks noGrp="1"/>
          </p:cNvSpPr>
          <p:nvPr>
            <p:ph idx="1"/>
          </p:nvPr>
        </p:nvSpPr>
        <p:spPr>
          <a:xfrm>
            <a:off x="6190118" y="685801"/>
            <a:ext cx="5441710" cy="5175250"/>
          </a:xfrm>
        </p:spPr>
        <p:txBody>
          <a:bodyPr>
            <a:normAutofit fontScale="85000" lnSpcReduction="20000"/>
          </a:bodyPr>
          <a:lstStyle/>
          <a:p>
            <a:pPr algn="just"/>
            <a:r>
              <a:rPr lang="en-US" dirty="0"/>
              <a:t>As mid-term implementation/testing, we would like to implement an open source application that can do LU decomposition without any pivoting (A = LU) and LU decomposition with partial pivoting (PA = LU).</a:t>
            </a:r>
          </a:p>
          <a:p>
            <a:pPr marL="400050" indent="0" algn="just">
              <a:buNone/>
            </a:pPr>
            <a:r>
              <a:rPr lang="en-US" sz="1200" i="1" dirty="0"/>
              <a:t>(NOTE: LU decomposition with partial pivoting involves only one permutation matrix P that reorders only the rows of the input matrix to achieve decomposition)</a:t>
            </a:r>
          </a:p>
          <a:p>
            <a:pPr marL="400050" indent="0">
              <a:buNone/>
            </a:pPr>
            <a:endParaRPr lang="en-US" dirty="0"/>
          </a:p>
          <a:p>
            <a:pPr algn="just"/>
            <a:r>
              <a:rPr lang="en-US" dirty="0"/>
              <a:t>For final implementation/testing, we want to build an open source application that can do LU decomposition with complete pivoting (PAQ = LU).</a:t>
            </a:r>
          </a:p>
          <a:p>
            <a:endParaRPr lang="en-US" dirty="0"/>
          </a:p>
          <a:p>
            <a:pPr algn="just"/>
            <a:r>
              <a:rPr lang="en-US" dirty="0"/>
              <a:t>The implementation and concepts of LU decomposition and partially pivoted LU decomposition from mid-term will be used and built upon in the final implementation when finding completely pivoted LU decomposition.</a:t>
            </a:r>
          </a:p>
          <a:p>
            <a:pPr algn="just"/>
            <a:r>
              <a:rPr lang="en-US" dirty="0"/>
              <a:t>Obtained results will be compared to </a:t>
            </a:r>
            <a:r>
              <a:rPr lang="en-US" dirty="0" err="1"/>
              <a:t>Matlab</a:t>
            </a:r>
            <a:r>
              <a:rPr lang="en-US" dirty="0"/>
              <a:t> to verify correctness ,accuracy and efficiency.</a:t>
            </a:r>
          </a:p>
        </p:txBody>
      </p:sp>
    </p:spTree>
    <p:extLst>
      <p:ext uri="{BB962C8B-B14F-4D97-AF65-F5344CB8AC3E}">
        <p14:creationId xmlns:p14="http://schemas.microsoft.com/office/powerpoint/2010/main" val="33733984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4389</TotalTime>
  <Words>1304</Words>
  <Application>Microsoft Macintosh PowerPoint</Application>
  <PresentationFormat>Widescreen</PresentationFormat>
  <Paragraphs>100</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Century Gothic</vt:lpstr>
      <vt:lpstr>Courier New</vt:lpstr>
      <vt:lpstr>System Font Regular</vt:lpstr>
      <vt:lpstr>Wingdings</vt:lpstr>
      <vt:lpstr>Wingdings 3</vt:lpstr>
      <vt:lpstr>Ion</vt:lpstr>
      <vt:lpstr>Decomposition Approach of Matrix Computations  </vt:lpstr>
      <vt:lpstr>What are you trying to do?</vt:lpstr>
      <vt:lpstr>How is it done today?</vt:lpstr>
      <vt:lpstr>What are the limitations of the current practice?</vt:lpstr>
      <vt:lpstr>What is new in your approach?</vt:lpstr>
      <vt:lpstr>Why do you think it will be successful?</vt:lpstr>
      <vt:lpstr>Audience benefiting from the new approach.</vt:lpstr>
      <vt:lpstr>Risks?</vt:lpstr>
      <vt:lpstr>Mid-term and final steps of the project proposal</vt:lpstr>
      <vt:lpstr>Midterm outcome results  LU Decomposition     </vt:lpstr>
      <vt:lpstr>Performance analysis</vt:lpstr>
      <vt:lpstr>Final Results</vt:lpstr>
      <vt:lpstr>Results LU Decomposition correctness </vt:lpstr>
      <vt:lpstr>LU Partial Pivotal Decomposition Correctness </vt:lpstr>
      <vt:lpstr>LU Complete Pivotal Decomposition Correctness </vt:lpstr>
      <vt:lpstr>Performance analysis</vt:lpstr>
      <vt:lpstr>Final outcome results  Complete pivoted LU decomposition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Decomposition approach of matrix computations    – LU Decomposition and Pivoted LU Decomposition</dc:title>
  <dc:creator>Aahana Bernard</dc:creator>
  <cp:lastModifiedBy>Microsoft Office User</cp:lastModifiedBy>
  <cp:revision>68</cp:revision>
  <dcterms:created xsi:type="dcterms:W3CDTF">2018-09-23T00:39:19Z</dcterms:created>
  <dcterms:modified xsi:type="dcterms:W3CDTF">2018-11-27T00:41:04Z</dcterms:modified>
</cp:coreProperties>
</file>