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cocl.us/new_york_dataset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ocl.us/new_york_datase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 smtClean="0"/>
              <a:t>IBM Data Science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 smtClean="0"/>
              <a:t>Capstone Project 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5973872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2301"/>
            <a:ext cx="8571157" cy="976312"/>
          </a:xfrm>
        </p:spPr>
        <p:txBody>
          <a:bodyPr>
            <a:normAutofit/>
          </a:bodyPr>
          <a:lstStyle/>
          <a:p>
            <a:r>
              <a:rPr lang="en-SG" sz="3200" dirty="0" smtClean="0"/>
              <a:t>List of Restaurants in Floral Park</a:t>
            </a:r>
            <a:endParaRPr lang="en-SG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9358" y="2244843"/>
            <a:ext cx="8611102" cy="352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691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sz="3200" dirty="0" smtClean="0"/>
              <a:t>Step 3</a:t>
            </a:r>
            <a:endParaRPr lang="en-SG" sz="3200" dirty="0"/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2589212" y="1614529"/>
            <a:ext cx="3505199" cy="4262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000" dirty="0" smtClean="0"/>
              <a:t>Using </a:t>
            </a:r>
            <a:r>
              <a:rPr lang="en-SG" sz="2000" dirty="0" err="1" smtClean="0"/>
              <a:t>FourSquare</a:t>
            </a:r>
            <a:r>
              <a:rPr lang="en-SG" sz="2000" dirty="0" smtClean="0"/>
              <a:t> API, retrieve info likes, ratings and tips on each Indian Restaurant</a:t>
            </a:r>
            <a:endParaRPr lang="en-SG" sz="2000" dirty="0">
              <a:solidFill>
                <a:schemeClr val="tx1"/>
              </a:solidFill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2186" y="3357350"/>
            <a:ext cx="9438880" cy="2214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8949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sz="3200" dirty="0" smtClean="0"/>
              <a:t>Result</a:t>
            </a:r>
            <a:endParaRPr lang="en-SG" sz="3200" dirty="0"/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2589212" y="1614529"/>
            <a:ext cx="6268185" cy="4262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000" dirty="0" smtClean="0"/>
              <a:t>Indian Restaurant with the most likes</a:t>
            </a:r>
            <a:endParaRPr lang="en-SG" sz="2000" dirty="0">
              <a:solidFill>
                <a:schemeClr val="tx1"/>
              </a:solidFill>
            </a:endParaRP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9212" y="2394128"/>
            <a:ext cx="8962981" cy="2846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6987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sz="3200" dirty="0" smtClean="0"/>
              <a:t>Result</a:t>
            </a:r>
            <a:endParaRPr lang="en-SG" sz="3200" dirty="0"/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2589212" y="1614529"/>
            <a:ext cx="6268185" cy="4262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000" dirty="0" smtClean="0"/>
              <a:t>Indian Restaurant with the highest ratings</a:t>
            </a:r>
            <a:endParaRPr lang="en-SG" sz="2000" dirty="0">
              <a:solidFill>
                <a:schemeClr val="tx1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1182" y="2249119"/>
            <a:ext cx="9253658" cy="2993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1093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Conclusion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Best </a:t>
            </a:r>
            <a:r>
              <a:rPr lang="en-US" dirty="0" err="1" smtClean="0"/>
              <a:t>neighbourhoods</a:t>
            </a:r>
            <a:r>
              <a:rPr lang="en-US" dirty="0" smtClean="0"/>
              <a:t> for Indian cuisine: Astoria(Queens</a:t>
            </a:r>
            <a:r>
              <a:rPr lang="en-US" dirty="0"/>
              <a:t>), </a:t>
            </a:r>
            <a:r>
              <a:rPr lang="en-US" dirty="0" err="1"/>
              <a:t>Blissville</a:t>
            </a:r>
            <a:r>
              <a:rPr lang="en-US" dirty="0"/>
              <a:t>(Queens), Civic Center(Manhattan</a:t>
            </a:r>
            <a:r>
              <a:rPr lang="en-US" dirty="0" smtClean="0"/>
              <a:t>) </a:t>
            </a:r>
          </a:p>
          <a:p>
            <a:endParaRPr lang="en-US" dirty="0"/>
          </a:p>
          <a:p>
            <a:r>
              <a:rPr lang="en-US" dirty="0" smtClean="0"/>
              <a:t>Potential market for Indian restaurant: </a:t>
            </a:r>
            <a:r>
              <a:rPr lang="en-US" dirty="0" err="1" smtClean="0"/>
              <a:t>Manhatten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Lowest rating for Indian Restaurants: Staten Island</a:t>
            </a:r>
          </a:p>
          <a:p>
            <a:endParaRPr lang="en-US" dirty="0" smtClean="0"/>
          </a:p>
          <a:p>
            <a:r>
              <a:rPr lang="en-US" dirty="0" smtClean="0"/>
              <a:t>Best place to stay for Indian Cuisine: </a:t>
            </a:r>
            <a:r>
              <a:rPr lang="en-US" dirty="0" err="1" smtClean="0"/>
              <a:t>Manhatten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Limitation: Information limited to accuracy of data provided by </a:t>
            </a:r>
            <a:r>
              <a:rPr lang="en-US" smtClean="0"/>
              <a:t>FourSquare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SG" dirty="0"/>
          </a:p>
        </p:txBody>
      </p:sp>
      <p:sp>
        <p:nvSpPr>
          <p:cNvPr id="5" name="CustomShape 2"/>
          <p:cNvSpPr/>
          <p:nvPr/>
        </p:nvSpPr>
        <p:spPr>
          <a:xfrm>
            <a:off x="1943817" y="3510022"/>
            <a:ext cx="2561400" cy="479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3700" b="0" strike="noStrike" spc="-1">
                <a:solidFill>
                  <a:srgbClr val="FFFFFF"/>
                </a:solidFill>
                <a:latin typeface="Arial"/>
              </a:rPr>
              <a:t>Conclusion</a:t>
            </a:r>
            <a:endParaRPr lang="en-US" sz="37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005878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Conclusion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Best </a:t>
            </a:r>
            <a:r>
              <a:rPr lang="en-US" dirty="0" err="1" smtClean="0"/>
              <a:t>neighbourhoods</a:t>
            </a:r>
            <a:r>
              <a:rPr lang="en-US" dirty="0" smtClean="0"/>
              <a:t> for Indian cuisine: Astoria(Queens</a:t>
            </a:r>
            <a:r>
              <a:rPr lang="en-US" dirty="0"/>
              <a:t>), </a:t>
            </a:r>
            <a:r>
              <a:rPr lang="en-US" dirty="0" err="1"/>
              <a:t>Blissville</a:t>
            </a:r>
            <a:r>
              <a:rPr lang="en-US" dirty="0"/>
              <a:t>(Queens), Civic Center(Manhattan</a:t>
            </a:r>
            <a:r>
              <a:rPr lang="en-US" dirty="0" smtClean="0"/>
              <a:t>) </a:t>
            </a:r>
          </a:p>
          <a:p>
            <a:endParaRPr lang="en-US" dirty="0"/>
          </a:p>
          <a:p>
            <a:r>
              <a:rPr lang="en-US" dirty="0" smtClean="0"/>
              <a:t>Potential market for Indian restaurant: </a:t>
            </a:r>
            <a:r>
              <a:rPr lang="en-US" dirty="0" err="1" smtClean="0"/>
              <a:t>Manhatten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Lowest rating for Indian Restaurants: Staten Island</a:t>
            </a:r>
          </a:p>
          <a:p>
            <a:endParaRPr lang="en-US" dirty="0" smtClean="0"/>
          </a:p>
          <a:p>
            <a:r>
              <a:rPr lang="en-US" dirty="0" smtClean="0"/>
              <a:t>Best place to stay for Indian Cuisine: </a:t>
            </a:r>
            <a:r>
              <a:rPr lang="en-US" dirty="0" err="1" smtClean="0"/>
              <a:t>Manhatten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SG" dirty="0"/>
          </a:p>
        </p:txBody>
      </p:sp>
      <p:sp>
        <p:nvSpPr>
          <p:cNvPr id="5" name="CustomShape 2"/>
          <p:cNvSpPr/>
          <p:nvPr/>
        </p:nvSpPr>
        <p:spPr>
          <a:xfrm>
            <a:off x="1943817" y="3510022"/>
            <a:ext cx="2561400" cy="479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3700" b="0" strike="noStrike" spc="-1">
                <a:solidFill>
                  <a:srgbClr val="FFFFFF"/>
                </a:solidFill>
                <a:latin typeface="Arial"/>
              </a:rPr>
              <a:t>Conclusion</a:t>
            </a:r>
            <a:endParaRPr lang="en-US" sz="37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78894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Background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83140"/>
            <a:ext cx="8915400" cy="4328082"/>
          </a:xfrm>
        </p:spPr>
        <p:txBody>
          <a:bodyPr>
            <a:normAutofit fontScale="92500"/>
          </a:bodyPr>
          <a:lstStyle/>
          <a:p>
            <a:r>
              <a:rPr lang="en-US" spc="-1" dirty="0">
                <a:solidFill>
                  <a:srgbClr val="000000"/>
                </a:solidFill>
                <a:latin typeface="Arial"/>
              </a:rPr>
              <a:t>New York City's demographics show that it is a large and ethnically diverse metropolis. </a:t>
            </a:r>
            <a:r>
              <a:rPr lang="en-US" spc="-1" dirty="0" smtClean="0">
                <a:solidFill>
                  <a:srgbClr val="000000"/>
                </a:solidFill>
                <a:latin typeface="Arial"/>
              </a:rPr>
              <a:t>Being the </a:t>
            </a:r>
            <a:r>
              <a:rPr lang="en-US" spc="-1" dirty="0">
                <a:solidFill>
                  <a:srgbClr val="000000"/>
                </a:solidFill>
                <a:latin typeface="Arial"/>
              </a:rPr>
              <a:t>largest city in the United States with a long history of international </a:t>
            </a:r>
            <a:r>
              <a:rPr lang="en-US" spc="-1" dirty="0" smtClean="0">
                <a:solidFill>
                  <a:srgbClr val="000000"/>
                </a:solidFill>
                <a:latin typeface="Arial"/>
              </a:rPr>
              <a:t>immigration, </a:t>
            </a:r>
            <a:r>
              <a:rPr lang="en-US" spc="-1" dirty="0">
                <a:solidFill>
                  <a:srgbClr val="000000"/>
                </a:solidFill>
                <a:latin typeface="Arial"/>
              </a:rPr>
              <a:t>New York City was home to nearly 8.5 million people in 2014, </a:t>
            </a:r>
            <a:r>
              <a:rPr lang="en-US" spc="-1" dirty="0" smtClean="0">
                <a:solidFill>
                  <a:srgbClr val="000000"/>
                </a:solidFill>
                <a:latin typeface="Arial"/>
              </a:rPr>
              <a:t>accounting for over 40% of the population of New York State and a slightly lower percentage of the New York metropolitan area, home to approximately 23.6 million. New York City continues to grow over </a:t>
            </a:r>
            <a:r>
              <a:rPr lang="en-US" spc="-1" dirty="0">
                <a:solidFill>
                  <a:srgbClr val="000000"/>
                </a:solidFill>
                <a:latin typeface="Arial"/>
              </a:rPr>
              <a:t>the last </a:t>
            </a:r>
            <a:r>
              <a:rPr lang="en-US" spc="-1" dirty="0" smtClean="0">
                <a:solidFill>
                  <a:srgbClr val="000000"/>
                </a:solidFill>
                <a:latin typeface="Arial"/>
              </a:rPr>
              <a:t>decade, and the </a:t>
            </a:r>
            <a:r>
              <a:rPr lang="en-US" spc="-1" dirty="0">
                <a:solidFill>
                  <a:srgbClr val="000000"/>
                </a:solidFill>
                <a:latin typeface="Arial"/>
              </a:rPr>
              <a:t>region continues to be by far the leading metropolitan gateway for legal immigrants admitted into the United States.</a:t>
            </a:r>
            <a:endParaRPr lang="en-US" spc="-1" dirty="0">
              <a:latin typeface="Arial"/>
            </a:endParaRPr>
          </a:p>
          <a:p>
            <a:pPr marL="0" indent="0">
              <a:lnSpc>
                <a:spcPct val="90000"/>
              </a:lnSpc>
              <a:spcAft>
                <a:spcPts val="601"/>
              </a:spcAft>
              <a:buNone/>
            </a:pPr>
            <a:endParaRPr lang="en-US" sz="2800" spc="-1" dirty="0"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</a:pPr>
            <a:r>
              <a:rPr lang="en-US" spc="-1" dirty="0" smtClean="0">
                <a:solidFill>
                  <a:srgbClr val="000000"/>
                </a:solidFill>
                <a:latin typeface="Arial"/>
                <a:ea typeface="DejaVu Sans"/>
              </a:rPr>
              <a:t>New </a:t>
            </a:r>
            <a:r>
              <a:rPr lang="en-US" spc="-1" dirty="0">
                <a:solidFill>
                  <a:srgbClr val="000000"/>
                </a:solidFill>
                <a:latin typeface="Arial"/>
                <a:ea typeface="DejaVu Sans"/>
              </a:rPr>
              <a:t>York City has been a major point of entry for </a:t>
            </a:r>
            <a:r>
              <a:rPr lang="en-US" spc="-1" dirty="0" smtClean="0">
                <a:solidFill>
                  <a:srgbClr val="000000"/>
                </a:solidFill>
                <a:latin typeface="Arial"/>
                <a:ea typeface="DejaVu Sans"/>
              </a:rPr>
              <a:t>immigrants. The term </a:t>
            </a:r>
            <a:r>
              <a:rPr lang="en-US" spc="-1" dirty="0">
                <a:solidFill>
                  <a:srgbClr val="000000"/>
                </a:solidFill>
                <a:latin typeface="Arial"/>
                <a:ea typeface="DejaVu Sans"/>
              </a:rPr>
              <a:t>"melting pot" was coined to describe densely populated immigrant neighborhoods on the Lower East Side. </a:t>
            </a:r>
            <a:r>
              <a:rPr lang="en-US" spc="-1" dirty="0" smtClean="0">
                <a:solidFill>
                  <a:srgbClr val="000000"/>
                </a:solidFill>
                <a:latin typeface="Arial"/>
                <a:ea typeface="DejaVu Sans"/>
              </a:rPr>
              <a:t>There are close to 800 </a:t>
            </a:r>
            <a:r>
              <a:rPr lang="en-US" spc="-1" dirty="0">
                <a:solidFill>
                  <a:srgbClr val="000000"/>
                </a:solidFill>
                <a:latin typeface="Arial"/>
                <a:ea typeface="DejaVu Sans"/>
              </a:rPr>
              <a:t>languages are spoken in New York</a:t>
            </a:r>
            <a:r>
              <a:rPr lang="en-US" spc="-1" dirty="0" smtClean="0">
                <a:solidFill>
                  <a:srgbClr val="000000"/>
                </a:solidFill>
                <a:latin typeface="Arial"/>
                <a:ea typeface="DejaVu Sans"/>
              </a:rPr>
              <a:t>, making </a:t>
            </a:r>
            <a:r>
              <a:rPr lang="en-US" spc="-1" dirty="0">
                <a:solidFill>
                  <a:srgbClr val="000000"/>
                </a:solidFill>
                <a:latin typeface="Arial"/>
                <a:ea typeface="DejaVu Sans"/>
              </a:rPr>
              <a:t>it the most linguistically diverse city in the </a:t>
            </a:r>
            <a:r>
              <a:rPr lang="en-US" spc="-1" dirty="0" smtClean="0">
                <a:solidFill>
                  <a:srgbClr val="000000"/>
                </a:solidFill>
                <a:latin typeface="Arial"/>
                <a:ea typeface="DejaVu Sans"/>
              </a:rPr>
              <a:t>world. While English </a:t>
            </a:r>
            <a:r>
              <a:rPr lang="en-US" spc="-1" dirty="0">
                <a:solidFill>
                  <a:srgbClr val="000000"/>
                </a:solidFill>
                <a:latin typeface="Arial"/>
                <a:ea typeface="DejaVu Sans"/>
              </a:rPr>
              <a:t>remains the most widely spoken language, </a:t>
            </a:r>
            <a:r>
              <a:rPr lang="en-US" spc="-1" dirty="0" smtClean="0">
                <a:solidFill>
                  <a:srgbClr val="000000"/>
                </a:solidFill>
                <a:latin typeface="Arial"/>
                <a:ea typeface="DejaVu Sans"/>
              </a:rPr>
              <a:t>there </a:t>
            </a:r>
            <a:r>
              <a:rPr lang="en-US" spc="-1" dirty="0">
                <a:solidFill>
                  <a:srgbClr val="000000"/>
                </a:solidFill>
                <a:latin typeface="Arial"/>
                <a:ea typeface="DejaVu Sans"/>
              </a:rPr>
              <a:t>are areas in the outer boroughs in which </a:t>
            </a:r>
            <a:r>
              <a:rPr lang="en-US" spc="-1" dirty="0" smtClean="0">
                <a:solidFill>
                  <a:srgbClr val="000000"/>
                </a:solidFill>
                <a:latin typeface="Arial"/>
                <a:ea typeface="DejaVu Sans"/>
              </a:rPr>
              <a:t>close </a:t>
            </a:r>
            <a:r>
              <a:rPr lang="en-US" spc="-1" dirty="0">
                <a:solidFill>
                  <a:srgbClr val="000000"/>
                </a:solidFill>
                <a:latin typeface="Arial"/>
                <a:ea typeface="DejaVu Sans"/>
              </a:rPr>
              <a:t>to 25% of people speak English as an alternate language, and/or have limited or no English language fluency. English is least spoken in neighborhoods such as Flushing, Sunset Park, and Corona.</a:t>
            </a:r>
            <a:endParaRPr lang="en-US" spc="-1" dirty="0"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</a:pPr>
            <a:endParaRPr lang="en-US" spc="-1" dirty="0">
              <a:latin typeface="Arial"/>
            </a:endParaRP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732574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Introduction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are looking at opening a </a:t>
            </a:r>
            <a:r>
              <a:rPr lang="en-US" dirty="0" smtClean="0"/>
              <a:t>restaurant - but </a:t>
            </a:r>
            <a:r>
              <a:rPr lang="en-US" dirty="0"/>
              <a:t>where could we open it? Hence, we explore the different restaurants distribution in two different cities, New York City and Toronto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Queries that can be answered using above dataset</a:t>
            </a:r>
          </a:p>
          <a:p>
            <a:r>
              <a:rPr lang="en-US" dirty="0"/>
              <a:t>What is best location in New York City for Indian Cuisine ?</a:t>
            </a:r>
          </a:p>
          <a:p>
            <a:r>
              <a:rPr lang="en-US" dirty="0"/>
              <a:t>Which areas have potential Indian </a:t>
            </a:r>
            <a:r>
              <a:rPr lang="en-US" dirty="0" err="1"/>
              <a:t>Resturant</a:t>
            </a:r>
            <a:r>
              <a:rPr lang="en-US" dirty="0"/>
              <a:t> Market ?</a:t>
            </a:r>
          </a:p>
          <a:p>
            <a:r>
              <a:rPr lang="en-US" dirty="0"/>
              <a:t>Which all areas lack Indian </a:t>
            </a:r>
            <a:r>
              <a:rPr lang="en-US" dirty="0" err="1"/>
              <a:t>Resturants</a:t>
            </a:r>
            <a:r>
              <a:rPr lang="en-US" dirty="0"/>
              <a:t> ?</a:t>
            </a:r>
          </a:p>
          <a:p>
            <a:r>
              <a:rPr lang="en-US" dirty="0"/>
              <a:t>Which is the best place to stay if I prefer Indian Cuisine ?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148811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/>
              <a:t>Data and Required Libraries</a:t>
            </a:r>
            <a:br>
              <a:rPr lang="en-SG" b="1" dirty="0"/>
            </a:b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55845"/>
            <a:ext cx="8915400" cy="515885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To choose the restaurant, we will need to access following data:</a:t>
            </a:r>
          </a:p>
          <a:p>
            <a:r>
              <a:rPr lang="en-US" dirty="0" err="1"/>
              <a:t>n</a:t>
            </a:r>
            <a:r>
              <a:rPr lang="en-US" dirty="0" err="1" smtClean="0"/>
              <a:t>eighbourhoods</a:t>
            </a:r>
            <a:r>
              <a:rPr lang="en-US" dirty="0" smtClean="0"/>
              <a:t> </a:t>
            </a:r>
            <a:r>
              <a:rPr lang="en-US" dirty="0"/>
              <a:t>in New York And Toronto</a:t>
            </a:r>
          </a:p>
          <a:p>
            <a:r>
              <a:rPr lang="en-US" dirty="0"/>
              <a:t>f</a:t>
            </a:r>
            <a:r>
              <a:rPr lang="en-US" dirty="0" smtClean="0"/>
              <a:t>rom </a:t>
            </a:r>
            <a:r>
              <a:rPr lang="en-US" dirty="0"/>
              <a:t>the table above, we will use the data to build our analysis. We will use </a:t>
            </a:r>
            <a:r>
              <a:rPr lang="en-US" dirty="0" err="1"/>
              <a:t>FourSquare</a:t>
            </a:r>
            <a:r>
              <a:rPr lang="en-US" dirty="0"/>
              <a:t> APIs for the coordinates data(latitude, longitude) in New York City and Toronto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FourSquare</a:t>
            </a:r>
            <a:r>
              <a:rPr lang="en-US" dirty="0"/>
              <a:t>, we will need following venues data:</a:t>
            </a:r>
          </a:p>
          <a:p>
            <a:r>
              <a:rPr lang="en-US" dirty="0"/>
              <a:t>the school information</a:t>
            </a:r>
          </a:p>
          <a:p>
            <a:r>
              <a:rPr lang="en-US" dirty="0"/>
              <a:t>different restaurant </a:t>
            </a:r>
            <a:r>
              <a:rPr lang="en-US" dirty="0" smtClean="0"/>
              <a:t>information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These data will be used to </a:t>
            </a:r>
            <a:r>
              <a:rPr lang="en-US" dirty="0" err="1"/>
              <a:t>analysed</a:t>
            </a:r>
            <a:r>
              <a:rPr lang="en-US" dirty="0"/>
              <a:t> to determine which location is the best suited to set up the restaurant.</a:t>
            </a:r>
          </a:p>
          <a:p>
            <a:r>
              <a:rPr lang="en-US" dirty="0"/>
              <a:t>pandas and </a:t>
            </a:r>
            <a:r>
              <a:rPr lang="en-US" dirty="0" err="1"/>
              <a:t>numpy</a:t>
            </a:r>
            <a:r>
              <a:rPr lang="en-US" dirty="0"/>
              <a:t> for handling data.</a:t>
            </a:r>
          </a:p>
          <a:p>
            <a:r>
              <a:rPr lang="en-US" dirty="0"/>
              <a:t>request module for using </a:t>
            </a:r>
            <a:r>
              <a:rPr lang="en-US" dirty="0" err="1"/>
              <a:t>FourSquare</a:t>
            </a:r>
            <a:r>
              <a:rPr lang="en-US" dirty="0"/>
              <a:t> API.</a:t>
            </a:r>
          </a:p>
          <a:p>
            <a:r>
              <a:rPr lang="en-US" dirty="0" err="1"/>
              <a:t>geopy</a:t>
            </a:r>
            <a:r>
              <a:rPr lang="en-US" dirty="0"/>
              <a:t> to get co-ordinates of City of New York.</a:t>
            </a:r>
          </a:p>
          <a:p>
            <a:r>
              <a:rPr lang="en-US" dirty="0"/>
              <a:t>folium to visualize the results on a map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93167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Approach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9270692" cy="3777622"/>
          </a:xfrm>
        </p:spPr>
        <p:txBody>
          <a:bodyPr/>
          <a:lstStyle/>
          <a:p>
            <a:r>
              <a:rPr lang="en-US" dirty="0"/>
              <a:t>Collect the new </a:t>
            </a:r>
            <a:r>
              <a:rPr lang="en-US" dirty="0" err="1"/>
              <a:t>york</a:t>
            </a:r>
            <a:r>
              <a:rPr lang="en-US" dirty="0"/>
              <a:t> city data from </a:t>
            </a:r>
            <a:r>
              <a:rPr lang="en-US" u="sng" dirty="0">
                <a:hlinkClick r:id="rId2"/>
              </a:rPr>
              <a:t>https://cocl.us/new_york_dataset</a:t>
            </a:r>
            <a:endParaRPr lang="en-US" dirty="0"/>
          </a:p>
          <a:p>
            <a:r>
              <a:rPr lang="en-US" dirty="0"/>
              <a:t>Using </a:t>
            </a:r>
            <a:r>
              <a:rPr lang="en-US" dirty="0" err="1"/>
              <a:t>FourSquare</a:t>
            </a:r>
            <a:r>
              <a:rPr lang="en-US" dirty="0"/>
              <a:t> API we will find all venues for each neighborhood.</a:t>
            </a:r>
          </a:p>
          <a:p>
            <a:r>
              <a:rPr lang="en-US" dirty="0"/>
              <a:t>Filter out all venues that are Indian </a:t>
            </a:r>
            <a:r>
              <a:rPr lang="en-US" dirty="0" err="1"/>
              <a:t>Resturants</a:t>
            </a:r>
            <a:r>
              <a:rPr lang="en-US" dirty="0"/>
              <a:t>.</a:t>
            </a:r>
          </a:p>
          <a:p>
            <a:r>
              <a:rPr lang="en-US" dirty="0"/>
              <a:t>Find rating , tips and like count for each Indian </a:t>
            </a:r>
            <a:r>
              <a:rPr lang="en-US" dirty="0" err="1"/>
              <a:t>Resturants</a:t>
            </a:r>
            <a:r>
              <a:rPr lang="en-US" dirty="0"/>
              <a:t> using </a:t>
            </a:r>
            <a:r>
              <a:rPr lang="en-US" dirty="0" err="1"/>
              <a:t>FourSquare</a:t>
            </a:r>
            <a:r>
              <a:rPr lang="en-US" dirty="0"/>
              <a:t> API.</a:t>
            </a:r>
          </a:p>
          <a:p>
            <a:r>
              <a:rPr lang="en-US" dirty="0"/>
              <a:t>Using rating for each </a:t>
            </a:r>
            <a:r>
              <a:rPr lang="en-US" dirty="0" err="1"/>
              <a:t>resturant</a:t>
            </a:r>
            <a:r>
              <a:rPr lang="en-US" dirty="0"/>
              <a:t> , we will sort that data.</a:t>
            </a:r>
          </a:p>
          <a:p>
            <a:r>
              <a:rPr lang="en-US" dirty="0"/>
              <a:t>Visualize the Ranking of neighborhoods using folium library(python)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883427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2301"/>
            <a:ext cx="3505199" cy="976312"/>
          </a:xfrm>
        </p:spPr>
        <p:txBody>
          <a:bodyPr>
            <a:normAutofit/>
          </a:bodyPr>
          <a:lstStyle/>
          <a:p>
            <a:r>
              <a:rPr lang="en-SG" sz="3200" dirty="0" smtClean="0"/>
              <a:t>Step 1</a:t>
            </a:r>
            <a:endParaRPr lang="en-SG" sz="32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00980" y="2032001"/>
            <a:ext cx="5528594" cy="2240756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000" dirty="0" smtClean="0"/>
              <a:t>Load data from </a:t>
            </a:r>
            <a:r>
              <a:rPr lang="en-US" sz="2400" u="sng" spc="-1" dirty="0">
                <a:solidFill>
                  <a:srgbClr val="0000FF"/>
                </a:solidFill>
                <a:latin typeface="Arial"/>
                <a:ea typeface="DejaVu Sans"/>
                <a:hlinkClick r:id="rId3"/>
              </a:rPr>
              <a:t>https://cocl.us/new_york_dataset</a:t>
            </a:r>
            <a:r>
              <a:rPr lang="en-US" sz="2400" spc="-1" dirty="0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lang="en-US" sz="2400" spc="-1" dirty="0" smtClean="0">
                <a:solidFill>
                  <a:schemeClr val="tx1"/>
                </a:solidFill>
                <a:latin typeface="Arial"/>
                <a:ea typeface="DejaVu Sans"/>
              </a:rPr>
              <a:t>in pandas Data Frame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spc="-1" dirty="0">
              <a:solidFill>
                <a:schemeClr val="tx1"/>
              </a:solidFill>
              <a:latin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spc="-1" dirty="0" smtClean="0">
                <a:solidFill>
                  <a:schemeClr val="tx1"/>
                </a:solidFill>
                <a:latin typeface="Arial"/>
              </a:rPr>
              <a:t>Get Latitude and </a:t>
            </a:r>
            <a:r>
              <a:rPr lang="en-US" sz="2400" spc="-1" dirty="0" err="1" smtClean="0">
                <a:solidFill>
                  <a:schemeClr val="tx1"/>
                </a:solidFill>
                <a:latin typeface="Arial"/>
              </a:rPr>
              <a:t>Longtitude</a:t>
            </a:r>
            <a:r>
              <a:rPr lang="en-US" sz="2400" spc="-1" dirty="0" smtClean="0">
                <a:solidFill>
                  <a:schemeClr val="tx1"/>
                </a:solidFill>
                <a:latin typeface="Arial"/>
              </a:rPr>
              <a:t> for each address in </a:t>
            </a:r>
            <a:r>
              <a:rPr lang="en-US" sz="2400" spc="-1" dirty="0" err="1" smtClean="0">
                <a:solidFill>
                  <a:schemeClr val="tx1"/>
                </a:solidFill>
                <a:latin typeface="Arial"/>
              </a:rPr>
              <a:t>GeoPy</a:t>
            </a:r>
            <a:r>
              <a:rPr lang="en-US" sz="2400" spc="-1" dirty="0" smtClean="0">
                <a:solidFill>
                  <a:schemeClr val="tx1"/>
                </a:solidFill>
                <a:latin typeface="Arial"/>
              </a:rPr>
              <a:t> </a:t>
            </a:r>
            <a:r>
              <a:rPr lang="en-US" sz="2400" spc="-1" dirty="0" err="1" smtClean="0">
                <a:solidFill>
                  <a:schemeClr val="tx1"/>
                </a:solidFill>
                <a:latin typeface="Arial"/>
              </a:rPr>
              <a:t>Libray</a:t>
            </a:r>
            <a:endParaRPr lang="en-SG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5151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2301"/>
            <a:ext cx="8571157" cy="976312"/>
          </a:xfrm>
        </p:spPr>
        <p:txBody>
          <a:bodyPr>
            <a:normAutofit fontScale="90000"/>
          </a:bodyPr>
          <a:lstStyle/>
          <a:p>
            <a:r>
              <a:rPr lang="en-SG" sz="3200" dirty="0" smtClean="0"/>
              <a:t>Number of Neighbourhoods in each Borough</a:t>
            </a:r>
            <a:endParaRPr lang="en-SG" sz="3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0785" y="1598613"/>
            <a:ext cx="7228010" cy="4964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223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sz="3200" dirty="0" smtClean="0"/>
              <a:t>Step 2</a:t>
            </a:r>
            <a:endParaRPr lang="en-SG" sz="32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23013" y="1438590"/>
            <a:ext cx="5181600" cy="3429958"/>
          </a:xfrm>
          <a:prstGeom prst="rect">
            <a:avLst/>
          </a:prstGeom>
        </p:spPr>
      </p:pic>
      <p:sp>
        <p:nvSpPr>
          <p:cNvPr id="5" name="Text Placeholder 3"/>
          <p:cNvSpPr txBox="1">
            <a:spLocks/>
          </p:cNvSpPr>
          <p:nvPr/>
        </p:nvSpPr>
        <p:spPr>
          <a:xfrm>
            <a:off x="2589212" y="1614529"/>
            <a:ext cx="3505199" cy="4262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000" dirty="0" smtClean="0"/>
              <a:t>Filter out which Borough and Neighbourhood have maximum number of Indian Restaurants using </a:t>
            </a:r>
            <a:r>
              <a:rPr lang="en-SG" sz="2000" dirty="0" err="1" smtClean="0"/>
              <a:t>FourSquare</a:t>
            </a:r>
            <a:r>
              <a:rPr lang="en-SG" sz="2000" dirty="0" smtClean="0"/>
              <a:t> API</a:t>
            </a:r>
            <a:endParaRPr lang="en-SG" sz="20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89212" y="3745747"/>
            <a:ext cx="37338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60425" indent="-860425">
              <a:lnSpc>
                <a:spcPct val="100000"/>
              </a:lnSpc>
            </a:pPr>
            <a:r>
              <a:rPr lang="en-US" b="1" spc="-1" dirty="0" smtClean="0">
                <a:solidFill>
                  <a:srgbClr val="595959"/>
                </a:solidFill>
                <a:latin typeface="Arial"/>
                <a:ea typeface="DejaVu Sans"/>
              </a:rPr>
              <a:t>Result: </a:t>
            </a:r>
            <a:r>
              <a:rPr lang="en-US" spc="-1" dirty="0" smtClean="0">
                <a:solidFill>
                  <a:srgbClr val="595959"/>
                </a:solidFill>
                <a:latin typeface="Arial"/>
                <a:ea typeface="DejaVu Sans"/>
              </a:rPr>
              <a:t>Queens </a:t>
            </a:r>
            <a:r>
              <a:rPr lang="en-US" spc="-1" dirty="0">
                <a:solidFill>
                  <a:srgbClr val="595959"/>
                </a:solidFill>
                <a:latin typeface="Arial"/>
                <a:ea typeface="DejaVu Sans"/>
              </a:rPr>
              <a:t>has </a:t>
            </a:r>
            <a:r>
              <a:rPr lang="en-US" spc="-1" dirty="0" smtClean="0">
                <a:solidFill>
                  <a:srgbClr val="595959"/>
                </a:solidFill>
                <a:latin typeface="Arial"/>
                <a:ea typeface="DejaVu Sans"/>
              </a:rPr>
              <a:t>the most </a:t>
            </a:r>
            <a:r>
              <a:rPr lang="en-US" spc="-1" dirty="0">
                <a:solidFill>
                  <a:srgbClr val="595959"/>
                </a:solidFill>
                <a:latin typeface="Arial"/>
                <a:ea typeface="DejaVu Sans"/>
              </a:rPr>
              <a:t>number of Restaurants</a:t>
            </a:r>
            <a:endParaRPr lang="en-US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90874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sz="3200" dirty="0" smtClean="0"/>
              <a:t>Step 2</a:t>
            </a:r>
            <a:endParaRPr lang="en-SG" sz="3200" dirty="0"/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2589212" y="1614529"/>
            <a:ext cx="3505199" cy="4262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000" dirty="0" smtClean="0"/>
              <a:t>Filter out which Borough and Neighbourhood have highest number of Indian Restaurants using </a:t>
            </a:r>
            <a:r>
              <a:rPr lang="en-SG" sz="2000" dirty="0" err="1" smtClean="0"/>
              <a:t>FourSquare</a:t>
            </a:r>
            <a:r>
              <a:rPr lang="en-SG" sz="2000" dirty="0" smtClean="0"/>
              <a:t> API</a:t>
            </a:r>
            <a:endParaRPr lang="en-SG" sz="20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89212" y="3745747"/>
            <a:ext cx="385253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60425" indent="-860425">
              <a:lnSpc>
                <a:spcPct val="100000"/>
              </a:lnSpc>
            </a:pPr>
            <a:r>
              <a:rPr lang="en-US" b="1" spc="-1" dirty="0" smtClean="0">
                <a:solidFill>
                  <a:srgbClr val="595959"/>
                </a:solidFill>
                <a:latin typeface="Arial"/>
                <a:ea typeface="DejaVu Sans"/>
              </a:rPr>
              <a:t>Result: </a:t>
            </a:r>
            <a:r>
              <a:rPr lang="en-US" spc="-1" dirty="0" smtClean="0">
                <a:solidFill>
                  <a:srgbClr val="595959"/>
                </a:solidFill>
                <a:latin typeface="Arial"/>
                <a:ea typeface="DejaVu Sans"/>
              </a:rPr>
              <a:t>Floral Park, Richmond Hill &amp; Woodside have the most </a:t>
            </a:r>
            <a:r>
              <a:rPr lang="en-US" spc="-1" dirty="0">
                <a:solidFill>
                  <a:srgbClr val="595959"/>
                </a:solidFill>
                <a:latin typeface="Arial"/>
                <a:ea typeface="DejaVu Sans"/>
              </a:rPr>
              <a:t>number of Restaurants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23013" y="1381347"/>
            <a:ext cx="5181600" cy="3544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49428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335</TotalTime>
  <Words>653</Words>
  <Application>Microsoft Office PowerPoint</Application>
  <PresentationFormat>Widescreen</PresentationFormat>
  <Paragraphs>80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DejaVu Sans</vt:lpstr>
      <vt:lpstr>Arial</vt:lpstr>
      <vt:lpstr>Century Gothic</vt:lpstr>
      <vt:lpstr>Wingdings 3</vt:lpstr>
      <vt:lpstr>Wisp</vt:lpstr>
      <vt:lpstr>IBM Data Science</vt:lpstr>
      <vt:lpstr>Background</vt:lpstr>
      <vt:lpstr>Introduction</vt:lpstr>
      <vt:lpstr>Data and Required Libraries </vt:lpstr>
      <vt:lpstr>Approach</vt:lpstr>
      <vt:lpstr>Step 1</vt:lpstr>
      <vt:lpstr>Number of Neighbourhoods in each Borough</vt:lpstr>
      <vt:lpstr>Step 2</vt:lpstr>
      <vt:lpstr>Step 2</vt:lpstr>
      <vt:lpstr>List of Restaurants in Floral Park</vt:lpstr>
      <vt:lpstr>Step 3</vt:lpstr>
      <vt:lpstr>Result</vt:lpstr>
      <vt:lpstr>Result</vt:lpstr>
      <vt:lpstr>Conclusion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Data Science</dc:title>
  <dc:creator>Reuben Ho</dc:creator>
  <cp:lastModifiedBy>Reuben Ho</cp:lastModifiedBy>
  <cp:revision>6</cp:revision>
  <dcterms:created xsi:type="dcterms:W3CDTF">2020-11-05T12:15:06Z</dcterms:created>
  <dcterms:modified xsi:type="dcterms:W3CDTF">2020-11-06T05:53:38Z</dcterms:modified>
</cp:coreProperties>
</file>